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465" r:id="rId3"/>
    <p:sldId id="263" r:id="rId4"/>
    <p:sldId id="435" r:id="rId5"/>
    <p:sldId id="458" r:id="rId6"/>
    <p:sldId id="301" r:id="rId7"/>
    <p:sldId id="377" r:id="rId8"/>
    <p:sldId id="437" r:id="rId9"/>
    <p:sldId id="482" r:id="rId10"/>
    <p:sldId id="486" r:id="rId11"/>
    <p:sldId id="487" r:id="rId12"/>
    <p:sldId id="436" r:id="rId13"/>
    <p:sldId id="491" r:id="rId14"/>
    <p:sldId id="454" r:id="rId15"/>
    <p:sldId id="490" r:id="rId16"/>
    <p:sldId id="488" r:id="rId17"/>
    <p:sldId id="464" r:id="rId18"/>
    <p:sldId id="274" r:id="rId19"/>
    <p:sldId id="275" r:id="rId20"/>
    <p:sldId id="276" r:id="rId21"/>
    <p:sldId id="433" r:id="rId22"/>
    <p:sldId id="489" r:id="rId23"/>
    <p:sldId id="483" r:id="rId24"/>
    <p:sldId id="475" r:id="rId25"/>
    <p:sldId id="481" r:id="rId26"/>
    <p:sldId id="451" r:id="rId27"/>
    <p:sldId id="450" r:id="rId28"/>
    <p:sldId id="471" r:id="rId29"/>
    <p:sldId id="498" r:id="rId30"/>
    <p:sldId id="453" r:id="rId31"/>
    <p:sldId id="452" r:id="rId32"/>
    <p:sldId id="492" r:id="rId33"/>
    <p:sldId id="499" r:id="rId34"/>
    <p:sldId id="494" r:id="rId35"/>
    <p:sldId id="497" r:id="rId36"/>
    <p:sldId id="493" r:id="rId37"/>
    <p:sldId id="495" r:id="rId38"/>
    <p:sldId id="500" r:id="rId39"/>
    <p:sldId id="496" r:id="rId40"/>
    <p:sldId id="455" r:id="rId41"/>
    <p:sldId id="461" r:id="rId42"/>
    <p:sldId id="474" r:id="rId43"/>
    <p:sldId id="479" r:id="rId44"/>
    <p:sldId id="484" r:id="rId45"/>
    <p:sldId id="459" r:id="rId46"/>
    <p:sldId id="460" r:id="rId47"/>
    <p:sldId id="480" r:id="rId48"/>
    <p:sldId id="394" r:id="rId49"/>
    <p:sldId id="466" r:id="rId50"/>
    <p:sldId id="485" r:id="rId51"/>
    <p:sldId id="395" r:id="rId52"/>
    <p:sldId id="372" r:id="rId53"/>
    <p:sldId id="468" r:id="rId54"/>
    <p:sldId id="506" r:id="rId55"/>
    <p:sldId id="501" r:id="rId56"/>
    <p:sldId id="502" r:id="rId57"/>
    <p:sldId id="503" r:id="rId58"/>
    <p:sldId id="504" r:id="rId59"/>
    <p:sldId id="505" r:id="rId60"/>
    <p:sldId id="420" r:id="rId61"/>
    <p:sldId id="267" r:id="rId6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A7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84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951" cy="470059"/>
          </a:xfrm>
          <a:prstGeom prst="rect">
            <a:avLst/>
          </a:prstGeom>
        </p:spPr>
        <p:txBody>
          <a:bodyPr vert="horz" lIns="91467" tIns="45734" rIns="91467" bIns="45734" rtlCol="0"/>
          <a:lstStyle>
            <a:lvl1pPr algn="l">
              <a:defRPr sz="1200"/>
            </a:lvl1pPr>
          </a:lstStyle>
          <a:p>
            <a:endParaRPr lang="en-US"/>
          </a:p>
        </p:txBody>
      </p:sp>
      <p:sp>
        <p:nvSpPr>
          <p:cNvPr id="3" name="Date Placeholder 2"/>
          <p:cNvSpPr>
            <a:spLocks noGrp="1"/>
          </p:cNvSpPr>
          <p:nvPr>
            <p:ph type="dt" idx="1"/>
          </p:nvPr>
        </p:nvSpPr>
        <p:spPr>
          <a:xfrm>
            <a:off x="4022937" y="0"/>
            <a:ext cx="3077951" cy="470059"/>
          </a:xfrm>
          <a:prstGeom prst="rect">
            <a:avLst/>
          </a:prstGeom>
        </p:spPr>
        <p:txBody>
          <a:bodyPr vert="horz" lIns="91467" tIns="45734" rIns="91467" bIns="45734" rtlCol="0"/>
          <a:lstStyle>
            <a:lvl1pPr algn="r">
              <a:defRPr sz="1200"/>
            </a:lvl1pPr>
          </a:lstStyle>
          <a:p>
            <a:fld id="{F738309D-9BD9-452C-9FA9-0CC029913EEA}" type="datetimeFigureOut">
              <a:rPr lang="en-US" smtClean="0"/>
              <a:pPr/>
              <a:t>16/07/10</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1467" tIns="45734" rIns="91467" bIns="45734" rtlCol="0" anchor="ctr"/>
          <a:lstStyle/>
          <a:p>
            <a:endParaRPr lang="en-US"/>
          </a:p>
        </p:txBody>
      </p:sp>
      <p:sp>
        <p:nvSpPr>
          <p:cNvPr id="5" name="Notes Placeholder 4"/>
          <p:cNvSpPr>
            <a:spLocks noGrp="1"/>
          </p:cNvSpPr>
          <p:nvPr>
            <p:ph type="body" sz="quarter" idx="3"/>
          </p:nvPr>
        </p:nvSpPr>
        <p:spPr>
          <a:xfrm>
            <a:off x="709931" y="4459208"/>
            <a:ext cx="5682615" cy="4225767"/>
          </a:xfrm>
          <a:prstGeom prst="rect">
            <a:avLst/>
          </a:prstGeom>
        </p:spPr>
        <p:txBody>
          <a:bodyPr vert="horz" lIns="91467" tIns="45734" rIns="91467" bIns="4573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6828"/>
            <a:ext cx="3077951" cy="470059"/>
          </a:xfrm>
          <a:prstGeom prst="rect">
            <a:avLst/>
          </a:prstGeom>
        </p:spPr>
        <p:txBody>
          <a:bodyPr vert="horz" lIns="91467" tIns="45734" rIns="91467" bIns="45734" rtlCol="0" anchor="b"/>
          <a:lstStyle>
            <a:lvl1pPr algn="l">
              <a:defRPr sz="1200"/>
            </a:lvl1pPr>
          </a:lstStyle>
          <a:p>
            <a:endParaRPr lang="en-US"/>
          </a:p>
        </p:txBody>
      </p:sp>
      <p:sp>
        <p:nvSpPr>
          <p:cNvPr id="7" name="Slide Number Placeholder 6"/>
          <p:cNvSpPr>
            <a:spLocks noGrp="1"/>
          </p:cNvSpPr>
          <p:nvPr>
            <p:ph type="sldNum" sz="quarter" idx="5"/>
          </p:nvPr>
        </p:nvSpPr>
        <p:spPr>
          <a:xfrm>
            <a:off x="4022937" y="8916828"/>
            <a:ext cx="3077951" cy="470059"/>
          </a:xfrm>
          <a:prstGeom prst="rect">
            <a:avLst/>
          </a:prstGeom>
        </p:spPr>
        <p:txBody>
          <a:bodyPr vert="horz" lIns="91467" tIns="45734" rIns="91467" bIns="45734" rtlCol="0" anchor="b"/>
          <a:lstStyle>
            <a:lvl1pPr algn="r">
              <a:defRPr sz="1200"/>
            </a:lvl1pPr>
          </a:lstStyle>
          <a:p>
            <a:fld id="{CDF080C8-1124-43A5-9FF4-1B144B192297}" type="slidenum">
              <a:rPr lang="en-US" smtClean="0"/>
              <a:pPr/>
              <a:t>‹#›</a:t>
            </a:fld>
            <a:endParaRPr lang="en-US"/>
          </a:p>
        </p:txBody>
      </p:sp>
    </p:spTree>
    <p:extLst>
      <p:ext uri="{BB962C8B-B14F-4D97-AF65-F5344CB8AC3E}">
        <p14:creationId xmlns:p14="http://schemas.microsoft.com/office/powerpoint/2010/main" val="248449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52</a:t>
            </a:fld>
            <a:endParaRPr lang="en-US"/>
          </a:p>
        </p:txBody>
      </p:sp>
    </p:spTree>
    <p:extLst>
      <p:ext uri="{BB962C8B-B14F-4D97-AF65-F5344CB8AC3E}">
        <p14:creationId xmlns:p14="http://schemas.microsoft.com/office/powerpoint/2010/main" val="213003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16/07/10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16/07/10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16/07/10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16/07/10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C7438-95FE-45D7-81CF-647EAE4218BD}" type="datetimeFigureOut">
              <a:rPr lang="en-US" smtClean="0"/>
              <a:pPr/>
              <a:t>16/07/10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C7438-95FE-45D7-81CF-647EAE4218BD}" type="datetimeFigureOut">
              <a:rPr lang="en-US" smtClean="0"/>
              <a:pPr/>
              <a:t>16/07/10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C7438-95FE-45D7-81CF-647EAE4218BD}" type="datetimeFigureOut">
              <a:rPr lang="en-US" smtClean="0"/>
              <a:pPr/>
              <a:t>16/07/10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C7438-95FE-45D7-81CF-647EAE4218BD}" type="datetimeFigureOut">
              <a:rPr lang="en-US" smtClean="0"/>
              <a:pPr/>
              <a:t>16/07/10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C7438-95FE-45D7-81CF-647EAE4218BD}" type="datetimeFigureOut">
              <a:rPr lang="en-US" smtClean="0"/>
              <a:pPr/>
              <a:t>16/07/10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16/07/10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16/07/10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C7438-95FE-45D7-81CF-647EAE4218BD}" type="datetimeFigureOut">
              <a:rPr lang="en-US" smtClean="0"/>
              <a:pPr/>
              <a:t>16/07/10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B4639-4507-4FB0-9BAF-1283F1BE08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File:Operating_system_placement_(software).svg" TargetMode="External"/><Relationship Id="rId3" Type="http://schemas.openxmlformats.org/officeDocument/2006/relationships/hyperlink" Target="https://en.wikipedia.org/wiki/User_(computing)" TargetMode="External"/><Relationship Id="rId7" Type="http://schemas.openxmlformats.org/officeDocument/2006/relationships/hyperlink" Target="https://en.wikipedia.org/wiki/Personal_computer_hardware" TargetMode="External"/><Relationship Id="rId2" Type="http://schemas.openxmlformats.org/officeDocument/2006/relationships/hyperlink" Target="https://en.wikipedia.org/wiki/Software" TargetMode="External"/><Relationship Id="rId1" Type="http://schemas.openxmlformats.org/officeDocument/2006/relationships/slideLayout" Target="../slideLayouts/slideLayout2.xml"/><Relationship Id="rId6" Type="http://schemas.openxmlformats.org/officeDocument/2006/relationships/hyperlink" Target="https://en.wikipedia.org/wiki/Operating_system" TargetMode="External"/><Relationship Id="rId5" Type="http://schemas.openxmlformats.org/officeDocument/2006/relationships/hyperlink" Target="https://en.wikipedia.org/wiki/Desktop_computer" TargetMode="External"/><Relationship Id="rId4" Type="http://schemas.openxmlformats.org/officeDocument/2006/relationships/hyperlink" Target="https://en.wikipedia.org/wiki/Application_software" TargetMode="External"/><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mashable.com/category/netscap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image" Target="../media/image57.gif"/></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dirty="0" smtClean="0"/>
              <a:t>Science Camp #160706.7</a:t>
            </a:r>
            <a:endParaRPr lang="en-US" dirty="0"/>
          </a:p>
        </p:txBody>
      </p:sp>
      <p:sp>
        <p:nvSpPr>
          <p:cNvPr id="4" name="Subtitle 2"/>
          <p:cNvSpPr>
            <a:spLocks noGrp="1"/>
          </p:cNvSpPr>
          <p:nvPr>
            <p:ph type="subTitle" idx="1"/>
          </p:nvPr>
        </p:nvSpPr>
        <p:spPr>
          <a:xfrm>
            <a:off x="990600" y="1905000"/>
            <a:ext cx="7162800" cy="4267200"/>
          </a:xfrm>
        </p:spPr>
        <p:txBody>
          <a:bodyPr>
            <a:normAutofit fontScale="70000" lnSpcReduction="20000"/>
          </a:bodyPr>
          <a:lstStyle/>
          <a:p>
            <a:r>
              <a:rPr lang="en-US" dirty="0" smtClean="0"/>
              <a:t>06-08 July 2016 @ the Condo, the Nelson Cabin, and surrounding area</a:t>
            </a:r>
          </a:p>
          <a:p>
            <a:endParaRPr lang="en-US" dirty="0" smtClean="0"/>
          </a:p>
          <a:p>
            <a:r>
              <a:rPr lang="en-US" dirty="0" smtClean="0"/>
              <a:t>Advisors</a:t>
            </a:r>
          </a:p>
          <a:p>
            <a:r>
              <a:rPr lang="en-US" dirty="0" smtClean="0"/>
              <a:t>H. Roice Nelson, Jr.,  Andrea S. Nelson, Paul F. Nelson, </a:t>
            </a:r>
          </a:p>
          <a:p>
            <a:r>
              <a:rPr lang="en-US" dirty="0" smtClean="0"/>
              <a:t>Benjamin B. Nelson, &amp; Jared Wright</a:t>
            </a:r>
          </a:p>
          <a:p>
            <a:endParaRPr lang="en-US" dirty="0" smtClean="0"/>
          </a:p>
          <a:p>
            <a:r>
              <a:rPr lang="en-US" dirty="0" smtClean="0"/>
              <a:t>Attendees</a:t>
            </a:r>
          </a:p>
          <a:p>
            <a:r>
              <a:rPr lang="en-US" dirty="0" smtClean="0"/>
              <a:t>Ethan E. Nelson, Grant M. Nelson, Colby C. Wright, </a:t>
            </a:r>
          </a:p>
          <a:p>
            <a:r>
              <a:rPr lang="en-US" dirty="0" smtClean="0"/>
              <a:t>Taylor R. Wright, Ella D. Nelson, Halle N. Wright,</a:t>
            </a:r>
          </a:p>
          <a:p>
            <a:r>
              <a:rPr lang="en-US" dirty="0" smtClean="0"/>
              <a:t>Bobbie Sophia Waldron (pre-visit &amp; via video), </a:t>
            </a:r>
          </a:p>
          <a:p>
            <a:r>
              <a:rPr lang="en-US" dirty="0" smtClean="0"/>
              <a:t>Dallin Spencer Nelson, Rachel Lee, &amp; Ian Lee</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 Run / Walk Certificate</a:t>
            </a:r>
            <a:endParaRPr lang="en-US" dirty="0"/>
          </a:p>
        </p:txBody>
      </p:sp>
      <p:pic>
        <p:nvPicPr>
          <p:cNvPr id="4" name="Picture 3"/>
          <p:cNvPicPr>
            <a:picLocks noChangeAspect="1"/>
          </p:cNvPicPr>
          <p:nvPr/>
        </p:nvPicPr>
        <p:blipFill>
          <a:blip r:embed="rId2"/>
          <a:stretch>
            <a:fillRect/>
          </a:stretch>
        </p:blipFill>
        <p:spPr>
          <a:xfrm>
            <a:off x="138112" y="66675"/>
            <a:ext cx="8867775" cy="6724650"/>
          </a:xfrm>
          <a:prstGeom prst="rect">
            <a:avLst/>
          </a:prstGeom>
        </p:spPr>
      </p:pic>
    </p:spTree>
    <p:extLst>
      <p:ext uri="{BB962C8B-B14F-4D97-AF65-F5344CB8AC3E}">
        <p14:creationId xmlns:p14="http://schemas.microsoft.com/office/powerpoint/2010/main" val="1281100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900" y="1066800"/>
            <a:ext cx="8458200" cy="5619750"/>
          </a:xfrm>
          <a:prstGeom prst="rect">
            <a:avLst/>
          </a:prstGeom>
        </p:spPr>
      </p:pic>
      <p:sp>
        <p:nvSpPr>
          <p:cNvPr id="2" name="Title 1"/>
          <p:cNvSpPr>
            <a:spLocks noGrp="1"/>
          </p:cNvSpPr>
          <p:nvPr>
            <p:ph type="title"/>
          </p:nvPr>
        </p:nvSpPr>
        <p:spPr>
          <a:xfrm>
            <a:off x="457200" y="838200"/>
            <a:ext cx="8229600" cy="11430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Bloody Ridge Agate Hunting</a:t>
            </a: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1676400" y="2057400"/>
            <a:ext cx="1133644" cy="830997"/>
          </a:xfrm>
          <a:prstGeom prst="rect">
            <a:avLst/>
          </a:prstGeom>
          <a:noFill/>
        </p:spPr>
        <p:txBody>
          <a:bodyPr wrap="none" rtlCol="0">
            <a:spAutoFit/>
          </a:bodyPr>
          <a:lstStyle/>
          <a:p>
            <a:r>
              <a:rPr lang="en-US" sz="24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Nelson </a:t>
            </a:r>
          </a:p>
          <a:p>
            <a:r>
              <a:rPr lang="en-US" sz="24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Farm</a:t>
            </a:r>
            <a:endParaRPr lang="en-US" sz="24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143752" y="4482353"/>
            <a:ext cx="1643901" cy="2190750"/>
          </a:xfrm>
          <a:prstGeom prst="rect">
            <a:avLst/>
          </a:prstGeom>
        </p:spPr>
      </p:pic>
    </p:spTree>
    <p:extLst>
      <p:ext uri="{BB962C8B-B14F-4D97-AF65-F5344CB8AC3E}">
        <p14:creationId xmlns:p14="http://schemas.microsoft.com/office/powerpoint/2010/main" val="1314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282317"/>
            <a:ext cx="4376813" cy="6266800"/>
          </a:xfrm>
          <a:prstGeom prst="rect">
            <a:avLst/>
          </a:prstGeom>
        </p:spPr>
      </p:pic>
      <p:sp>
        <p:nvSpPr>
          <p:cNvPr id="5" name="Title 1"/>
          <p:cNvSpPr txBox="1">
            <a:spLocks/>
          </p:cNvSpPr>
          <p:nvPr/>
        </p:nvSpPr>
        <p:spPr>
          <a:xfrm>
            <a:off x="990600" y="5363934"/>
            <a:ext cx="3276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 SUU </a:t>
            </a:r>
          </a:p>
          <a:p>
            <a:r>
              <a:rPr 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Museum</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800600" y="282317"/>
            <a:ext cx="4097821" cy="6266800"/>
          </a:xfrm>
          <a:prstGeom prst="rect">
            <a:avLst/>
          </a:prstGeom>
        </p:spPr>
      </p:pic>
      <p:sp>
        <p:nvSpPr>
          <p:cNvPr id="2" name="Title 1"/>
          <p:cNvSpPr>
            <a:spLocks noGrp="1"/>
          </p:cNvSpPr>
          <p:nvPr>
            <p:ph type="title"/>
          </p:nvPr>
        </p:nvSpPr>
        <p:spPr>
          <a:xfrm>
            <a:off x="5211210" y="5368017"/>
            <a:ext cx="3276600" cy="1143000"/>
          </a:xfrm>
        </p:spPr>
        <p:txBody>
          <a:bodyPr>
            <a:noAutofit/>
          </a:bodyPr>
          <a:lstStyle/>
          <a:p>
            <a:r>
              <a:rPr lang="en-US" sz="3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3b. SUU Greenhouses</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6464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30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74638"/>
            <a:ext cx="5883543" cy="2163762"/>
          </a:xfrm>
        </p:spPr>
        <p:txBody>
          <a:bodyPr>
            <a:normAutofit/>
          </a:bodyPr>
          <a:lstStyle/>
          <a:p>
            <a:r>
              <a:rPr lang="en-US" sz="3600" b="1" dirty="0" smtClean="0"/>
              <a:t>5. Southern Utah Rock Club Rock Cutting Shop</a:t>
            </a:r>
            <a:endParaRPr lang="en-US" sz="3600" b="1" dirty="0"/>
          </a:p>
        </p:txBody>
      </p:sp>
      <p:pic>
        <p:nvPicPr>
          <p:cNvPr id="3" name="Picture 2"/>
          <p:cNvPicPr>
            <a:picLocks noChangeAspect="1"/>
          </p:cNvPicPr>
          <p:nvPr/>
        </p:nvPicPr>
        <p:blipFill>
          <a:blip r:embed="rId2"/>
          <a:stretch>
            <a:fillRect/>
          </a:stretch>
        </p:blipFill>
        <p:spPr>
          <a:xfrm>
            <a:off x="3124200" y="2286000"/>
            <a:ext cx="5883543" cy="4368292"/>
          </a:xfrm>
          <a:prstGeom prst="rect">
            <a:avLst/>
          </a:prstGeom>
        </p:spPr>
      </p:pic>
      <p:pic>
        <p:nvPicPr>
          <p:cNvPr id="4" name="Picture 3"/>
          <p:cNvPicPr>
            <a:picLocks noChangeAspect="1"/>
          </p:cNvPicPr>
          <p:nvPr/>
        </p:nvPicPr>
        <p:blipFill>
          <a:blip r:embed="rId3"/>
          <a:stretch>
            <a:fillRect/>
          </a:stretch>
        </p:blipFill>
        <p:spPr>
          <a:xfrm>
            <a:off x="150398" y="419100"/>
            <a:ext cx="2876242" cy="2720167"/>
          </a:xfrm>
          <a:prstGeom prst="rect">
            <a:avLst/>
          </a:prstGeom>
        </p:spPr>
      </p:pic>
      <p:pic>
        <p:nvPicPr>
          <p:cNvPr id="5" name="Picture 4"/>
          <p:cNvPicPr>
            <a:picLocks noChangeAspect="1"/>
          </p:cNvPicPr>
          <p:nvPr/>
        </p:nvPicPr>
        <p:blipFill>
          <a:blip r:embed="rId4"/>
          <a:stretch>
            <a:fillRect/>
          </a:stretch>
        </p:blipFill>
        <p:spPr>
          <a:xfrm>
            <a:off x="152400" y="3352800"/>
            <a:ext cx="2874240" cy="3301492"/>
          </a:xfrm>
          <a:prstGeom prst="rect">
            <a:avLst/>
          </a:prstGeom>
        </p:spPr>
      </p:pic>
      <p:sp>
        <p:nvSpPr>
          <p:cNvPr id="6" name="TextBox 5"/>
          <p:cNvSpPr txBox="1"/>
          <p:nvPr/>
        </p:nvSpPr>
        <p:spPr>
          <a:xfrm>
            <a:off x="105640" y="4876292"/>
            <a:ext cx="242166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Grandpa’s First Pendant</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60400" y="6324092"/>
            <a:ext cx="26924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Grandma’s First Pendant</a:t>
            </a:r>
            <a:endParaRPr lang="en-US"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533400" y="5245624"/>
            <a:ext cx="152400" cy="39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92200" y="6108700"/>
            <a:ext cx="444500" cy="25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7689" y="4113784"/>
            <a:ext cx="2421660"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1. Cut</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536700" y="1967374"/>
            <a:ext cx="2421660" cy="369332"/>
          </a:xfrm>
          <a:prstGeom prst="rect">
            <a:avLst/>
          </a:prstGeom>
          <a:noFill/>
        </p:spPr>
        <p:txBody>
          <a:bodyPr wrap="square" rtlCol="0">
            <a:spAutoFit/>
          </a:bodyPr>
          <a:lstStyle/>
          <a:p>
            <a:r>
              <a:rPr lang="en-US" b="1" dirty="0" smtClean="0"/>
              <a:t>2. Grind</a:t>
            </a:r>
            <a:endParaRPr lang="en-US" b="1" dirty="0"/>
          </a:p>
        </p:txBody>
      </p:sp>
      <p:sp>
        <p:nvSpPr>
          <p:cNvPr id="14" name="TextBox 13"/>
          <p:cNvSpPr txBox="1"/>
          <p:nvPr/>
        </p:nvSpPr>
        <p:spPr>
          <a:xfrm>
            <a:off x="150398" y="5847064"/>
            <a:ext cx="2421660"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3. Sand</a:t>
            </a:r>
            <a:endParaRPr lang="en-US"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075155" y="5269468"/>
            <a:ext cx="2421660" cy="369332"/>
          </a:xfrm>
          <a:prstGeom prst="rect">
            <a:avLst/>
          </a:prstGeom>
          <a:noFill/>
        </p:spPr>
        <p:txBody>
          <a:bodyPr wrap="square" rtlCol="0">
            <a:spAutoFit/>
          </a:bodyPr>
          <a:lstStyle/>
          <a:p>
            <a:r>
              <a:rPr lang="en-US" b="1" dirty="0" smtClean="0"/>
              <a:t>4. Polish</a:t>
            </a:r>
            <a:endParaRPr lang="en-US" b="1" dirty="0"/>
          </a:p>
        </p:txBody>
      </p:sp>
    </p:spTree>
    <p:extLst>
      <p:ext uri="{BB962C8B-B14F-4D97-AF65-F5344CB8AC3E}">
        <p14:creationId xmlns:p14="http://schemas.microsoft.com/office/powerpoint/2010/main" val="29984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481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6. Presentations</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96441"/>
            <a:ext cx="8229600" cy="4708525"/>
          </a:xfrm>
        </p:spPr>
        <p:txBody>
          <a:bodyPr>
            <a:normAutofit fontScale="92500" lnSpcReduction="10000"/>
          </a:bodyPr>
          <a:lstStyle/>
          <a:p>
            <a:r>
              <a:rPr lang="en-US" sz="2800" dirty="0" smtClean="0">
                <a:latin typeface="Times New Roman" panose="02020603050405020304" pitchFamily="18" charset="0"/>
                <a:cs typeface="Times New Roman" panose="02020603050405020304" pitchFamily="18" charset="0"/>
              </a:rPr>
              <a:t>Ethan	____________________________________.</a:t>
            </a:r>
          </a:p>
          <a:p>
            <a:r>
              <a:rPr lang="en-US" sz="2800" dirty="0" smtClean="0">
                <a:latin typeface="Times New Roman" panose="02020603050405020304" pitchFamily="18" charset="0"/>
                <a:cs typeface="Times New Roman" panose="02020603050405020304" pitchFamily="18" charset="0"/>
              </a:rPr>
              <a:t>Grant</a:t>
            </a:r>
            <a:r>
              <a:rPr lang="en-US" sz="2800" dirty="0">
                <a:latin typeface="Times New Roman" panose="02020603050405020304" pitchFamily="18" charset="0"/>
                <a:cs typeface="Times New Roman" panose="02020603050405020304" pitchFamily="18" charset="0"/>
              </a:rPr>
              <a:t>	____________________________________.</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Colby</a:t>
            </a:r>
            <a:r>
              <a:rPr lang="en-US" sz="2800" dirty="0">
                <a:latin typeface="Times New Roman" panose="02020603050405020304" pitchFamily="18" charset="0"/>
                <a:cs typeface="Times New Roman" panose="02020603050405020304" pitchFamily="18" charset="0"/>
              </a:rPr>
              <a:t>	____________________________________.</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Taylor</a:t>
            </a:r>
            <a:r>
              <a:rPr lang="en-US" sz="2800" dirty="0">
                <a:latin typeface="Times New Roman" panose="02020603050405020304" pitchFamily="18" charset="0"/>
                <a:cs typeface="Times New Roman" panose="02020603050405020304" pitchFamily="18" charset="0"/>
              </a:rPr>
              <a:t>	____________________________________.</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Ella</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____________________________________.</a:t>
            </a:r>
          </a:p>
          <a:p>
            <a:r>
              <a:rPr lang="en-US" sz="2800" dirty="0" smtClean="0">
                <a:latin typeface="Times New Roman" panose="02020603050405020304" pitchFamily="18" charset="0"/>
                <a:cs typeface="Times New Roman" panose="02020603050405020304" pitchFamily="18" charset="0"/>
              </a:rPr>
              <a:t>Halle</a:t>
            </a:r>
            <a:r>
              <a:rPr lang="en-US" sz="2800" dirty="0">
                <a:latin typeface="Times New Roman" panose="02020603050405020304" pitchFamily="18" charset="0"/>
                <a:cs typeface="Times New Roman" panose="02020603050405020304" pitchFamily="18" charset="0"/>
              </a:rPr>
              <a:t>	____________________________________.</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Sophie</a:t>
            </a:r>
            <a:r>
              <a:rPr lang="en-US" sz="2800" dirty="0">
                <a:latin typeface="Times New Roman" panose="02020603050405020304" pitchFamily="18" charset="0"/>
                <a:cs typeface="Times New Roman" panose="02020603050405020304" pitchFamily="18" charset="0"/>
              </a:rPr>
              <a:t>	____________________________________.</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Dallin</a:t>
            </a:r>
            <a:r>
              <a:rPr lang="en-US" sz="2800" dirty="0">
                <a:latin typeface="Times New Roman" panose="02020603050405020304" pitchFamily="18" charset="0"/>
                <a:cs typeface="Times New Roman" panose="02020603050405020304" pitchFamily="18" charset="0"/>
              </a:rPr>
              <a:t>	____________________________________.</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Rachel</a:t>
            </a:r>
            <a:r>
              <a:rPr lang="en-US" sz="2800" dirty="0">
                <a:latin typeface="Times New Roman" panose="02020603050405020304" pitchFamily="18" charset="0"/>
                <a:cs typeface="Times New Roman" panose="02020603050405020304" pitchFamily="18" charset="0"/>
              </a:rPr>
              <a:t>	____________________________________.</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Ian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____________________________________.</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850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56117" cy="868361"/>
          </a:xfrm>
        </p:spPr>
        <p:txBody>
          <a:bodyPr>
            <a:normAutofit/>
          </a:bodyPr>
          <a:lstStyle/>
          <a:p>
            <a:r>
              <a:rPr lang="en-US" sz="3600" b="1" dirty="0" smtClean="0"/>
              <a:t>7. Nelson Cabin</a:t>
            </a:r>
            <a:endParaRPr lang="en-US" sz="3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6267" y="1506630"/>
            <a:ext cx="2909046" cy="21817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56491" y="1510552"/>
            <a:ext cx="2904565" cy="21784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8400" y="1156446"/>
            <a:ext cx="3860800" cy="2895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674" y="4492625"/>
            <a:ext cx="2413000" cy="180975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947783" y="4492625"/>
            <a:ext cx="2413000" cy="180975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958508" y="4496355"/>
            <a:ext cx="2442847" cy="183213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3272" y="4724400"/>
            <a:ext cx="2545928" cy="1909446"/>
          </a:xfrm>
          <a:prstGeom prst="rect">
            <a:avLst/>
          </a:prstGeom>
        </p:spPr>
      </p:pic>
    </p:spTree>
    <p:extLst>
      <p:ext uri="{BB962C8B-B14F-4D97-AF65-F5344CB8AC3E}">
        <p14:creationId xmlns:p14="http://schemas.microsoft.com/office/powerpoint/2010/main" val="382988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Nelson Cabin Map</a:t>
            </a:r>
            <a:endParaRPr lang="en-US" sz="3600" b="1"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Reference Grid</a:t>
            </a:r>
            <a:endParaRPr lang="en-US" sz="3600" b="1"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
        <p:nvSpPr>
          <p:cNvPr id="6" name="TextBox 5"/>
          <p:cNvSpPr txBox="1"/>
          <p:nvPr/>
        </p:nvSpPr>
        <p:spPr>
          <a:xfrm>
            <a:off x="914400" y="2133600"/>
            <a:ext cx="7383753" cy="3970318"/>
          </a:xfrm>
          <a:prstGeom prst="rect">
            <a:avLst/>
          </a:prstGeom>
          <a:noFill/>
        </p:spPr>
        <p:txBody>
          <a:bodyPr wrap="none" rtlCol="0">
            <a:spAutoFit/>
          </a:bodyPr>
          <a:lstStyle/>
          <a:p>
            <a:pPr marL="342900" indent="-342900">
              <a:buAutoNum type="arabicPlain" startAt="16"/>
            </a:pPr>
            <a:r>
              <a:rPr lang="en-US" dirty="0" smtClean="0">
                <a:solidFill>
                  <a:schemeClr val="bg1">
                    <a:lumMod val="95000"/>
                  </a:schemeClr>
                </a:solidFill>
              </a:rPr>
              <a:t>              26                    36               46                  56                 66              76</a:t>
            </a:r>
          </a:p>
          <a:p>
            <a:pPr marL="342900" indent="-342900">
              <a:buAutoNum type="arabicPlain" startAt="16"/>
            </a:pPr>
            <a:endParaRPr lang="en-US" dirty="0" smtClean="0">
              <a:solidFill>
                <a:schemeClr val="bg1">
                  <a:lumMod val="95000"/>
                </a:schemeClr>
              </a:solidFill>
            </a:endParaRPr>
          </a:p>
          <a:p>
            <a:pPr marL="342900" indent="-342900">
              <a:buAutoNum type="arabicPlain" startAt="16"/>
            </a:pPr>
            <a:endParaRPr lang="en-US" dirty="0" smtClean="0">
              <a:solidFill>
                <a:schemeClr val="bg1">
                  <a:lumMod val="95000"/>
                </a:schemeClr>
              </a:solidFill>
            </a:endParaRPr>
          </a:p>
          <a:p>
            <a:pPr marL="342900" indent="-342900">
              <a:buAutoNum type="arabicPlain" startAt="15"/>
            </a:pPr>
            <a:r>
              <a:rPr lang="en-US" dirty="0" smtClean="0">
                <a:solidFill>
                  <a:schemeClr val="bg1">
                    <a:lumMod val="95000"/>
                  </a:schemeClr>
                </a:solidFill>
              </a:rPr>
              <a:t>              25                    35               45                  55                  65              75</a:t>
            </a:r>
          </a:p>
          <a:p>
            <a:pPr marL="342900" indent="-342900">
              <a:buAutoNum type="arabicPlain" startAt="15"/>
            </a:pPr>
            <a:endParaRPr lang="en-US" dirty="0" smtClean="0">
              <a:solidFill>
                <a:schemeClr val="bg1">
                  <a:lumMod val="95000"/>
                </a:schemeClr>
              </a:solidFill>
            </a:endParaRPr>
          </a:p>
          <a:p>
            <a:pPr marL="342900" indent="-342900">
              <a:buAutoNum type="arabicPlain" startAt="15"/>
            </a:pPr>
            <a:endParaRPr lang="en-US" dirty="0" smtClean="0">
              <a:solidFill>
                <a:schemeClr val="bg1">
                  <a:lumMod val="95000"/>
                </a:schemeClr>
              </a:solidFill>
            </a:endParaRPr>
          </a:p>
          <a:p>
            <a:pPr marL="342900" indent="-342900">
              <a:buAutoNum type="arabicPlain" startAt="14"/>
            </a:pPr>
            <a:r>
              <a:rPr lang="en-US" dirty="0" smtClean="0">
                <a:solidFill>
                  <a:schemeClr val="bg1">
                    <a:lumMod val="95000"/>
                  </a:schemeClr>
                </a:solidFill>
              </a:rPr>
              <a:t>              24                     34               44                 54                  64              74</a:t>
            </a:r>
          </a:p>
          <a:p>
            <a:pPr marL="342900" indent="-342900">
              <a:buAutoNum type="arabicPlain" startAt="14"/>
            </a:pPr>
            <a:endParaRPr lang="en-US" dirty="0" smtClean="0">
              <a:solidFill>
                <a:schemeClr val="bg1">
                  <a:lumMod val="95000"/>
                </a:schemeClr>
              </a:solidFill>
            </a:endParaRPr>
          </a:p>
          <a:p>
            <a:pPr marL="342900" indent="-342900">
              <a:buAutoNum type="arabicPlain" startAt="13"/>
            </a:pPr>
            <a:r>
              <a:rPr lang="en-US" dirty="0" smtClean="0">
                <a:solidFill>
                  <a:schemeClr val="bg1">
                    <a:lumMod val="95000"/>
                  </a:schemeClr>
                </a:solidFill>
              </a:rPr>
              <a:t>              23                    33                43                 53                  63              73</a:t>
            </a:r>
          </a:p>
          <a:p>
            <a:pPr marL="342900" indent="-342900">
              <a:buAutoNum type="arabicPlain" startAt="13"/>
            </a:pPr>
            <a:endParaRPr lang="en-US" dirty="0" smtClean="0">
              <a:solidFill>
                <a:schemeClr val="bg1">
                  <a:lumMod val="95000"/>
                </a:schemeClr>
              </a:solidFill>
            </a:endParaRPr>
          </a:p>
          <a:p>
            <a:pPr marL="342900" indent="-342900">
              <a:buAutoNum type="arabicPlain" startAt="12"/>
            </a:pPr>
            <a:r>
              <a:rPr lang="en-US" dirty="0" smtClean="0">
                <a:solidFill>
                  <a:schemeClr val="bg1">
                    <a:lumMod val="95000"/>
                  </a:schemeClr>
                </a:solidFill>
              </a:rPr>
              <a:t>              22                    32                42                 52                  62              72</a:t>
            </a:r>
          </a:p>
          <a:p>
            <a:pPr marL="342900" indent="-342900">
              <a:buAutoNum type="arabicPlain" startAt="12"/>
            </a:pPr>
            <a:endParaRPr lang="en-US" dirty="0" smtClean="0">
              <a:solidFill>
                <a:schemeClr val="bg1">
                  <a:lumMod val="95000"/>
                </a:schemeClr>
              </a:solidFill>
            </a:endParaRPr>
          </a:p>
          <a:p>
            <a:pPr marL="342900" indent="-342900">
              <a:buAutoNum type="arabicPlain" startAt="12"/>
            </a:pPr>
            <a:endParaRPr lang="en-US" dirty="0" smtClean="0">
              <a:solidFill>
                <a:schemeClr val="bg1">
                  <a:lumMod val="95000"/>
                </a:schemeClr>
              </a:solidFill>
            </a:endParaRPr>
          </a:p>
          <a:p>
            <a:pPr marL="342900" indent="-342900"/>
            <a:r>
              <a:rPr lang="en-US" dirty="0" smtClean="0">
                <a:solidFill>
                  <a:schemeClr val="bg1">
                    <a:lumMod val="95000"/>
                  </a:schemeClr>
                </a:solidFill>
              </a:rPr>
              <a:t>11                21                    31                41                 51                  61               71</a:t>
            </a:r>
          </a:p>
        </p:txBody>
      </p:sp>
      <p:cxnSp>
        <p:nvCxnSpPr>
          <p:cNvPr id="8" name="Straight Connector 7"/>
          <p:cNvCxnSpPr/>
          <p:nvPr/>
        </p:nvCxnSpPr>
        <p:spPr>
          <a:xfrm>
            <a:off x="-381000"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153400" cy="1143000"/>
          </a:xfrm>
        </p:spPr>
        <p:txBody>
          <a:bodyPr>
            <a:noAutofit/>
          </a:bodyPr>
          <a:lstStyle/>
          <a:p>
            <a:r>
              <a:rPr lang="en-US" sz="3600" b="1" dirty="0" smtClean="0"/>
              <a:t>Past Science Camp Themes &amp; Sites Visited</a:t>
            </a:r>
            <a:endParaRPr lang="en-US" sz="3600" b="1" dirty="0"/>
          </a:p>
        </p:txBody>
      </p:sp>
      <p:sp>
        <p:nvSpPr>
          <p:cNvPr id="6" name="TextBox 5"/>
          <p:cNvSpPr txBox="1"/>
          <p:nvPr/>
        </p:nvSpPr>
        <p:spPr>
          <a:xfrm>
            <a:off x="609600" y="1143000"/>
            <a:ext cx="8077200" cy="5632311"/>
          </a:xfrm>
          <a:prstGeom prst="rect">
            <a:avLst/>
          </a:prstGeom>
          <a:noFill/>
        </p:spPr>
        <p:txBody>
          <a:bodyPr wrap="square" rtlCol="0">
            <a:spAutoFit/>
          </a:bodyPr>
          <a:lstStyle/>
          <a:p>
            <a:pPr marL="342900" indent="-342900">
              <a:buAutoNum type="arabicPeriod"/>
            </a:pPr>
            <a:r>
              <a:rPr lang="en-US" dirty="0"/>
              <a:t>Nelson </a:t>
            </a:r>
            <a:r>
              <a:rPr lang="en-US" dirty="0" smtClean="0"/>
              <a:t>Cabin, Fishing, </a:t>
            </a:r>
            <a:r>
              <a:rPr lang="en-US" dirty="0"/>
              <a:t>Condensation</a:t>
            </a:r>
            <a:r>
              <a:rPr lang="en-US" dirty="0" smtClean="0"/>
              <a:t>, Water Coloring, and Music</a:t>
            </a:r>
          </a:p>
          <a:p>
            <a:pPr marL="800100" lvl="1" indent="-342900">
              <a:buAutoNum type="arabicPeriod"/>
            </a:pPr>
            <a:r>
              <a:rPr lang="en-US" sz="1200" dirty="0" smtClean="0"/>
              <a:t>Nelson Cabin</a:t>
            </a:r>
          </a:p>
          <a:p>
            <a:pPr marL="800100" lvl="1" indent="-342900">
              <a:buAutoNum type="arabicPeriod"/>
            </a:pPr>
            <a:r>
              <a:rPr lang="en-US" sz="1200" dirty="0" err="1" smtClean="0"/>
              <a:t>Panquitch</a:t>
            </a:r>
            <a:r>
              <a:rPr lang="en-US" sz="1200" dirty="0" smtClean="0"/>
              <a:t> Lake</a:t>
            </a:r>
          </a:p>
          <a:p>
            <a:pPr marL="800100" lvl="1" indent="-342900">
              <a:buAutoNum type="arabicPeriod"/>
            </a:pPr>
            <a:r>
              <a:rPr lang="en-US" sz="1200" dirty="0" smtClean="0"/>
              <a:t>Swimming at Cedar City Aquatics Center</a:t>
            </a:r>
          </a:p>
          <a:p>
            <a:pPr marL="342900" indent="-342900">
              <a:buAutoNum type="arabicPeriod"/>
            </a:pPr>
            <a:r>
              <a:rPr lang="en-US" dirty="0" smtClean="0"/>
              <a:t>Mining Range, Frisco, Silver Reef, Iron Town, Astronomy at Frisco Peak, Archery</a:t>
            </a:r>
          </a:p>
          <a:p>
            <a:pPr marL="800100" lvl="1" indent="-342900">
              <a:buAutoNum type="arabicPeriod"/>
            </a:pPr>
            <a:r>
              <a:rPr lang="en-US" sz="1200" dirty="0" smtClean="0"/>
              <a:t>Nelson Cabin, </a:t>
            </a:r>
            <a:r>
              <a:rPr lang="en-US" sz="1200" dirty="0" err="1" smtClean="0"/>
              <a:t>Kolob</a:t>
            </a:r>
            <a:r>
              <a:rPr lang="en-US" sz="1200" dirty="0" smtClean="0"/>
              <a:t> Reservoir, Silver Reef, Snow Canyon, Volcano</a:t>
            </a:r>
          </a:p>
          <a:p>
            <a:pPr marL="800100" lvl="1" indent="-342900">
              <a:buAutoNum type="arabicPeriod"/>
            </a:pPr>
            <a:r>
              <a:rPr lang="en-US" sz="1200" dirty="0" smtClean="0"/>
              <a:t>Parowan Gap, Rack Range Mines, Frisco, Frisco UU Telescope</a:t>
            </a:r>
          </a:p>
          <a:p>
            <a:pPr marL="800100" lvl="1" indent="-342900">
              <a:buAutoNum type="arabicPeriod"/>
            </a:pPr>
            <a:r>
              <a:rPr lang="en-US" sz="1200" dirty="0" smtClean="0"/>
              <a:t>Iron Mine, Iron Town</a:t>
            </a:r>
          </a:p>
          <a:p>
            <a:pPr marL="342900" indent="-342900">
              <a:buAutoNum type="arabicPeriod"/>
            </a:pPr>
            <a:r>
              <a:rPr lang="en-US" dirty="0" smtClean="0"/>
              <a:t>Geocaching, Mammoth Cave, Cascade Falls, and Cedar City Cemetery</a:t>
            </a:r>
          </a:p>
          <a:p>
            <a:pPr marL="800100" lvl="1" indent="-342900">
              <a:buAutoNum type="arabicPeriod"/>
            </a:pPr>
            <a:r>
              <a:rPr lang="en-US" sz="1200" dirty="0" smtClean="0"/>
              <a:t>Nelson Farm, Fiddler’s Canyon, </a:t>
            </a:r>
          </a:p>
          <a:p>
            <a:pPr marL="800100" lvl="1" indent="-342900">
              <a:buAutoNum type="arabicPeriod"/>
            </a:pPr>
            <a:r>
              <a:rPr lang="en-US" sz="1200" dirty="0" smtClean="0"/>
              <a:t>Boys to Mammoth Cave, Cascade Falls and Girls to St. George and Pottery Making</a:t>
            </a:r>
          </a:p>
          <a:p>
            <a:pPr marL="800100" lvl="1" indent="-342900">
              <a:buAutoNum type="arabicPeriod"/>
            </a:pPr>
            <a:r>
              <a:rPr lang="en-US" sz="1200" dirty="0" smtClean="0"/>
              <a:t>Cedar City Cemetery</a:t>
            </a:r>
          </a:p>
          <a:p>
            <a:pPr marL="342900" indent="-342900">
              <a:buAutoNum type="arabicPeriod"/>
            </a:pPr>
            <a:r>
              <a:rPr lang="en-US" dirty="0" smtClean="0"/>
              <a:t>Volcanoes, Classy Closets, Maps, Surveying, Sand Painting, and Genealogy</a:t>
            </a:r>
          </a:p>
          <a:p>
            <a:pPr marL="800100" lvl="1" indent="-342900">
              <a:buAutoNum type="arabicPeriod"/>
            </a:pPr>
            <a:r>
              <a:rPr lang="en-US" sz="1200" dirty="0" smtClean="0"/>
              <a:t>Condo, Snow Canyon Volcanoes, Classy Closets, Fiddler’s Canyon</a:t>
            </a:r>
          </a:p>
          <a:p>
            <a:pPr marL="800100" lvl="1" indent="-342900">
              <a:buAutoNum type="arabicPeriod"/>
            </a:pPr>
            <a:r>
              <a:rPr lang="en-US" sz="1200" dirty="0" smtClean="0"/>
              <a:t>Nelson Farm to survey, Nelson Cabin</a:t>
            </a:r>
          </a:p>
          <a:p>
            <a:pPr marL="800100" lvl="1" indent="-342900">
              <a:buAutoNum type="arabicPeriod"/>
            </a:pPr>
            <a:r>
              <a:rPr lang="en-US" sz="1200" dirty="0"/>
              <a:t>Cedar City </a:t>
            </a:r>
            <a:r>
              <a:rPr lang="en-US" sz="1200" dirty="0" smtClean="0"/>
              <a:t>24</a:t>
            </a:r>
            <a:r>
              <a:rPr lang="en-US" sz="1200" baseline="30000" dirty="0" smtClean="0"/>
              <a:t>th</a:t>
            </a:r>
            <a:r>
              <a:rPr lang="en-US" sz="1200" dirty="0" smtClean="0"/>
              <a:t> of July Parade</a:t>
            </a:r>
          </a:p>
          <a:p>
            <a:pPr marL="342900" indent="-342900">
              <a:buAutoNum type="arabicPeriod"/>
            </a:pPr>
            <a:r>
              <a:rPr lang="en-US" dirty="0" smtClean="0"/>
              <a:t>Patterns, Horse Riding, Internet, Be-a-man-campout</a:t>
            </a:r>
          </a:p>
          <a:p>
            <a:pPr marL="800100" lvl="1" indent="-342900">
              <a:buAutoNum type="arabicPeriod"/>
            </a:pPr>
            <a:r>
              <a:rPr lang="en-US" sz="1200" dirty="0" smtClean="0"/>
              <a:t>Dust Devil Ranch, </a:t>
            </a:r>
            <a:r>
              <a:rPr lang="en-US" sz="1200" dirty="0" err="1" smtClean="0"/>
              <a:t>InfoWest</a:t>
            </a:r>
            <a:r>
              <a:rPr lang="en-US" sz="1200" dirty="0" smtClean="0"/>
              <a:t>, Fiddler’s Canyon</a:t>
            </a:r>
          </a:p>
          <a:p>
            <a:pPr marL="800100" lvl="1" indent="-342900">
              <a:buAutoNum type="arabicPeriod"/>
            </a:pPr>
            <a:r>
              <a:rPr lang="en-US" sz="1200" dirty="0" smtClean="0"/>
              <a:t>Nelson Cabin</a:t>
            </a:r>
          </a:p>
          <a:p>
            <a:pPr marL="800100" lvl="1" indent="-342900">
              <a:buAutoNum type="arabicPeriod"/>
            </a:pPr>
            <a:r>
              <a:rPr lang="en-US" sz="1200" dirty="0" smtClean="0"/>
              <a:t>Cedar City July 4</a:t>
            </a:r>
            <a:r>
              <a:rPr lang="en-US" sz="1200" baseline="30000" dirty="0" smtClean="0"/>
              <a:t>th</a:t>
            </a:r>
            <a:r>
              <a:rPr lang="en-US" sz="1200" dirty="0" smtClean="0"/>
              <a:t> Parade</a:t>
            </a:r>
          </a:p>
          <a:p>
            <a:pPr marL="342900" indent="-342900">
              <a:buFontTx/>
              <a:buAutoNum type="arabicPeriod"/>
            </a:pPr>
            <a:r>
              <a:rPr lang="en-US" dirty="0"/>
              <a:t>Music &amp; Spoken </a:t>
            </a:r>
            <a:r>
              <a:rPr lang="en-US" dirty="0" smtClean="0"/>
              <a:t>Word, </a:t>
            </a:r>
            <a:r>
              <a:rPr lang="en-US" dirty="0" err="1"/>
              <a:t>SilencerCo</a:t>
            </a:r>
            <a:r>
              <a:rPr lang="en-US" dirty="0"/>
              <a:t>, </a:t>
            </a:r>
            <a:r>
              <a:rPr lang="en-US" dirty="0" smtClean="0"/>
              <a:t>Indian Tribes &amp; Archaeology, Solar Astronomy</a:t>
            </a:r>
          </a:p>
          <a:p>
            <a:pPr marL="800100" lvl="1" indent="-342900">
              <a:buFontTx/>
              <a:buAutoNum type="arabicPeriod"/>
            </a:pPr>
            <a:r>
              <a:rPr lang="en-US" sz="1200" dirty="0" smtClean="0"/>
              <a:t>Family Discovery Center, Sophie &amp; Dallin’s Baptism, </a:t>
            </a:r>
            <a:r>
              <a:rPr lang="en-US" sz="1200" dirty="0" err="1" smtClean="0"/>
              <a:t>SilencerCo</a:t>
            </a:r>
            <a:r>
              <a:rPr lang="en-US" sz="1200" dirty="0" smtClean="0"/>
              <a:t>, Music &amp; Spoken Word, UU Science Museum</a:t>
            </a:r>
          </a:p>
          <a:p>
            <a:pPr marL="800100" lvl="1" indent="-342900">
              <a:buFontTx/>
              <a:buAutoNum type="arabicPeriod"/>
            </a:pPr>
            <a:r>
              <a:rPr lang="en-US" sz="1200" dirty="0" smtClean="0"/>
              <a:t>Freemont Indian Museum, Boulder Anasazi Ruins, </a:t>
            </a:r>
            <a:r>
              <a:rPr lang="en-US" sz="1200" dirty="0"/>
              <a:t>Escalante </a:t>
            </a:r>
            <a:r>
              <a:rPr lang="en-US" sz="1200" dirty="0" smtClean="0"/>
              <a:t>Petrified Forest, Bryce Canyon</a:t>
            </a:r>
          </a:p>
          <a:p>
            <a:pPr marL="800100" lvl="1" indent="-342900">
              <a:buFontTx/>
              <a:buAutoNum type="arabicPeriod"/>
            </a:pPr>
            <a:r>
              <a:rPr lang="en-US" sz="1200" dirty="0" smtClean="0"/>
              <a:t>Parowan Gap, Solar Astronomy, Nelson Cabin, Uncle Des’ &amp; Aunt Sara’s, Swimming</a:t>
            </a:r>
          </a:p>
          <a:p>
            <a:pPr marL="342900" indent="-342900">
              <a:buFontTx/>
              <a:buAutoNum type="arabicPeriod"/>
            </a:pPr>
            <a:r>
              <a:rPr lang="en-US" dirty="0"/>
              <a:t>Rock </a:t>
            </a:r>
            <a:r>
              <a:rPr lang="en-US" dirty="0" smtClean="0"/>
              <a:t>Cutting, SUU Museum, Computer Hardware and Software, Cabin</a:t>
            </a:r>
          </a:p>
          <a:p>
            <a:pPr marL="800100" lvl="1" indent="-342900">
              <a:buFontTx/>
              <a:buAutoNum type="arabicPeriod"/>
            </a:pPr>
            <a:endParaRPr lang="en-US" dirty="0"/>
          </a:p>
        </p:txBody>
      </p:sp>
    </p:spTree>
    <p:extLst>
      <p:ext uri="{BB962C8B-B14F-4D97-AF65-F5344CB8AC3E}">
        <p14:creationId xmlns:p14="http://schemas.microsoft.com/office/powerpoint/2010/main" val="2460504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More Detail Reference Grid</a:t>
            </a:r>
            <a:endParaRPr lang="en-US" sz="3600" b="1" dirty="0"/>
          </a:p>
        </p:txBody>
      </p:sp>
      <p:pic>
        <p:nvPicPr>
          <p:cNvPr id="7" name="Picture 6" descr="22_Grid_detail.png"/>
          <p:cNvPicPr>
            <a:picLocks noChangeAspect="1"/>
          </p:cNvPicPr>
          <p:nvPr/>
        </p:nvPicPr>
        <p:blipFill>
          <a:blip r:embed="rId2" cstate="print"/>
          <a:stretch>
            <a:fillRect/>
          </a:stretch>
        </p:blipFill>
        <p:spPr>
          <a:xfrm>
            <a:off x="0" y="1638877"/>
            <a:ext cx="9144000" cy="5219123"/>
          </a:xfrm>
          <a:prstGeom prst="rect">
            <a:avLst/>
          </a:prstGeom>
        </p:spPr>
      </p:pic>
      <p:sp>
        <p:nvSpPr>
          <p:cNvPr id="8" name="TextBox 7"/>
          <p:cNvSpPr txBox="1"/>
          <p:nvPr/>
        </p:nvSpPr>
        <p:spPr>
          <a:xfrm>
            <a:off x="0" y="6324600"/>
            <a:ext cx="2034531" cy="246221"/>
          </a:xfrm>
          <a:prstGeom prst="rect">
            <a:avLst/>
          </a:prstGeom>
          <a:noFill/>
        </p:spPr>
        <p:txBody>
          <a:bodyPr wrap="none" rtlCol="0">
            <a:spAutoFit/>
          </a:bodyPr>
          <a:lstStyle/>
          <a:p>
            <a:r>
              <a:rPr lang="en-US" sz="1000" b="1" dirty="0" smtClean="0">
                <a:solidFill>
                  <a:schemeClr val="bg1">
                    <a:lumMod val="95000"/>
                  </a:schemeClr>
                </a:solidFill>
              </a:rPr>
              <a:t>11.11    11.21  11.31   11.41    21.11</a:t>
            </a:r>
            <a:endParaRPr lang="en-US" sz="1000" b="1" dirty="0">
              <a:solidFill>
                <a:schemeClr val="bg1">
                  <a:lumMod val="95000"/>
                </a:schemeClr>
              </a:solidFill>
            </a:endParaRPr>
          </a:p>
        </p:txBody>
      </p:sp>
      <p:sp>
        <p:nvSpPr>
          <p:cNvPr id="9" name="TextBox 8"/>
          <p:cNvSpPr txBox="1"/>
          <p:nvPr/>
        </p:nvSpPr>
        <p:spPr>
          <a:xfrm>
            <a:off x="6553200" y="1676400"/>
            <a:ext cx="2042547" cy="246221"/>
          </a:xfrm>
          <a:prstGeom prst="rect">
            <a:avLst/>
          </a:prstGeom>
          <a:noFill/>
        </p:spPr>
        <p:txBody>
          <a:bodyPr wrap="none" rtlCol="0">
            <a:spAutoFit/>
          </a:bodyPr>
          <a:lstStyle/>
          <a:p>
            <a:r>
              <a:rPr lang="en-US" sz="1000" b="1" dirty="0" smtClean="0">
                <a:solidFill>
                  <a:schemeClr val="bg1">
                    <a:lumMod val="95000"/>
                  </a:schemeClr>
                </a:solidFill>
              </a:rPr>
              <a:t>66.41    76.11  76.21   76.31    76.41</a:t>
            </a:r>
            <a:endParaRPr lang="en-US" sz="1000" b="1" dirty="0">
              <a:solidFill>
                <a:schemeClr val="bg1">
                  <a:lumMod val="95000"/>
                </a:schemeClr>
              </a:solidFill>
            </a:endParaRPr>
          </a:p>
        </p:txBody>
      </p:sp>
      <p:cxnSp>
        <p:nvCxnSpPr>
          <p:cNvPr id="11" name="Straight Arrow Connector 10"/>
          <p:cNvCxnSpPr/>
          <p:nvPr/>
        </p:nvCxnSpPr>
        <p:spPr>
          <a:xfrm rot="5400000">
            <a:off x="8115300" y="19431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77724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429500" y="2019300"/>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71628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81800" y="1905000"/>
            <a:ext cx="304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61722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800100" y="6210300"/>
            <a:ext cx="152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0"/>
          </p:cNvCxnSpPr>
          <p:nvPr/>
        </p:nvCxnSpPr>
        <p:spPr>
          <a:xfrm rot="5400000" flipH="1" flipV="1">
            <a:off x="965833" y="6223633"/>
            <a:ext cx="152400" cy="495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447800" y="6248400"/>
            <a:ext cx="1524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1752600" y="6172200"/>
            <a:ext cx="1524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0" y="2057400"/>
            <a:ext cx="596638" cy="861774"/>
          </a:xfrm>
          <a:prstGeom prst="rect">
            <a:avLst/>
          </a:prstGeom>
          <a:noFill/>
        </p:spPr>
        <p:txBody>
          <a:bodyPr wrap="none" rtlCol="0">
            <a:spAutoFit/>
          </a:bodyPr>
          <a:lstStyle/>
          <a:p>
            <a:r>
              <a:rPr lang="en-US" sz="1000" b="1" dirty="0" smtClean="0">
                <a:solidFill>
                  <a:schemeClr val="bg1">
                    <a:lumMod val="95000"/>
                  </a:schemeClr>
                </a:solidFill>
              </a:rPr>
              <a:t>16.14   </a:t>
            </a:r>
          </a:p>
          <a:p>
            <a:r>
              <a:rPr lang="en-US" sz="1000" b="1" dirty="0" smtClean="0">
                <a:solidFill>
                  <a:schemeClr val="bg1">
                    <a:lumMod val="95000"/>
                  </a:schemeClr>
                </a:solidFill>
              </a:rPr>
              <a:t>16.13  </a:t>
            </a:r>
          </a:p>
          <a:p>
            <a:r>
              <a:rPr lang="en-US" sz="1000" b="1" dirty="0" smtClean="0">
                <a:solidFill>
                  <a:schemeClr val="bg1">
                    <a:lumMod val="95000"/>
                  </a:schemeClr>
                </a:solidFill>
              </a:rPr>
              <a:t>16.12   </a:t>
            </a:r>
          </a:p>
          <a:p>
            <a:r>
              <a:rPr lang="en-US" sz="1000" b="1" dirty="0" smtClean="0">
                <a:solidFill>
                  <a:schemeClr val="bg1">
                    <a:lumMod val="95000"/>
                  </a:schemeClr>
                </a:solidFill>
              </a:rPr>
              <a:t>16.11    </a:t>
            </a:r>
          </a:p>
          <a:p>
            <a:r>
              <a:rPr lang="en-US" sz="1000" b="1" dirty="0" smtClean="0">
                <a:solidFill>
                  <a:schemeClr val="bg1">
                    <a:lumMod val="95000"/>
                  </a:schemeClr>
                </a:solidFill>
              </a:rPr>
              <a:t>15.14</a:t>
            </a:r>
            <a:endParaRPr lang="en-US" sz="1000" b="1" dirty="0">
              <a:solidFill>
                <a:schemeClr val="bg1">
                  <a:lumMod val="95000"/>
                </a:schemeClr>
              </a:solidFill>
            </a:endParaRPr>
          </a:p>
        </p:txBody>
      </p:sp>
      <p:cxnSp>
        <p:nvCxnSpPr>
          <p:cNvPr id="33" name="Straight Arrow Connector 32"/>
          <p:cNvCxnSpPr/>
          <p:nvPr/>
        </p:nvCxnSpPr>
        <p:spPr>
          <a:xfrm flipV="1">
            <a:off x="447675" y="2135188"/>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57200" y="2286000"/>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200" y="2438401"/>
            <a:ext cx="161925" cy="380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28625" y="2611439"/>
            <a:ext cx="228600" cy="1746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38150" y="2781300"/>
            <a:ext cx="228600" cy="111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11544"/>
            <a:ext cx="9144000" cy="6146455"/>
          </a:xfrm>
          <a:prstGeom prst="rect">
            <a:avLst/>
          </a:prstGeom>
          <a:noFill/>
          <a:ln w="9525">
            <a:noFill/>
            <a:miter lim="800000"/>
            <a:headEnd/>
            <a:tailEnd/>
          </a:ln>
        </p:spPr>
      </p:pic>
      <p:sp>
        <p:nvSpPr>
          <p:cNvPr id="2" name="Title 1"/>
          <p:cNvSpPr>
            <a:spLocks noGrp="1"/>
          </p:cNvSpPr>
          <p:nvPr>
            <p:ph type="title"/>
          </p:nvPr>
        </p:nvSpPr>
        <p:spPr>
          <a:xfrm>
            <a:off x="457200" y="457200"/>
            <a:ext cx="8229600" cy="990600"/>
          </a:xfrm>
        </p:spPr>
        <p:txBody>
          <a:bodyPr>
            <a:normAutofit/>
          </a:bodyPr>
          <a:lstStyle/>
          <a:p>
            <a:r>
              <a:rPr lang="en-US" sz="3600" b="1" dirty="0" smtClean="0"/>
              <a:t>Find Quarter Section Corners at Cabin</a:t>
            </a:r>
            <a:endParaRPr lang="en-US" sz="36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68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Day 2: Thursday</a:t>
            </a:r>
            <a:r>
              <a:rPr lang="en-US" sz="3200" b="1" dirty="0">
                <a:latin typeface="Times New Roman" panose="02020603050405020304" pitchFamily="18" charset="0"/>
                <a:cs typeface="Times New Roman" panose="02020603050405020304" pitchFamily="18" charset="0"/>
              </a:rPr>
              <a:t>, 07 July 2016</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Hardware</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Media</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Software</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Languages</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Lego Robots</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Programming</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Campfire Singing</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Astronomy</a:t>
            </a:r>
            <a:endParaRPr lang="en-US" sz="28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3907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97" y="304800"/>
            <a:ext cx="8229600" cy="1143000"/>
          </a:xfrm>
        </p:spPr>
        <p:txBody>
          <a:bodyPr>
            <a:normAutofit/>
          </a:bodyPr>
          <a:lstStyle/>
          <a:p>
            <a:r>
              <a:rPr lang="en-US" sz="3200" b="1" dirty="0" smtClean="0">
                <a:latin typeface="Times New Roman" panose="02020603050405020304" pitchFamily="18" charset="0"/>
                <a:cs typeface="Times New Roman" panose="02020603050405020304" pitchFamily="18" charset="0"/>
              </a:rPr>
              <a:t>1.a. Slide Rule – An early computer</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18032" y="1727413"/>
            <a:ext cx="7707936" cy="3403174"/>
          </a:xfrm>
          <a:prstGeom prst="rect">
            <a:avLst/>
          </a:prstGeom>
        </p:spPr>
      </p:pic>
      <p:sp>
        <p:nvSpPr>
          <p:cNvPr id="4" name="TextBox 3"/>
          <p:cNvSpPr txBox="1"/>
          <p:nvPr/>
        </p:nvSpPr>
        <p:spPr>
          <a:xfrm>
            <a:off x="2275245" y="5257800"/>
            <a:ext cx="4581703"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What is being calculated here?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691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1064" y="152400"/>
            <a:ext cx="2863818" cy="2971800"/>
          </a:xfrm>
        </p:spPr>
        <p:txBody>
          <a:bodyPr>
            <a:normAutofit fontScale="90000"/>
          </a:bodyPr>
          <a:lstStyle/>
          <a:p>
            <a:r>
              <a:rPr lang="en-US" sz="3600" b="1" dirty="0" smtClean="0">
                <a:latin typeface="Times New Roman" panose="02020603050405020304" pitchFamily="18" charset="0"/>
                <a:cs typeface="Times New Roman" panose="02020603050405020304" pitchFamily="18" charset="0"/>
              </a:rPr>
              <a:t>1.b. Hardware:</a:t>
            </a: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r>
              <a:rPr lang="en-US" sz="2700" dirty="0" smtClean="0">
                <a:latin typeface="Times New Roman" panose="02020603050405020304" pitchFamily="18" charset="0"/>
                <a:cs typeface="Times New Roman" panose="02020603050405020304" pitchFamily="18" charset="0"/>
              </a:rPr>
              <a:t>Equipment, especially computer machine equipment</a:t>
            </a:r>
            <a:br>
              <a:rPr lang="en-US" sz="2700" dirty="0" smtClean="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2400" y="152400"/>
            <a:ext cx="2238375" cy="3581400"/>
          </a:xfrm>
          <a:prstGeom prst="rect">
            <a:avLst/>
          </a:prstGeom>
        </p:spPr>
      </p:pic>
      <p:pic>
        <p:nvPicPr>
          <p:cNvPr id="4" name="Picture 3"/>
          <p:cNvPicPr>
            <a:picLocks noChangeAspect="1"/>
          </p:cNvPicPr>
          <p:nvPr/>
        </p:nvPicPr>
        <p:blipFill>
          <a:blip r:embed="rId3"/>
          <a:stretch>
            <a:fillRect/>
          </a:stretch>
        </p:blipFill>
        <p:spPr>
          <a:xfrm>
            <a:off x="2506944" y="152400"/>
            <a:ext cx="3316861" cy="1752600"/>
          </a:xfrm>
          <a:prstGeom prst="rect">
            <a:avLst/>
          </a:prstGeom>
        </p:spPr>
      </p:pic>
      <p:pic>
        <p:nvPicPr>
          <p:cNvPr id="5" name="Picture 4"/>
          <p:cNvPicPr>
            <a:picLocks noChangeAspect="1"/>
          </p:cNvPicPr>
          <p:nvPr/>
        </p:nvPicPr>
        <p:blipFill>
          <a:blip r:embed="rId4"/>
          <a:stretch>
            <a:fillRect/>
          </a:stretch>
        </p:blipFill>
        <p:spPr>
          <a:xfrm>
            <a:off x="2505863" y="2096300"/>
            <a:ext cx="2218537" cy="1744675"/>
          </a:xfrm>
          <a:prstGeom prst="rect">
            <a:avLst/>
          </a:prstGeom>
        </p:spPr>
      </p:pic>
      <p:pic>
        <p:nvPicPr>
          <p:cNvPr id="6" name="Picture 5"/>
          <p:cNvPicPr>
            <a:picLocks noChangeAspect="1"/>
          </p:cNvPicPr>
          <p:nvPr/>
        </p:nvPicPr>
        <p:blipFill>
          <a:blip r:embed="rId5"/>
          <a:stretch>
            <a:fillRect/>
          </a:stretch>
        </p:blipFill>
        <p:spPr>
          <a:xfrm>
            <a:off x="152400" y="3925100"/>
            <a:ext cx="4374895" cy="2688597"/>
          </a:xfrm>
          <a:prstGeom prst="rect">
            <a:avLst/>
          </a:prstGeom>
        </p:spPr>
      </p:pic>
      <p:pic>
        <p:nvPicPr>
          <p:cNvPr id="8" name="Picture 7"/>
          <p:cNvPicPr>
            <a:picLocks noChangeAspect="1"/>
          </p:cNvPicPr>
          <p:nvPr/>
        </p:nvPicPr>
        <p:blipFill>
          <a:blip r:embed="rId6"/>
          <a:stretch>
            <a:fillRect/>
          </a:stretch>
        </p:blipFill>
        <p:spPr>
          <a:xfrm>
            <a:off x="5418426" y="3926144"/>
            <a:ext cx="3552315" cy="2692035"/>
          </a:xfrm>
          <a:prstGeom prst="rect">
            <a:avLst/>
          </a:prstGeom>
        </p:spPr>
      </p:pic>
      <p:sp>
        <p:nvSpPr>
          <p:cNvPr id="10" name="TextBox 9"/>
          <p:cNvSpPr txBox="1"/>
          <p:nvPr/>
        </p:nvSpPr>
        <p:spPr>
          <a:xfrm>
            <a:off x="401797" y="2391830"/>
            <a:ext cx="1739579"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PowerMac</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037113" y="5272161"/>
            <a:ext cx="623889"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PC</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2505863" y="4118350"/>
            <a:ext cx="1709122" cy="954107"/>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Expanded </a:t>
            </a:r>
          </a:p>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Screen</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401797" y="4677426"/>
            <a:ext cx="1122423" cy="954107"/>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Linux</a:t>
            </a:r>
          </a:p>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Server</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3000373" y="2340778"/>
            <a:ext cx="1074910"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Tablet</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3338066" y="1215820"/>
            <a:ext cx="159851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MacBook</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613360" y="5087550"/>
            <a:ext cx="1042273" cy="954107"/>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Linux</a:t>
            </a:r>
          </a:p>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PC</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5153091" y="2742394"/>
            <a:ext cx="3432350" cy="954107"/>
          </a:xfrm>
          <a:prstGeom prst="rect">
            <a:avLst/>
          </a:prstGeom>
          <a:noFill/>
        </p:spPr>
        <p:txBody>
          <a:bodyPr wrap="none" rtlCol="0">
            <a:spAutoFit/>
          </a:bodyPr>
          <a:lstStyle/>
          <a:p>
            <a:pPr algn="ctr"/>
            <a:r>
              <a:rPr lang="en-US" sz="28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Computers at Grandpa</a:t>
            </a:r>
          </a:p>
          <a:p>
            <a:pPr algn="ctr"/>
            <a:r>
              <a:rPr lang="en-US" sz="28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Grandma’s place</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17"/>
          <p:cNvSpPr txBox="1"/>
          <p:nvPr/>
        </p:nvSpPr>
        <p:spPr>
          <a:xfrm>
            <a:off x="5988255" y="5535230"/>
            <a:ext cx="2597186"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Printer / Scanner</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935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5867400" cy="1417638"/>
          </a:xfrm>
        </p:spPr>
        <p:txBody>
          <a:bodyPr>
            <a:normAutofit/>
          </a:bodyPr>
          <a:lstStyle/>
          <a:p>
            <a:r>
              <a:rPr lang="en-US" sz="3600" b="1" dirty="0" smtClean="0"/>
              <a:t>      1.c. Other Hardware with Compute Power</a:t>
            </a:r>
            <a:endParaRPr lang="en-US" sz="3600" b="1" dirty="0"/>
          </a:p>
        </p:txBody>
      </p:sp>
      <p:pic>
        <p:nvPicPr>
          <p:cNvPr id="4" name="Picture 3"/>
          <p:cNvPicPr>
            <a:picLocks noChangeAspect="1"/>
          </p:cNvPicPr>
          <p:nvPr/>
        </p:nvPicPr>
        <p:blipFill>
          <a:blip r:embed="rId2"/>
          <a:stretch>
            <a:fillRect/>
          </a:stretch>
        </p:blipFill>
        <p:spPr>
          <a:xfrm>
            <a:off x="165847" y="182438"/>
            <a:ext cx="2653553" cy="2953390"/>
          </a:xfrm>
          <a:prstGeom prst="rect">
            <a:avLst/>
          </a:prstGeom>
        </p:spPr>
      </p:pic>
      <p:pic>
        <p:nvPicPr>
          <p:cNvPr id="5" name="Picture 4"/>
          <p:cNvPicPr>
            <a:picLocks noChangeAspect="1"/>
          </p:cNvPicPr>
          <p:nvPr/>
        </p:nvPicPr>
        <p:blipFill>
          <a:blip r:embed="rId3"/>
          <a:stretch>
            <a:fillRect/>
          </a:stretch>
        </p:blipFill>
        <p:spPr>
          <a:xfrm>
            <a:off x="165847" y="3331713"/>
            <a:ext cx="3873035" cy="3146014"/>
          </a:xfrm>
          <a:prstGeom prst="rect">
            <a:avLst/>
          </a:prstGeom>
        </p:spPr>
      </p:pic>
      <p:pic>
        <p:nvPicPr>
          <p:cNvPr id="6" name="Picture 5"/>
          <p:cNvPicPr>
            <a:picLocks noChangeAspect="1"/>
          </p:cNvPicPr>
          <p:nvPr/>
        </p:nvPicPr>
        <p:blipFill>
          <a:blip r:embed="rId4"/>
          <a:stretch>
            <a:fillRect/>
          </a:stretch>
        </p:blipFill>
        <p:spPr>
          <a:xfrm>
            <a:off x="3044722" y="1408093"/>
            <a:ext cx="2591603" cy="1727735"/>
          </a:xfrm>
          <a:prstGeom prst="rect">
            <a:avLst/>
          </a:prstGeom>
        </p:spPr>
      </p:pic>
      <p:pic>
        <p:nvPicPr>
          <p:cNvPr id="7" name="Picture 6"/>
          <p:cNvPicPr>
            <a:picLocks noChangeAspect="1"/>
          </p:cNvPicPr>
          <p:nvPr/>
        </p:nvPicPr>
        <p:blipFill>
          <a:blip r:embed="rId5"/>
          <a:stretch>
            <a:fillRect/>
          </a:stretch>
        </p:blipFill>
        <p:spPr>
          <a:xfrm>
            <a:off x="5861647" y="1417638"/>
            <a:ext cx="2489622" cy="1718190"/>
          </a:xfrm>
          <a:prstGeom prst="rect">
            <a:avLst/>
          </a:prstGeom>
        </p:spPr>
      </p:pic>
      <p:pic>
        <p:nvPicPr>
          <p:cNvPr id="8" name="Picture 7"/>
          <p:cNvPicPr>
            <a:picLocks noChangeAspect="1"/>
          </p:cNvPicPr>
          <p:nvPr/>
        </p:nvPicPr>
        <p:blipFill>
          <a:blip r:embed="rId6"/>
          <a:stretch>
            <a:fillRect/>
          </a:stretch>
        </p:blipFill>
        <p:spPr>
          <a:xfrm>
            <a:off x="4306516" y="3331713"/>
            <a:ext cx="3465884" cy="3202396"/>
          </a:xfrm>
          <a:prstGeom prst="rect">
            <a:avLst/>
          </a:prstGeom>
        </p:spPr>
      </p:pic>
      <p:sp>
        <p:nvSpPr>
          <p:cNvPr id="9" name="TextBox 8"/>
          <p:cNvSpPr txBox="1"/>
          <p:nvPr/>
        </p:nvSpPr>
        <p:spPr>
          <a:xfrm>
            <a:off x="3256285" y="1659133"/>
            <a:ext cx="2047355"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Alarm Clock</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1088287" y="5861830"/>
            <a:ext cx="2605200"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Sewing Machine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5335147" y="3937676"/>
            <a:ext cx="1573444" cy="523220"/>
          </a:xfrm>
          <a:prstGeom prst="rect">
            <a:avLst/>
          </a:prstGeom>
          <a:noFill/>
        </p:spPr>
        <p:txBody>
          <a:bodyPr wrap="none" rtlCol="0">
            <a:spAutoFit/>
          </a:bodyPr>
          <a:lstStyle/>
          <a:p>
            <a:pPr algn="ctr"/>
            <a:r>
              <a:rPr lang="en-US" sz="280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Televison</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6121869" y="2015123"/>
            <a:ext cx="1818125"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Thermostat</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1308538" y="447209"/>
            <a:ext cx="1082349"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Phone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6398676" y="5907901"/>
            <a:ext cx="1019831"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Cable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4542870" y="5897529"/>
            <a:ext cx="963726"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DVD</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165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34961"/>
            <a:ext cx="8229600" cy="1143000"/>
          </a:xfrm>
        </p:spPr>
        <p:txBody>
          <a:bodyPr>
            <a:normAutofit fontScale="90000"/>
          </a:bodyPr>
          <a:lstStyle/>
          <a:p>
            <a:r>
              <a:rPr lang="en-US" sz="3600" b="1" dirty="0" smtClean="0"/>
              <a:t>1.d. Hardware Becoming More Computerized</a:t>
            </a:r>
            <a:endParaRPr lang="en-US" sz="3600" b="1" dirty="0"/>
          </a:p>
        </p:txBody>
      </p:sp>
      <p:pic>
        <p:nvPicPr>
          <p:cNvPr id="4" name="Picture 3"/>
          <p:cNvPicPr>
            <a:picLocks noChangeAspect="1"/>
          </p:cNvPicPr>
          <p:nvPr/>
        </p:nvPicPr>
        <p:blipFill>
          <a:blip r:embed="rId2"/>
          <a:stretch>
            <a:fillRect/>
          </a:stretch>
        </p:blipFill>
        <p:spPr>
          <a:xfrm>
            <a:off x="304800" y="1066800"/>
            <a:ext cx="4247579" cy="3187311"/>
          </a:xfrm>
          <a:prstGeom prst="rect">
            <a:avLst/>
          </a:prstGeom>
        </p:spPr>
      </p:pic>
      <p:pic>
        <p:nvPicPr>
          <p:cNvPr id="5" name="Picture 4"/>
          <p:cNvPicPr>
            <a:picLocks noChangeAspect="1"/>
          </p:cNvPicPr>
          <p:nvPr/>
        </p:nvPicPr>
        <p:blipFill>
          <a:blip r:embed="rId3"/>
          <a:stretch>
            <a:fillRect/>
          </a:stretch>
        </p:blipFill>
        <p:spPr>
          <a:xfrm>
            <a:off x="4790410" y="1066800"/>
            <a:ext cx="4247580" cy="3187311"/>
          </a:xfrm>
          <a:prstGeom prst="rect">
            <a:avLst/>
          </a:prstGeom>
        </p:spPr>
      </p:pic>
      <p:pic>
        <p:nvPicPr>
          <p:cNvPr id="6" name="Picture 5"/>
          <p:cNvPicPr>
            <a:picLocks noChangeAspect="1"/>
          </p:cNvPicPr>
          <p:nvPr/>
        </p:nvPicPr>
        <p:blipFill>
          <a:blip r:embed="rId4"/>
          <a:stretch>
            <a:fillRect/>
          </a:stretch>
        </p:blipFill>
        <p:spPr>
          <a:xfrm>
            <a:off x="2057400" y="4329046"/>
            <a:ext cx="4133726" cy="2270161"/>
          </a:xfrm>
          <a:prstGeom prst="rect">
            <a:avLst/>
          </a:prstGeom>
        </p:spPr>
      </p:pic>
      <p:pic>
        <p:nvPicPr>
          <p:cNvPr id="7" name="Picture 6"/>
          <p:cNvPicPr>
            <a:picLocks noChangeAspect="1"/>
          </p:cNvPicPr>
          <p:nvPr/>
        </p:nvPicPr>
        <p:blipFill>
          <a:blip r:embed="rId5"/>
          <a:stretch>
            <a:fillRect/>
          </a:stretch>
        </p:blipFill>
        <p:spPr>
          <a:xfrm>
            <a:off x="309282" y="4333529"/>
            <a:ext cx="1595718" cy="2270161"/>
          </a:xfrm>
          <a:prstGeom prst="rect">
            <a:avLst/>
          </a:prstGeom>
        </p:spPr>
      </p:pic>
      <p:pic>
        <p:nvPicPr>
          <p:cNvPr id="9" name="Picture 8"/>
          <p:cNvPicPr>
            <a:picLocks noChangeAspect="1"/>
          </p:cNvPicPr>
          <p:nvPr/>
        </p:nvPicPr>
        <p:blipFill>
          <a:blip r:embed="rId6"/>
          <a:stretch>
            <a:fillRect/>
          </a:stretch>
        </p:blipFill>
        <p:spPr>
          <a:xfrm>
            <a:off x="6363995" y="4329046"/>
            <a:ext cx="2627605" cy="2274643"/>
          </a:xfrm>
          <a:prstGeom prst="rect">
            <a:avLst/>
          </a:prstGeom>
        </p:spPr>
      </p:pic>
      <p:sp>
        <p:nvSpPr>
          <p:cNvPr id="11" name="TextBox 10"/>
          <p:cNvSpPr txBox="1"/>
          <p:nvPr/>
        </p:nvSpPr>
        <p:spPr>
          <a:xfrm>
            <a:off x="6404071" y="1686580"/>
            <a:ext cx="1002198"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Stove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1520554" y="2672233"/>
            <a:ext cx="1938351"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Refrigerator</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237592" y="4450282"/>
            <a:ext cx="1521571" cy="1815882"/>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a:t>
            </a:r>
          </a:p>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Heater</a:t>
            </a:r>
          </a:p>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&amp;</a:t>
            </a:r>
          </a:p>
          <a:p>
            <a:pPr algn="ctr"/>
            <a:r>
              <a:rPr lang="en-US" sz="280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Softerner</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3030902" y="5202516"/>
            <a:ext cx="1818126"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Microwave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7057275" y="4281005"/>
            <a:ext cx="1241045" cy="1384995"/>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Garage</a:t>
            </a:r>
          </a:p>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Door</a:t>
            </a:r>
          </a:p>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Opener</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85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74638"/>
            <a:ext cx="3429000" cy="1143000"/>
          </a:xfrm>
        </p:spPr>
        <p:txBody>
          <a:bodyPr>
            <a:normAutofit fontScale="90000"/>
          </a:bodyPr>
          <a:lstStyle/>
          <a:p>
            <a:r>
              <a:rPr lang="en-US" sz="3600" b="1" dirty="0" smtClean="0"/>
              <a:t>1.e. Clusters &amp; Parallel Computers</a:t>
            </a:r>
            <a:endParaRPr lang="en-US" sz="3600" b="1" dirty="0"/>
          </a:p>
        </p:txBody>
      </p:sp>
      <p:pic>
        <p:nvPicPr>
          <p:cNvPr id="3" name="Picture 2"/>
          <p:cNvPicPr>
            <a:picLocks noChangeAspect="1"/>
          </p:cNvPicPr>
          <p:nvPr/>
        </p:nvPicPr>
        <p:blipFill>
          <a:blip r:embed="rId2"/>
          <a:stretch>
            <a:fillRect/>
          </a:stretch>
        </p:blipFill>
        <p:spPr>
          <a:xfrm rot="5400000">
            <a:off x="-592138" y="896938"/>
            <a:ext cx="6594476" cy="5105400"/>
          </a:xfrm>
          <a:prstGeom prst="rect">
            <a:avLst/>
          </a:prstGeom>
        </p:spPr>
      </p:pic>
      <p:pic>
        <p:nvPicPr>
          <p:cNvPr id="4" name="Picture 3"/>
          <p:cNvPicPr>
            <a:picLocks noChangeAspect="1"/>
          </p:cNvPicPr>
          <p:nvPr/>
        </p:nvPicPr>
        <p:blipFill>
          <a:blip r:embed="rId3"/>
          <a:stretch>
            <a:fillRect/>
          </a:stretch>
        </p:blipFill>
        <p:spPr>
          <a:xfrm>
            <a:off x="5410200" y="1828800"/>
            <a:ext cx="3516070" cy="3992204"/>
          </a:xfrm>
          <a:prstGeom prst="rect">
            <a:avLst/>
          </a:prstGeom>
        </p:spPr>
      </p:pic>
      <p:sp>
        <p:nvSpPr>
          <p:cNvPr id="5" name="TextBox 4"/>
          <p:cNvSpPr txBox="1"/>
          <p:nvPr/>
        </p:nvSpPr>
        <p:spPr>
          <a:xfrm>
            <a:off x="5965023" y="5970556"/>
            <a:ext cx="2406429" cy="523220"/>
          </a:xfrm>
          <a:prstGeom prst="rect">
            <a:avLst/>
          </a:prstGeom>
          <a:noFill/>
        </p:spPr>
        <p:txBody>
          <a:bodyPr wrap="none" rtlCol="0">
            <a:spAutoFit/>
          </a:bodyPr>
          <a:lstStyle/>
          <a:p>
            <a:pPr algn="ctr"/>
            <a:r>
              <a:rPr lang="en-US" sz="2800" dirty="0" smtClean="0">
                <a:latin typeface="Times New Roman" panose="02020603050405020304" pitchFamily="18" charset="0"/>
                <a:cs typeface="Times New Roman" panose="02020603050405020304" pitchFamily="18" charset="0"/>
              </a:rPr>
              <a:t>Cray Computer</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66298" y="274638"/>
            <a:ext cx="4868640" cy="523220"/>
          </a:xfrm>
          <a:prstGeom prst="rect">
            <a:avLst/>
          </a:prstGeom>
          <a:noFill/>
        </p:spPr>
        <p:txBody>
          <a:bodyPr wrap="none" rtlCol="0">
            <a:spAutoFit/>
          </a:bodyPr>
          <a:lstStyle/>
          <a:p>
            <a:pPr algn="ctr"/>
            <a:r>
              <a:rPr lang="en-US" sz="2800" dirty="0" smtClean="0">
                <a:latin typeface="Times New Roman" panose="02020603050405020304" pitchFamily="18" charset="0"/>
                <a:cs typeface="Times New Roman" panose="02020603050405020304" pitchFamily="18" charset="0"/>
              </a:rPr>
              <a:t>Parallel Computer Programming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049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512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b="1" dirty="0" smtClean="0"/>
              <a:t>Safety</a:t>
            </a:r>
            <a:endParaRPr lang="en-US" sz="3600" b="1" dirty="0"/>
          </a:p>
        </p:txBody>
      </p:sp>
      <p:sp>
        <p:nvSpPr>
          <p:cNvPr id="5" name="Content Placeholder 2"/>
          <p:cNvSpPr>
            <a:spLocks noGrp="1"/>
          </p:cNvSpPr>
          <p:nvPr>
            <p:ph idx="1"/>
          </p:nvPr>
        </p:nvSpPr>
        <p:spPr>
          <a:xfrm>
            <a:off x="457200" y="1219200"/>
            <a:ext cx="8229600" cy="5486400"/>
          </a:xfrm>
        </p:spPr>
        <p:txBody>
          <a:bodyPr>
            <a:normAutofit fontScale="70000" lnSpcReduction="20000"/>
          </a:bodyPr>
          <a:lstStyle/>
          <a:p>
            <a:r>
              <a:rPr lang="en-US" b="1" u="sng" dirty="0" smtClean="0"/>
              <a:t>Never go anyplace alone</a:t>
            </a:r>
            <a:r>
              <a:rPr lang="en-US" dirty="0" smtClean="0"/>
              <a:t>.</a:t>
            </a:r>
          </a:p>
          <a:p>
            <a:r>
              <a:rPr lang="en-US" dirty="0" smtClean="0"/>
              <a:t>Exception is if one of you is hurt, then:</a:t>
            </a:r>
          </a:p>
          <a:p>
            <a:pPr lvl="1"/>
            <a:r>
              <a:rPr lang="en-US" dirty="0" smtClean="0"/>
              <a:t>One of you stay and help the person hurt.</a:t>
            </a:r>
          </a:p>
          <a:p>
            <a:pPr lvl="1"/>
            <a:r>
              <a:rPr lang="en-US" dirty="0" smtClean="0"/>
              <a:t>The other one run and get help.</a:t>
            </a:r>
          </a:p>
          <a:p>
            <a:r>
              <a:rPr lang="en-US" dirty="0" smtClean="0"/>
              <a:t>If you get lost stay put, we will find you.</a:t>
            </a:r>
          </a:p>
          <a:p>
            <a:r>
              <a:rPr lang="en-US" dirty="0" smtClean="0"/>
              <a:t>If you hear a rattlesnake do not move quickly, just slowly move away from the sound.</a:t>
            </a:r>
          </a:p>
          <a:p>
            <a:r>
              <a:rPr lang="en-US" dirty="0" smtClean="0"/>
              <a:t>Do not run with a knife open.  Use knife safety.</a:t>
            </a:r>
          </a:p>
          <a:p>
            <a:r>
              <a:rPr lang="en-US" dirty="0" smtClean="0"/>
              <a:t>If you cut yourself, apply pressure to the wound to stop bleeding, and send for help.</a:t>
            </a:r>
          </a:p>
          <a:p>
            <a:r>
              <a:rPr lang="en-US" dirty="0" smtClean="0"/>
              <a:t>Never point an arrow in a cocked bow or a gun at any person.</a:t>
            </a:r>
          </a:p>
          <a:p>
            <a:r>
              <a:rPr lang="en-US" dirty="0" smtClean="0"/>
              <a:t>Drink lots and lots and lots of water.</a:t>
            </a:r>
          </a:p>
          <a:p>
            <a:r>
              <a:rPr lang="en-US" dirty="0" smtClean="0"/>
              <a:t>Do not go swimming unless an adult is with you.</a:t>
            </a:r>
          </a:p>
          <a:p>
            <a:r>
              <a:rPr lang="en-US" dirty="0" smtClean="0"/>
              <a:t>Do not start branches on fire and swing them around where others can be hurt.</a:t>
            </a:r>
          </a:p>
          <a:p>
            <a:r>
              <a:rPr lang="en-US" dirty="0" smtClean="0"/>
              <a:t>Have fun, use common sense, and </a:t>
            </a:r>
            <a:r>
              <a:rPr lang="en-US" b="1" u="sng" dirty="0" smtClean="0"/>
              <a:t>think before you act</a:t>
            </a:r>
            <a:r>
              <a:rPr lang="en-US" dirty="0" smtClean="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3600" b="1" dirty="0" smtClean="0"/>
              <a:t>2.a. Media Input and Output</a:t>
            </a:r>
            <a:endParaRPr lang="en-US" sz="3600" b="1" dirty="0"/>
          </a:p>
        </p:txBody>
      </p:sp>
      <p:sp>
        <p:nvSpPr>
          <p:cNvPr id="3" name="TextBox 2"/>
          <p:cNvSpPr txBox="1"/>
          <p:nvPr/>
        </p:nvSpPr>
        <p:spPr>
          <a:xfrm>
            <a:off x="1828800" y="6345793"/>
            <a:ext cx="5785943" cy="369332"/>
          </a:xfrm>
          <a:prstGeom prst="rect">
            <a:avLst/>
          </a:prstGeom>
          <a:noFill/>
        </p:spPr>
        <p:txBody>
          <a:bodyPr wrap="none" rtlCol="0">
            <a:spAutoFit/>
          </a:bodyPr>
          <a:lstStyle/>
          <a:p>
            <a:r>
              <a:rPr lang="en-US" dirty="0" smtClean="0"/>
              <a:t>Never, never, never point a gun or a bow at another person.</a:t>
            </a:r>
            <a:endParaRPr lang="en-US" dirty="0"/>
          </a:p>
        </p:txBody>
      </p:sp>
      <p:pic>
        <p:nvPicPr>
          <p:cNvPr id="4" name="Picture 3"/>
          <p:cNvPicPr>
            <a:picLocks noChangeAspect="1"/>
          </p:cNvPicPr>
          <p:nvPr/>
        </p:nvPicPr>
        <p:blipFill>
          <a:blip r:embed="rId2"/>
          <a:stretch>
            <a:fillRect/>
          </a:stretch>
        </p:blipFill>
        <p:spPr>
          <a:xfrm>
            <a:off x="152400" y="836792"/>
            <a:ext cx="4114800" cy="5483601"/>
          </a:xfrm>
          <a:prstGeom prst="rect">
            <a:avLst/>
          </a:prstGeom>
        </p:spPr>
      </p:pic>
      <p:sp>
        <p:nvSpPr>
          <p:cNvPr id="5" name="Rectangle 4"/>
          <p:cNvSpPr/>
          <p:nvPr/>
        </p:nvSpPr>
        <p:spPr>
          <a:xfrm>
            <a:off x="4872582" y="1143000"/>
            <a:ext cx="2742161" cy="2246769"/>
          </a:xfrm>
          <a:prstGeom prst="rect">
            <a:avLst/>
          </a:prstGeom>
        </p:spPr>
        <p:txBody>
          <a:bodyPr wrap="none">
            <a:spAutoFit/>
          </a:bodyPr>
          <a:lstStyle/>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Punch Cards</a:t>
            </a:r>
          </a:p>
          <a:p>
            <a:pPr marL="514350" indent="-514350">
              <a:buFont typeface="+mj-lt"/>
              <a:buAutoNum type="arabicPeriod"/>
            </a:pPr>
            <a:endParaRPr lang="en-US" sz="2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9-Track Tapes</a:t>
            </a:r>
          </a:p>
          <a:p>
            <a:pPr marL="514350" indent="-514350">
              <a:buFont typeface="+mj-lt"/>
              <a:buAutoNum type="arabicPeriod"/>
            </a:pPr>
            <a:endParaRPr lang="en-US" sz="2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Printouts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547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95" y="274638"/>
            <a:ext cx="8229600" cy="745287"/>
          </a:xfrm>
        </p:spPr>
        <p:txBody>
          <a:bodyPr>
            <a:normAutofit/>
          </a:bodyPr>
          <a:lstStyle/>
          <a:p>
            <a:r>
              <a:rPr lang="en-US" sz="3600" b="1" dirty="0" smtClean="0"/>
              <a:t>2.b. Media</a:t>
            </a:r>
            <a:endParaRPr lang="en-US" sz="3600" b="1" dirty="0"/>
          </a:p>
        </p:txBody>
      </p:sp>
      <p:pic>
        <p:nvPicPr>
          <p:cNvPr id="3" name="Picture 2"/>
          <p:cNvPicPr>
            <a:picLocks noChangeAspect="1"/>
          </p:cNvPicPr>
          <p:nvPr/>
        </p:nvPicPr>
        <p:blipFill>
          <a:blip r:embed="rId2"/>
          <a:stretch>
            <a:fillRect/>
          </a:stretch>
        </p:blipFill>
        <p:spPr>
          <a:xfrm rot="16200000">
            <a:off x="-6724" y="738562"/>
            <a:ext cx="3717086" cy="2789238"/>
          </a:xfrm>
          <a:prstGeom prst="rect">
            <a:avLst/>
          </a:prstGeom>
        </p:spPr>
      </p:pic>
      <p:pic>
        <p:nvPicPr>
          <p:cNvPr id="4" name="Picture 3"/>
          <p:cNvPicPr>
            <a:picLocks noChangeAspect="1"/>
          </p:cNvPicPr>
          <p:nvPr/>
        </p:nvPicPr>
        <p:blipFill>
          <a:blip r:embed="rId3"/>
          <a:stretch>
            <a:fillRect/>
          </a:stretch>
        </p:blipFill>
        <p:spPr>
          <a:xfrm rot="5400000">
            <a:off x="5433635" y="738563"/>
            <a:ext cx="3717089" cy="2789240"/>
          </a:xfrm>
          <a:prstGeom prst="rect">
            <a:avLst/>
          </a:prstGeom>
        </p:spPr>
      </p:pic>
      <p:pic>
        <p:nvPicPr>
          <p:cNvPr id="5" name="Picture 4"/>
          <p:cNvPicPr>
            <a:picLocks noChangeAspect="1"/>
          </p:cNvPicPr>
          <p:nvPr/>
        </p:nvPicPr>
        <p:blipFill>
          <a:blip r:embed="rId4"/>
          <a:stretch>
            <a:fillRect/>
          </a:stretch>
        </p:blipFill>
        <p:spPr>
          <a:xfrm>
            <a:off x="3429000" y="1019925"/>
            <a:ext cx="2274390" cy="2971800"/>
          </a:xfrm>
          <a:prstGeom prst="rect">
            <a:avLst/>
          </a:prstGeom>
        </p:spPr>
      </p:pic>
      <p:pic>
        <p:nvPicPr>
          <p:cNvPr id="6" name="Picture 5"/>
          <p:cNvPicPr>
            <a:picLocks noChangeAspect="1"/>
          </p:cNvPicPr>
          <p:nvPr/>
        </p:nvPicPr>
        <p:blipFill>
          <a:blip r:embed="rId5"/>
          <a:stretch>
            <a:fillRect/>
          </a:stretch>
        </p:blipFill>
        <p:spPr>
          <a:xfrm>
            <a:off x="2895600" y="4120307"/>
            <a:ext cx="1955801" cy="2604925"/>
          </a:xfrm>
          <a:prstGeom prst="rect">
            <a:avLst/>
          </a:prstGeom>
        </p:spPr>
      </p:pic>
      <p:pic>
        <p:nvPicPr>
          <p:cNvPr id="7" name="Picture 6"/>
          <p:cNvPicPr>
            <a:picLocks noChangeAspect="1"/>
          </p:cNvPicPr>
          <p:nvPr/>
        </p:nvPicPr>
        <p:blipFill>
          <a:blip r:embed="rId6"/>
          <a:stretch>
            <a:fillRect/>
          </a:stretch>
        </p:blipFill>
        <p:spPr>
          <a:xfrm>
            <a:off x="457199" y="4114800"/>
            <a:ext cx="2286000" cy="2610432"/>
          </a:xfrm>
          <a:prstGeom prst="rect">
            <a:avLst/>
          </a:prstGeom>
        </p:spPr>
      </p:pic>
      <p:pic>
        <p:nvPicPr>
          <p:cNvPr id="9" name="Picture 8"/>
          <p:cNvPicPr>
            <a:picLocks noChangeAspect="1"/>
          </p:cNvPicPr>
          <p:nvPr/>
        </p:nvPicPr>
        <p:blipFill>
          <a:blip r:embed="rId7"/>
          <a:stretch>
            <a:fillRect/>
          </a:stretch>
        </p:blipFill>
        <p:spPr>
          <a:xfrm>
            <a:off x="6980516" y="4114800"/>
            <a:ext cx="1879839" cy="2610432"/>
          </a:xfrm>
          <a:prstGeom prst="rect">
            <a:avLst/>
          </a:prstGeom>
        </p:spPr>
      </p:pic>
      <p:pic>
        <p:nvPicPr>
          <p:cNvPr id="10" name="Picture 9"/>
          <p:cNvPicPr>
            <a:picLocks noChangeAspect="1"/>
          </p:cNvPicPr>
          <p:nvPr/>
        </p:nvPicPr>
        <p:blipFill>
          <a:blip r:embed="rId8"/>
          <a:stretch>
            <a:fillRect/>
          </a:stretch>
        </p:blipFill>
        <p:spPr>
          <a:xfrm>
            <a:off x="5003802" y="4114800"/>
            <a:ext cx="1862413" cy="2610432"/>
          </a:xfrm>
          <a:prstGeom prst="rect">
            <a:avLst/>
          </a:prstGeom>
        </p:spPr>
      </p:pic>
      <p:sp>
        <p:nvSpPr>
          <p:cNvPr id="11" name="TextBox 10"/>
          <p:cNvSpPr txBox="1"/>
          <p:nvPr/>
        </p:nvSpPr>
        <p:spPr>
          <a:xfrm>
            <a:off x="7279876" y="4255762"/>
            <a:ext cx="1281120" cy="1384995"/>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IBM</a:t>
            </a:r>
            <a:b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Disk</a:t>
            </a:r>
            <a:b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Storage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4936725" y="4549167"/>
            <a:ext cx="1996572"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Audio Tapes</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2929261" y="4475402"/>
            <a:ext cx="1954189"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Video Tapes</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595760" y="4549167"/>
            <a:ext cx="2008883"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Punch Cards</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p:cNvSpPr txBox="1"/>
          <p:nvPr/>
        </p:nvSpPr>
        <p:spPr>
          <a:xfrm>
            <a:off x="6071372" y="3004069"/>
            <a:ext cx="2273892"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Exabyte Tapes</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p:cNvSpPr txBox="1"/>
          <p:nvPr/>
        </p:nvSpPr>
        <p:spPr>
          <a:xfrm>
            <a:off x="4135220" y="3265679"/>
            <a:ext cx="923074"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CD’s</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1014028" y="830032"/>
            <a:ext cx="1518364" cy="523220"/>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Diskettes</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3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latin typeface="Times New Roman" panose="02020603050405020304" pitchFamily="18" charset="0"/>
                <a:cs typeface="Times New Roman" panose="02020603050405020304" pitchFamily="18" charset="0"/>
              </a:rPr>
              <a:t>3. Software</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0"/>
            <a:ext cx="6096000" cy="5638800"/>
          </a:xfrm>
        </p:spPr>
        <p:txBody>
          <a:bodyPr>
            <a:noAutofit/>
          </a:bodyPr>
          <a:lstStyle/>
          <a:p>
            <a:pPr marL="0" indent="0">
              <a:buNone/>
            </a:pPr>
            <a:r>
              <a:rPr lang="en-US" sz="1200" dirty="0">
                <a:latin typeface="Times New Roman" panose="02020603050405020304" pitchFamily="18" charset="0"/>
                <a:cs typeface="Times New Roman" panose="02020603050405020304" pitchFamily="18" charset="0"/>
              </a:rPr>
              <a:t>Computer software, or simply software, is that part of a computer system that consists of encoded information or computer instructions, in contrast to the physical hardware from which the system is built. The term is roughly synonymous with computer program.</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The term "software" was first proposed by Alan Turing and used in this sense by John W. Tukey in 1957. In computer science and software engineering, computer software is all </a:t>
            </a:r>
            <a:r>
              <a:rPr lang="en-US" sz="1200" dirty="0" smtClean="0">
                <a:latin typeface="Times New Roman" panose="02020603050405020304" pitchFamily="18" charset="0"/>
                <a:cs typeface="Times New Roman" panose="02020603050405020304" pitchFamily="18" charset="0"/>
              </a:rPr>
              <a:t>information processed </a:t>
            </a:r>
            <a:r>
              <a:rPr lang="en-US" sz="1200" dirty="0">
                <a:latin typeface="Times New Roman" panose="02020603050405020304" pitchFamily="18" charset="0"/>
                <a:cs typeface="Times New Roman" panose="02020603050405020304" pitchFamily="18" charset="0"/>
              </a:rPr>
              <a:t>by computer systems, programs and </a:t>
            </a:r>
            <a:r>
              <a:rPr lang="en-US" sz="1200" dirty="0" smtClean="0">
                <a:latin typeface="Times New Roman" panose="02020603050405020304" pitchFamily="18" charset="0"/>
                <a:cs typeface="Times New Roman" panose="02020603050405020304" pitchFamily="18" charset="0"/>
              </a:rPr>
              <a:t>data. Computer </a:t>
            </a:r>
            <a:r>
              <a:rPr lang="en-US" sz="1200" dirty="0">
                <a:latin typeface="Times New Roman" panose="02020603050405020304" pitchFamily="18" charset="0"/>
                <a:cs typeface="Times New Roman" panose="02020603050405020304" pitchFamily="18" charset="0"/>
              </a:rPr>
              <a:t>software includes computer programs, libraries and related non-executable data, such as online documentation or digital media. Computer hardware and software require each other and neither can be realistically used on its own.</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At the lowest level, executable code consists of machine language instructions specific to an individual processor—typically a central processing unit (CPU). A machine language consists of groups of binary values signifying processor instructions that change the state of the computer from its preceding state. For example, an instruction may change the value stored in a particular storage location in the computer—an effect that is not directly observable to the user. An instruction may also (indirectly) cause something to appear on a display of the computer system—a state change which should be visible to the user. The processor carries out the instructions in the order they are provided, unless it is instructed to "jump" to a different instruction, or interrupted.</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The majority of software is written in high-level programming languages that are easier and more efficient for programmers, meaning closer to a natural language.[1] High-level languages are translated into machine language using a compiler or an interpreter or a combination of the two. Software may also be written in a low-level assembly language, essentially, a vaguely mnemonic representation of a machine language using a natural language alphabet, which is translated into machine language using an assembler.</a:t>
            </a:r>
            <a:endParaRPr lang="en-US" sz="1200" dirty="0">
              <a:latin typeface="Times New Roman" panose="02020603050405020304" pitchFamily="18" charset="0"/>
              <a:cs typeface="Times New Roman" panose="02020603050405020304" pitchFamily="18" charset="0"/>
              <a:hlinkClick r:id="rId2"/>
            </a:endParaRPr>
          </a:p>
          <a:p>
            <a:pPr marL="0" indent="0">
              <a:buNone/>
            </a:pPr>
            <a:endParaRPr lang="en-US" sz="1200" dirty="0" smtClean="0">
              <a:latin typeface="Times New Roman" panose="02020603050405020304" pitchFamily="18" charset="0"/>
              <a:cs typeface="Times New Roman" panose="02020603050405020304" pitchFamily="18" charset="0"/>
              <a:hlinkClick r:id="rId2"/>
            </a:endParaRPr>
          </a:p>
          <a:p>
            <a:pPr marL="0" indent="0" algn="r">
              <a:buNone/>
            </a:pPr>
            <a:r>
              <a:rPr lang="en-US" sz="1200" dirty="0" smtClean="0">
                <a:latin typeface="Times New Roman" panose="02020603050405020304" pitchFamily="18" charset="0"/>
                <a:cs typeface="Times New Roman" panose="02020603050405020304" pitchFamily="18" charset="0"/>
                <a:hlinkClick r:id="rId2"/>
              </a:rPr>
              <a:t>https</a:t>
            </a:r>
            <a:r>
              <a:rPr lang="en-US" sz="1200" dirty="0">
                <a:latin typeface="Times New Roman" panose="02020603050405020304" pitchFamily="18" charset="0"/>
                <a:cs typeface="Times New Roman" panose="02020603050405020304" pitchFamily="18" charset="0"/>
                <a:hlinkClick r:id="rId2"/>
              </a:rPr>
              <a:t>://</a:t>
            </a:r>
            <a:r>
              <a:rPr lang="en-US" sz="1200" dirty="0" smtClean="0">
                <a:latin typeface="Times New Roman" panose="02020603050405020304" pitchFamily="18" charset="0"/>
                <a:cs typeface="Times New Roman" panose="02020603050405020304" pitchFamily="18" charset="0"/>
                <a:hlinkClick r:id="rId2"/>
              </a:rPr>
              <a:t>en.wikipedia.org/wiki/Software</a:t>
            </a:r>
            <a:r>
              <a:rPr lang="en-US"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rot="10800000" flipV="1">
            <a:off x="6858000" y="4450523"/>
            <a:ext cx="20955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252525"/>
                </a:solidFill>
                <a:effectLst/>
                <a:latin typeface="Times New Roman" panose="02020603050405020304" pitchFamily="18" charset="0"/>
                <a:cs typeface="Times New Roman" panose="02020603050405020304" pitchFamily="18" charset="0"/>
              </a:rPr>
              <a:t>A diagram showing how the </a:t>
            </a:r>
            <a:r>
              <a:rPr kumimoji="0" lang="en-US" altLang="en-US" sz="1200" b="0" i="0" u="none" strike="noStrike" cap="none" normalizeH="0" baseline="0" dirty="0" err="1" smtClean="0">
                <a:ln>
                  <a:noFill/>
                </a:ln>
                <a:solidFill>
                  <a:srgbClr val="0B0080"/>
                </a:solidFill>
                <a:effectLst/>
                <a:latin typeface="Times New Roman" panose="02020603050405020304" pitchFamily="18" charset="0"/>
                <a:cs typeface="Times New Roman" panose="02020603050405020304" pitchFamily="18" charset="0"/>
                <a:hlinkClick r:id="rId3" tooltip="User (computing)"/>
              </a:rPr>
              <a:t>user</a:t>
            </a:r>
            <a:r>
              <a:rPr kumimoji="0" lang="en-US" altLang="en-US" sz="1200" b="0" i="0" u="none" strike="noStrike" cap="none" normalizeH="0" baseline="0" dirty="0" err="1" smtClean="0">
                <a:ln>
                  <a:noFill/>
                </a:ln>
                <a:solidFill>
                  <a:srgbClr val="252525"/>
                </a:solidFill>
                <a:effectLst/>
                <a:latin typeface="Times New Roman" panose="02020603050405020304" pitchFamily="18" charset="0"/>
                <a:cs typeface="Times New Roman" panose="02020603050405020304" pitchFamily="18" charset="0"/>
              </a:rPr>
              <a:t>interacts</a:t>
            </a:r>
            <a:r>
              <a:rPr kumimoji="0" lang="en-US" altLang="en-US" sz="1200" b="0" i="0" u="none" strike="noStrike" cap="none" normalizeH="0" baseline="0" dirty="0" smtClean="0">
                <a:ln>
                  <a:noFill/>
                </a:ln>
                <a:solidFill>
                  <a:srgbClr val="252525"/>
                </a:solidFill>
                <a:effectLst/>
                <a:latin typeface="Times New Roman" panose="02020603050405020304" pitchFamily="18" charset="0"/>
                <a:cs typeface="Times New Roman" panose="02020603050405020304" pitchFamily="18" charset="0"/>
              </a:rPr>
              <a:t> with </a:t>
            </a:r>
            <a:r>
              <a:rPr kumimoji="0" lang="en-US" altLang="en-US" sz="1200" b="0" i="0" u="none" strike="noStrike" cap="none" normalizeH="0" baseline="0" dirty="0" smtClean="0">
                <a:ln>
                  <a:noFill/>
                </a:ln>
                <a:solidFill>
                  <a:srgbClr val="0B0080"/>
                </a:solidFill>
                <a:effectLst/>
                <a:latin typeface="Times New Roman" panose="02020603050405020304" pitchFamily="18" charset="0"/>
                <a:cs typeface="Times New Roman" panose="02020603050405020304" pitchFamily="18" charset="0"/>
                <a:hlinkClick r:id="rId4" tooltip="Application software"/>
              </a:rPr>
              <a:t>application software</a:t>
            </a:r>
            <a:r>
              <a:rPr kumimoji="0" lang="en-US" altLang="en-US" sz="1200" b="0" i="0" u="none" strike="noStrike" cap="none" normalizeH="0" baseline="0" dirty="0" smtClean="0">
                <a:ln>
                  <a:noFill/>
                </a:ln>
                <a:solidFill>
                  <a:srgbClr val="252525"/>
                </a:solidFill>
                <a:effectLst/>
                <a:latin typeface="Times New Roman" panose="02020603050405020304" pitchFamily="18" charset="0"/>
                <a:cs typeface="Times New Roman" panose="02020603050405020304" pitchFamily="18" charset="0"/>
              </a:rPr>
              <a:t> on a typical </a:t>
            </a:r>
            <a:r>
              <a:rPr kumimoji="0" lang="en-US" altLang="en-US" sz="1200" b="0" i="0" u="none" strike="noStrike" cap="none" normalizeH="0" baseline="0" dirty="0" smtClean="0">
                <a:ln>
                  <a:noFill/>
                </a:ln>
                <a:solidFill>
                  <a:srgbClr val="0B0080"/>
                </a:solidFill>
                <a:effectLst/>
                <a:latin typeface="Times New Roman" panose="02020603050405020304" pitchFamily="18" charset="0"/>
                <a:cs typeface="Times New Roman" panose="02020603050405020304" pitchFamily="18" charset="0"/>
                <a:hlinkClick r:id="rId5" tooltip="Desktop computer"/>
              </a:rPr>
              <a:t>desktop computer</a:t>
            </a:r>
            <a:r>
              <a:rPr kumimoji="0" lang="en-US" altLang="en-US" sz="1200" b="0" i="0" u="none" strike="noStrike" cap="none" normalizeH="0" baseline="0" dirty="0" smtClean="0">
                <a:ln>
                  <a:noFill/>
                </a:ln>
                <a:solidFill>
                  <a:srgbClr val="252525"/>
                </a:solidFill>
                <a:effectLst/>
                <a:latin typeface="Times New Roman" panose="02020603050405020304" pitchFamily="18" charset="0"/>
                <a:cs typeface="Times New Roman" panose="02020603050405020304" pitchFamily="18" charset="0"/>
              </a:rPr>
              <a:t>. The application software layer interfaces with the </a:t>
            </a:r>
            <a:r>
              <a:rPr kumimoji="0" lang="en-US" altLang="en-US" sz="1200" b="0" i="0" u="none" strike="noStrike" cap="none" normalizeH="0" baseline="0" dirty="0" smtClean="0">
                <a:ln>
                  <a:noFill/>
                </a:ln>
                <a:solidFill>
                  <a:srgbClr val="0B0080"/>
                </a:solidFill>
                <a:effectLst/>
                <a:latin typeface="Times New Roman" panose="02020603050405020304" pitchFamily="18" charset="0"/>
                <a:cs typeface="Times New Roman" panose="02020603050405020304" pitchFamily="18" charset="0"/>
                <a:hlinkClick r:id="rId6" tooltip="Operating system"/>
              </a:rPr>
              <a:t>operating system</a:t>
            </a:r>
            <a:r>
              <a:rPr kumimoji="0" lang="en-US" altLang="en-US" sz="1200" b="0" i="0" u="none" strike="noStrike" cap="none" normalizeH="0" baseline="0" dirty="0" smtClean="0">
                <a:ln>
                  <a:noFill/>
                </a:ln>
                <a:solidFill>
                  <a:srgbClr val="252525"/>
                </a:solidFill>
                <a:effectLst/>
                <a:latin typeface="Times New Roman" panose="02020603050405020304" pitchFamily="18" charset="0"/>
                <a:cs typeface="Times New Roman" panose="02020603050405020304" pitchFamily="18" charset="0"/>
              </a:rPr>
              <a:t>, which in turn communicates with the </a:t>
            </a:r>
            <a:r>
              <a:rPr kumimoji="0" lang="en-US" altLang="en-US" sz="1200" b="0" i="0" u="none" strike="noStrike" cap="none" normalizeH="0" baseline="0" dirty="0" smtClean="0">
                <a:ln>
                  <a:noFill/>
                </a:ln>
                <a:solidFill>
                  <a:srgbClr val="0B0080"/>
                </a:solidFill>
                <a:effectLst/>
                <a:latin typeface="Times New Roman" panose="02020603050405020304" pitchFamily="18" charset="0"/>
                <a:cs typeface="Times New Roman" panose="02020603050405020304" pitchFamily="18" charset="0"/>
                <a:hlinkClick r:id="rId7" tooltip="Personal computer hardware"/>
              </a:rPr>
              <a:t>hardware</a:t>
            </a:r>
            <a:r>
              <a:rPr kumimoji="0" lang="en-US" altLang="en-US" sz="1200" b="0" i="0" u="none" strike="noStrike" cap="none" normalizeH="0" baseline="0" dirty="0" smtClean="0">
                <a:ln>
                  <a:noFill/>
                </a:ln>
                <a:solidFill>
                  <a:srgbClr val="252525"/>
                </a:solidFill>
                <a:effectLst/>
                <a:latin typeface="Times New Roman" panose="02020603050405020304" pitchFamily="18" charset="0"/>
                <a:cs typeface="Times New Roman" panose="02020603050405020304" pitchFamily="18" charset="0"/>
              </a:rPr>
              <a:t>. The arrows indicate information flow.</a:t>
            </a:r>
            <a:endParaRPr kumimoji="0" lang="en-US" altLang="en-US" sz="1200" b="0" i="0" u="none" strike="noStrike" cap="none" normalizeH="0" baseline="0" dirty="0" smtClean="0">
              <a:ln>
                <a:noFill/>
              </a:ln>
              <a:solidFill>
                <a:srgbClr val="0B0080"/>
              </a:solidFill>
              <a:effectLst/>
              <a:latin typeface="Times New Roman" panose="02020603050405020304" pitchFamily="18" charset="0"/>
              <a:cs typeface="Times New Roman" panose="02020603050405020304" pitchFamily="18" charset="0"/>
            </a:endParaRPr>
          </a:p>
        </p:txBody>
      </p:sp>
      <p:pic>
        <p:nvPicPr>
          <p:cNvPr id="3075" name="Picture 3" descr="https://upload.wikimedia.org/wikipedia/commons/thumb/8/87/Operating_system_placement_%28software%29.svg/220px-Operating_system_placement_%28software%29.svg.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1345373"/>
            <a:ext cx="209550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617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6278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4.a. Languages</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8229600" cy="4983163"/>
          </a:xfrm>
        </p:spPr>
        <p:txBody>
          <a:bodyPr>
            <a:normAutofit lnSpcReduction="10000"/>
          </a:bodyPr>
          <a:lstStyle/>
          <a:p>
            <a:pPr marL="514350" indent="-514350">
              <a:buFont typeface="+mj-lt"/>
              <a:buAutoNum type="arabicPeriod"/>
            </a:pPr>
            <a:r>
              <a:rPr lang="en-US" sz="1600" b="1" dirty="0" smtClean="0">
                <a:latin typeface="Times New Roman" panose="02020603050405020304" pitchFamily="18" charset="0"/>
                <a:cs typeface="Times New Roman" panose="02020603050405020304" pitchFamily="18" charset="0"/>
              </a:rPr>
              <a:t>Java</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 class-based, object-oriented programming language developed by Sun Microsystems in the 1990s. Java is designed to work across multiple software platforms, meaning a program written on Mac OS X, for example, could also run on Windows.</a:t>
            </a:r>
            <a:endParaRPr lang="en-US" sz="16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1600" b="1" dirty="0" smtClean="0">
                <a:latin typeface="Times New Roman" panose="02020603050405020304" pitchFamily="18" charset="0"/>
                <a:cs typeface="Times New Roman" panose="02020603050405020304" pitchFamily="18" charset="0"/>
              </a:rPr>
              <a:t>C</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 general-purpose, imperative programming language developed in the early '70s, C is the oldest and most widely used language, providing the building blocks for other popular languages, such as C#, Java, JavaScript and Python</a:t>
            </a:r>
            <a:r>
              <a:rPr lang="en-US" sz="1600" dirty="0" smtClean="0">
                <a:latin typeface="Times New Roman" panose="02020603050405020304" pitchFamily="18" charset="0"/>
                <a:cs typeface="Times New Roman" panose="02020603050405020304" pitchFamily="18" charset="0"/>
              </a:rPr>
              <a:t>.</a:t>
            </a:r>
          </a:p>
          <a:p>
            <a:pPr marL="514350" indent="-514350">
              <a:buFont typeface="+mj-lt"/>
              <a:buAutoNum type="arabicPeriod"/>
            </a:pPr>
            <a:r>
              <a:rPr lang="en-US" sz="1600" b="1" dirty="0">
                <a:latin typeface="Times New Roman" panose="02020603050405020304" pitchFamily="18" charset="0"/>
                <a:cs typeface="Times New Roman" panose="02020603050405020304" pitchFamily="18" charset="0"/>
              </a:rPr>
              <a:t>C</a:t>
            </a:r>
            <a:r>
              <a:rPr lang="en-US" sz="1600" b="1" dirty="0" smtClean="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 intermediate-level language with object-oriented programming features, originally designed to enhance the C language. It's used to develop systems software, application software, high-performance server and client applications and video games</a:t>
            </a:r>
            <a:r>
              <a:rPr lang="en-US" sz="1600" dirty="0" smtClean="0">
                <a:latin typeface="Times New Roman" panose="02020603050405020304" pitchFamily="18" charset="0"/>
                <a:cs typeface="Times New Roman" panose="02020603050405020304" pitchFamily="18" charset="0"/>
              </a:rPr>
              <a:t>.</a:t>
            </a:r>
          </a:p>
          <a:p>
            <a:pPr marL="514350" indent="-514350">
              <a:buFont typeface="+mj-lt"/>
              <a:buAutoNum type="arabicPeriod"/>
            </a:pPr>
            <a:r>
              <a:rPr lang="en-US" sz="1600" b="1" dirty="0">
                <a:latin typeface="Times New Roman" panose="02020603050405020304" pitchFamily="18" charset="0"/>
                <a:cs typeface="Times New Roman" panose="02020603050405020304" pitchFamily="18" charset="0"/>
              </a:rPr>
              <a:t>C</a:t>
            </a:r>
            <a:r>
              <a:rPr lang="en-US" sz="1600" b="1" dirty="0" smtClean="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Pronounced "C-sharp," C# is a multi-paradigm language developed by Microsoft as part of its .NET initiative. Combining principles from C and C++, C# is a general-purpose language used to develop software for Microsoft </a:t>
            </a:r>
            <a:r>
              <a:rPr lang="en-US" sz="1600" dirty="0" smtClean="0">
                <a:latin typeface="Times New Roman" panose="02020603050405020304" pitchFamily="18" charset="0"/>
                <a:cs typeface="Times New Roman" panose="02020603050405020304" pitchFamily="18" charset="0"/>
              </a:rPr>
              <a:t>and Windows</a:t>
            </a:r>
            <a:r>
              <a:rPr lang="en-US" sz="1600" dirty="0">
                <a:latin typeface="Times New Roman" panose="02020603050405020304" pitchFamily="18" charset="0"/>
                <a:cs typeface="Times New Roman" panose="02020603050405020304" pitchFamily="18" charset="0"/>
              </a:rPr>
              <a:t> platforms.</a:t>
            </a:r>
          </a:p>
          <a:p>
            <a:pPr marL="514350" indent="-514350">
              <a:buFont typeface="+mj-lt"/>
              <a:buAutoNum type="arabicPeriod"/>
            </a:pPr>
            <a:r>
              <a:rPr lang="en-US" sz="1600" b="1" dirty="0" smtClean="0">
                <a:latin typeface="Times New Roman" panose="02020603050405020304" pitchFamily="18" charset="0"/>
                <a:cs typeface="Times New Roman" panose="02020603050405020304" pitchFamily="18" charset="0"/>
              </a:rPr>
              <a:t>Objective-C</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Objective-C is a general-purpose, object-oriented programming language used by the Apple operating system. It powers Apple's OS X and iOS, as well as its APIs, and can be used to create iPhone apps, which has generated a huge demand for this once-outmoded programming language</a:t>
            </a:r>
            <a:r>
              <a:rPr lang="en-US" sz="1600" dirty="0" smtClean="0">
                <a:latin typeface="Times New Roman" panose="02020603050405020304" pitchFamily="18" charset="0"/>
                <a:cs typeface="Times New Roman" panose="02020603050405020304" pitchFamily="18" charset="0"/>
              </a:rPr>
              <a:t>.</a:t>
            </a:r>
          </a:p>
          <a:p>
            <a:pPr marL="514350" indent="-514350">
              <a:buFont typeface="+mj-lt"/>
              <a:buAutoNum type="arabicPeriod"/>
            </a:pPr>
            <a:r>
              <a:rPr lang="en-US" sz="1600" b="1" dirty="0">
                <a:latin typeface="Times New Roman" panose="02020603050405020304" pitchFamily="18" charset="0"/>
                <a:cs typeface="Times New Roman" panose="02020603050405020304" pitchFamily="18" charset="0"/>
              </a:rPr>
              <a:t>PHP: </a:t>
            </a: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Hypertext Processor) is a free, server-side scripting language designed for dynamic websites and app development. It can be directly embedded into an HTML source document rather than an external file, which has made it a popular programming language for web developers</a:t>
            </a:r>
            <a:r>
              <a:rPr lang="en-US" sz="1600" dirty="0" smtClean="0">
                <a:latin typeface="Times New Roman" panose="02020603050405020304" pitchFamily="18" charset="0"/>
                <a:cs typeface="Times New Roman" panose="02020603050405020304" pitchFamily="18" charset="0"/>
              </a:rPr>
              <a:t>.</a:t>
            </a:r>
          </a:p>
          <a:p>
            <a:pPr marL="514350" indent="-514350">
              <a:buFont typeface="+mj-lt"/>
              <a:buAutoNum type="arabicPeriod"/>
            </a:pPr>
            <a:endParaRPr lang="en-US" sz="16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6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032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4.b. Languages</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8229600" cy="4830763"/>
          </a:xfrm>
        </p:spPr>
        <p:txBody>
          <a:bodyPr>
            <a:noAutofit/>
          </a:bodyPr>
          <a:lstStyle/>
          <a:p>
            <a:pPr>
              <a:buAutoNum type="arabicPeriod" startAt="7"/>
            </a:pPr>
            <a:r>
              <a:rPr lang="en-US" sz="1600" b="1" dirty="0" smtClean="0">
                <a:latin typeface="Times New Roman" panose="02020603050405020304" pitchFamily="18" charset="0"/>
                <a:cs typeface="Times New Roman" panose="02020603050405020304" pitchFamily="18" charset="0"/>
              </a:rPr>
              <a:t>Python</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 high-level, server-side scripting language for websites and mobile apps. It's considered a fairly easy language for beginners due to its readability and compact syntax, meaning developers can use fewer lines of code to express a concept than they would in other languages. </a:t>
            </a:r>
          </a:p>
          <a:p>
            <a:pPr>
              <a:buAutoNum type="arabicPeriod" startAt="7"/>
            </a:pPr>
            <a:r>
              <a:rPr lang="en-US" sz="1600" b="1" dirty="0" smtClean="0">
                <a:latin typeface="Times New Roman" panose="02020603050405020304" pitchFamily="18" charset="0"/>
                <a:cs typeface="Times New Roman" panose="02020603050405020304" pitchFamily="18" charset="0"/>
              </a:rPr>
              <a:t>Ruby</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 dynamic, object-oriented scripting language for developing websites and mobile apps, Ruby was designed to be simple and easy to </a:t>
            </a:r>
            <a:r>
              <a:rPr lang="en-US" sz="1600" dirty="0" smtClean="0">
                <a:latin typeface="Times New Roman" panose="02020603050405020304" pitchFamily="18" charset="0"/>
                <a:cs typeface="Times New Roman" panose="02020603050405020304" pitchFamily="18" charset="0"/>
              </a:rPr>
              <a:t>write.</a:t>
            </a:r>
          </a:p>
          <a:p>
            <a:pPr>
              <a:buAutoNum type="arabicPeriod" startAt="7"/>
            </a:pPr>
            <a:r>
              <a:rPr lang="en-US" sz="1600" b="1" dirty="0" smtClean="0">
                <a:latin typeface="Times New Roman" panose="02020603050405020304" pitchFamily="18" charset="0"/>
                <a:cs typeface="Times New Roman" panose="02020603050405020304" pitchFamily="18" charset="0"/>
              </a:rPr>
              <a:t>JavaScript</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 client and server-side scripting language developed by </a:t>
            </a:r>
            <a:r>
              <a:rPr lang="en-US" sz="1600" dirty="0">
                <a:latin typeface="Times New Roman" panose="02020603050405020304" pitchFamily="18" charset="0"/>
                <a:cs typeface="Times New Roman" panose="02020603050405020304" pitchFamily="18" charset="0"/>
                <a:hlinkClick r:id="rId2"/>
              </a:rPr>
              <a:t>Netscape</a:t>
            </a:r>
            <a:r>
              <a:rPr lang="en-US" sz="1600" dirty="0">
                <a:latin typeface="Times New Roman" panose="02020603050405020304" pitchFamily="18" charset="0"/>
                <a:cs typeface="Times New Roman" panose="02020603050405020304" pitchFamily="18" charset="0"/>
              </a:rPr>
              <a:t> that derives much of its syntax from C. It can be used across multiple web browsers and is considered essential for developing interactive or animated web functions. It is also used in game development and writing desktop </a:t>
            </a:r>
            <a:r>
              <a:rPr lang="en-US" sz="1600" dirty="0" smtClean="0">
                <a:latin typeface="Times New Roman" panose="02020603050405020304" pitchFamily="18" charset="0"/>
                <a:cs typeface="Times New Roman" panose="02020603050405020304" pitchFamily="18" charset="0"/>
              </a:rPr>
              <a:t>applications.</a:t>
            </a:r>
            <a:endParaRPr lang="en-US" sz="1600" dirty="0">
              <a:latin typeface="Times New Roman" panose="02020603050405020304" pitchFamily="18" charset="0"/>
              <a:cs typeface="Times New Roman" panose="02020603050405020304" pitchFamily="18" charset="0"/>
            </a:endParaRPr>
          </a:p>
          <a:p>
            <a:pPr>
              <a:buAutoNum type="arabicPeriod" startAt="7"/>
            </a:pPr>
            <a:r>
              <a:rPr lang="en-US" sz="1600" b="1" dirty="0" smtClean="0">
                <a:latin typeface="Times New Roman" panose="02020603050405020304" pitchFamily="18" charset="0"/>
                <a:cs typeface="Times New Roman" panose="02020603050405020304" pitchFamily="18" charset="0"/>
              </a:rPr>
              <a:t>SQL</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Structured Query Language (SQL) is a special-purpose language for managing data in relational database management systems. It is most commonly used for its "Query" function, which searches informational databases. SQL was standardized by the American National Standards Institute (ANSI) and the International Organization for Standardization (ISO) in the </a:t>
            </a:r>
            <a:r>
              <a:rPr lang="en-US" sz="1600" dirty="0" smtClean="0">
                <a:latin typeface="Times New Roman" panose="02020603050405020304" pitchFamily="18" charset="0"/>
                <a:cs typeface="Times New Roman" panose="02020603050405020304" pitchFamily="18" charset="0"/>
              </a:rPr>
              <a:t>1980s.</a:t>
            </a:r>
          </a:p>
          <a:p>
            <a:pPr>
              <a:buAutoNum type="arabicPeriod" startAt="7"/>
            </a:pPr>
            <a:r>
              <a:rPr lang="en-US" sz="1600" b="1" dirty="0" smtClean="0">
                <a:latin typeface="Times New Roman" panose="02020603050405020304" pitchFamily="18" charset="0"/>
                <a:cs typeface="Times New Roman" panose="02020603050405020304" pitchFamily="18" charset="0"/>
              </a:rPr>
              <a:t>HTML</a:t>
            </a:r>
            <a:r>
              <a:rPr lang="en-US" sz="1600" dirty="0" smtClean="0">
                <a:latin typeface="Times New Roman" panose="02020603050405020304" pitchFamily="18" charset="0"/>
                <a:cs typeface="Times New Roman" panose="02020603050405020304" pitchFamily="18" charset="0"/>
              </a:rPr>
              <a:t> and </a:t>
            </a:r>
            <a:r>
              <a:rPr lang="en-US" sz="1600" b="1" dirty="0" smtClean="0">
                <a:latin typeface="Times New Roman" panose="02020603050405020304" pitchFamily="18" charset="0"/>
                <a:cs typeface="Times New Roman" panose="02020603050405020304" pitchFamily="18" charset="0"/>
              </a:rPr>
              <a:t>XML</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HyperText</a:t>
            </a:r>
            <a:r>
              <a:rPr lang="en-US" sz="1600" dirty="0" smtClean="0">
                <a:latin typeface="Times New Roman" panose="02020603050405020304" pitchFamily="18" charset="0"/>
                <a:cs typeface="Times New Roman" panose="02020603050405020304" pitchFamily="18" charset="0"/>
              </a:rPr>
              <a:t> Mark-Up and Extended Markup Languages used to write web pages and database interfaces.</a:t>
            </a:r>
          </a:p>
          <a:p>
            <a:pPr>
              <a:buAutoNum type="arabicPeriod" startAt="7"/>
            </a:pPr>
            <a:r>
              <a:rPr lang="en-US" sz="1600" b="1" dirty="0" smtClean="0">
                <a:latin typeface="Times New Roman" panose="02020603050405020304" pitchFamily="18" charset="0"/>
                <a:cs typeface="Times New Roman" panose="02020603050405020304" pitchFamily="18" charset="0"/>
              </a:rPr>
              <a:t>Perl</a:t>
            </a:r>
            <a:r>
              <a:rPr lang="en-US" sz="1600" dirty="0" smtClean="0">
                <a:latin typeface="Times New Roman" panose="02020603050405020304" pitchFamily="18" charset="0"/>
                <a:cs typeface="Times New Roman" panose="02020603050405020304" pitchFamily="18" charset="0"/>
              </a:rPr>
              <a:t>, </a:t>
            </a:r>
            <a:r>
              <a:rPr lang="en-US" sz="1600" b="1" dirty="0" err="1" smtClean="0">
                <a:latin typeface="Times New Roman" panose="02020603050405020304" pitchFamily="18" charset="0"/>
                <a:cs typeface="Times New Roman" panose="02020603050405020304" pitchFamily="18" charset="0"/>
              </a:rPr>
              <a:t>sed</a:t>
            </a:r>
            <a:r>
              <a:rPr lang="en-US" sz="1600" dirty="0" smtClean="0">
                <a:latin typeface="Times New Roman" panose="02020603050405020304" pitchFamily="18" charset="0"/>
                <a:cs typeface="Times New Roman" panose="02020603050405020304" pitchFamily="18" charset="0"/>
              </a:rPr>
              <a:t>, &amp; </a:t>
            </a:r>
            <a:r>
              <a:rPr lang="en-US" sz="1600" b="1" dirty="0" err="1" smtClean="0">
                <a:latin typeface="Times New Roman" panose="02020603050405020304" pitchFamily="18" charset="0"/>
                <a:cs typeface="Times New Roman" panose="02020603050405020304" pitchFamily="18" charset="0"/>
              </a:rPr>
              <a:t>awk</a:t>
            </a:r>
            <a:r>
              <a:rPr lang="en-US" sz="1600" dirty="0" smtClean="0">
                <a:latin typeface="Times New Roman" panose="02020603050405020304" pitchFamily="18" charset="0"/>
                <a:cs typeface="Times New Roman" panose="02020603050405020304" pitchFamily="18" charset="0"/>
              </a:rPr>
              <a:t>: scripting languages used to replace Fortran, or Binary Code.</a:t>
            </a:r>
            <a:endParaRPr lang="en-US" sz="1600" dirty="0">
              <a:latin typeface="Times New Roman" panose="02020603050405020304" pitchFamily="18" charset="0"/>
              <a:cs typeface="Times New Roman" panose="02020603050405020304" pitchFamily="18" charset="0"/>
            </a:endParaRPr>
          </a:p>
          <a:p>
            <a:pPr marL="514350" indent="-514350">
              <a:buFont typeface="Arial" pitchFamily="34" charset="0"/>
              <a:buAutoNum type="arabicPeriod" startAt="6"/>
            </a:pPr>
            <a:endParaRPr lang="en-US" sz="1600" dirty="0">
              <a:latin typeface="Times New Roman" panose="02020603050405020304" pitchFamily="18" charset="0"/>
              <a:cs typeface="Times New Roman" panose="02020603050405020304" pitchFamily="18" charset="0"/>
            </a:endParaRPr>
          </a:p>
          <a:p>
            <a:pPr marL="514350" indent="-514350">
              <a:buAutoNum type="arabicPeriod" startAt="6"/>
            </a:pPr>
            <a:endParaRPr lang="en-US" sz="16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754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4800600" cy="666795"/>
          </a:xfrm>
        </p:spPr>
        <p:txBody>
          <a:bodyPr>
            <a:normAutofit/>
          </a:bodyPr>
          <a:lstStyle/>
          <a:p>
            <a:r>
              <a:rPr lang="en-US" sz="3200" b="1" dirty="0" smtClean="0">
                <a:latin typeface="Times New Roman" panose="02020603050405020304" pitchFamily="18" charset="0"/>
                <a:cs typeface="Times New Roman" panose="02020603050405020304" pitchFamily="18" charset="0"/>
              </a:rPr>
              <a:t>4. Lego Robots</a:t>
            </a:r>
            <a:endParaRPr lang="en-US" sz="3200" b="1" dirty="0">
              <a:latin typeface="Times New Roman" panose="02020603050405020304" pitchFamily="18" charset="0"/>
              <a:cs typeface="Times New Roman" panose="02020603050405020304" pitchFamily="18" charset="0"/>
            </a:endParaRPr>
          </a:p>
        </p:txBody>
      </p:sp>
      <p:sp>
        <p:nvSpPr>
          <p:cNvPr id="4" name="AutoShape 2" descr="Inline image 3"/>
          <p:cNvSpPr>
            <a:spLocks noChangeAspect="1" noChangeArrowheads="1"/>
          </p:cNvSpPr>
          <p:nvPr/>
        </p:nvSpPr>
        <p:spPr bwMode="auto">
          <a:xfrm>
            <a:off x="155575" y="-1554163"/>
            <a:ext cx="4324350" cy="3248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474" y="941433"/>
            <a:ext cx="3753326" cy="5638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724" y="342901"/>
            <a:ext cx="3970867" cy="29781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316" y="3577196"/>
            <a:ext cx="4004049" cy="3003037"/>
          </a:xfrm>
          <a:prstGeom prst="rect">
            <a:avLst/>
          </a:prstGeom>
        </p:spPr>
      </p:pic>
    </p:spTree>
    <p:extLst>
      <p:ext uri="{BB962C8B-B14F-4D97-AF65-F5344CB8AC3E}">
        <p14:creationId xmlns:p14="http://schemas.microsoft.com/office/powerpoint/2010/main" val="1871826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6. Programming</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17638"/>
            <a:ext cx="8229600" cy="4708525"/>
          </a:xfrm>
        </p:spPr>
        <p:txBody>
          <a:bodyPr>
            <a:normAutofit fontScale="92500" lnSpcReduction="20000"/>
          </a:bodyPr>
          <a:lstStyle/>
          <a:p>
            <a:r>
              <a:rPr lang="en-US" sz="2800" dirty="0" smtClean="0">
                <a:latin typeface="Times New Roman" panose="02020603050405020304" pitchFamily="18" charset="0"/>
                <a:cs typeface="Times New Roman" panose="02020603050405020304" pitchFamily="18" charset="0"/>
              </a:rPr>
              <a:t>We will have several computers.</a:t>
            </a:r>
          </a:p>
          <a:p>
            <a:r>
              <a:rPr lang="en-US" sz="2800" dirty="0" smtClean="0">
                <a:latin typeface="Times New Roman" panose="02020603050405020304" pitchFamily="18" charset="0"/>
                <a:cs typeface="Times New Roman" panose="02020603050405020304" pitchFamily="18" charset="0"/>
              </a:rPr>
              <a:t>Your assignment is to </a:t>
            </a:r>
          </a:p>
          <a:p>
            <a:pPr lvl="1"/>
            <a:r>
              <a:rPr lang="en-US" sz="2400" dirty="0">
                <a:latin typeface="Times New Roman" panose="02020603050405020304" pitchFamily="18" charset="0"/>
                <a:cs typeface="Times New Roman" panose="02020603050405020304" pitchFamily="18" charset="0"/>
              </a:rPr>
              <a:t>D</a:t>
            </a:r>
            <a:r>
              <a:rPr lang="en-US" sz="2400" dirty="0" smtClean="0">
                <a:latin typeface="Times New Roman" panose="02020603050405020304" pitchFamily="18" charset="0"/>
                <a:cs typeface="Times New Roman" panose="02020603050405020304" pitchFamily="18" charset="0"/>
              </a:rPr>
              <a:t>etermine something you want software to do.</a:t>
            </a:r>
          </a:p>
          <a:p>
            <a:pPr lvl="1"/>
            <a:r>
              <a:rPr lang="en-US" sz="2400" dirty="0" smtClean="0">
                <a:latin typeface="Times New Roman" panose="02020603050405020304" pitchFamily="18" charset="0"/>
                <a:cs typeface="Times New Roman" panose="02020603050405020304" pitchFamily="18" charset="0"/>
              </a:rPr>
              <a:t>Build a work flow describing:</a:t>
            </a:r>
          </a:p>
          <a:p>
            <a:pPr lvl="2"/>
            <a:r>
              <a:rPr lang="en-US" sz="2000" dirty="0" smtClean="0">
                <a:latin typeface="Times New Roman" panose="02020603050405020304" pitchFamily="18" charset="0"/>
                <a:cs typeface="Times New Roman" panose="02020603050405020304" pitchFamily="18" charset="0"/>
              </a:rPr>
              <a:t>Input;</a:t>
            </a:r>
          </a:p>
          <a:p>
            <a:pPr lvl="2"/>
            <a:r>
              <a:rPr lang="en-US" sz="2000" dirty="0" smtClean="0">
                <a:latin typeface="Times New Roman" panose="02020603050405020304" pitchFamily="18" charset="0"/>
                <a:cs typeface="Times New Roman" panose="02020603050405020304" pitchFamily="18" charset="0"/>
              </a:rPr>
              <a:t>Process; and</a:t>
            </a:r>
          </a:p>
          <a:p>
            <a:pPr lvl="2"/>
            <a:r>
              <a:rPr lang="en-US" sz="2000" dirty="0" smtClean="0">
                <a:latin typeface="Times New Roman" panose="02020603050405020304" pitchFamily="18" charset="0"/>
                <a:cs typeface="Times New Roman" panose="02020603050405020304" pitchFamily="18" charset="0"/>
              </a:rPr>
              <a:t>Output</a:t>
            </a:r>
          </a:p>
          <a:p>
            <a:pPr lvl="1"/>
            <a:r>
              <a:rPr lang="en-US" sz="2400" dirty="0" smtClean="0">
                <a:latin typeface="Times New Roman" panose="02020603050405020304" pitchFamily="18" charset="0"/>
                <a:cs typeface="Times New Roman" panose="02020603050405020304" pitchFamily="18" charset="0"/>
              </a:rPr>
              <a:t>Select a language to write your program in.</a:t>
            </a:r>
          </a:p>
          <a:p>
            <a:pPr lvl="1"/>
            <a:r>
              <a:rPr lang="en-US" sz="2400" dirty="0" smtClean="0">
                <a:latin typeface="Times New Roman" panose="02020603050405020304" pitchFamily="18" charset="0"/>
                <a:cs typeface="Times New Roman" panose="02020603050405020304" pitchFamily="18" charset="0"/>
              </a:rPr>
              <a:t>Write the software.</a:t>
            </a:r>
          </a:p>
          <a:p>
            <a:pPr lvl="1"/>
            <a:r>
              <a:rPr lang="en-US" sz="2400" dirty="0" smtClean="0">
                <a:latin typeface="Times New Roman" panose="02020603050405020304" pitchFamily="18" charset="0"/>
                <a:cs typeface="Times New Roman" panose="02020603050405020304" pitchFamily="18" charset="0"/>
              </a:rPr>
              <a:t>Demonstrate the results to Science Camp attendees.</a:t>
            </a:r>
          </a:p>
          <a:p>
            <a:r>
              <a:rPr lang="en-US" sz="2800" dirty="0" smtClean="0">
                <a:latin typeface="Times New Roman" panose="02020603050405020304" pitchFamily="18" charset="0"/>
                <a:cs typeface="Times New Roman" panose="02020603050405020304" pitchFamily="18" charset="0"/>
              </a:rPr>
              <a:t>This is something you can expand on between now and Science Camp in 2017, and bring the results and show them to everyone next year.</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308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057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smtClean="0">
                <a:latin typeface="Times New Roman" panose="02020603050405020304" pitchFamily="18" charset="0"/>
                <a:cs typeface="Times New Roman" panose="02020603050405020304" pitchFamily="18" charset="0"/>
              </a:rPr>
              <a:t>6. Campfire Singing</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457200"/>
            <a:ext cx="8229600" cy="6096000"/>
          </a:xfrm>
        </p:spPr>
        <p:txBody>
          <a:bodyPr numCol="2">
            <a:normAutofit fontScale="25000" lnSpcReduction="20000"/>
          </a:bodyPr>
          <a:lstStyle/>
          <a:p>
            <a:pPr marL="0" indent="0">
              <a:buNone/>
            </a:pPr>
            <a:r>
              <a:rPr lang="en-US" sz="5600" b="1" dirty="0">
                <a:latin typeface="Times New Roman" panose="02020603050405020304" pitchFamily="18" charset="0"/>
                <a:cs typeface="Times New Roman" panose="02020603050405020304" pitchFamily="18" charset="0"/>
              </a:rPr>
              <a:t>374 To Me, My Farm </a:t>
            </a:r>
            <a:r>
              <a:rPr lang="en-US" sz="5600" b="1" dirty="0" smtClean="0">
                <a:latin typeface="Times New Roman" panose="02020603050405020304" pitchFamily="18" charset="0"/>
                <a:cs typeface="Times New Roman" panose="02020603050405020304" pitchFamily="18" charset="0"/>
              </a:rPr>
              <a:t>Is</a:t>
            </a:r>
            <a:endParaRPr lang="en-US" sz="5600" b="1"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Words by Emma </a:t>
            </a:r>
            <a:r>
              <a:rPr lang="en-US" sz="4000" dirty="0" err="1">
                <a:latin typeface="Times New Roman" panose="02020603050405020304" pitchFamily="18" charset="0"/>
                <a:cs typeface="Times New Roman" panose="02020603050405020304" pitchFamily="18" charset="0"/>
              </a:rPr>
              <a:t>Lambson</a:t>
            </a:r>
            <a:r>
              <a:rPr lang="en-US" sz="4000" dirty="0">
                <a:latin typeface="Times New Roman" panose="02020603050405020304" pitchFamily="18" charset="0"/>
                <a:cs typeface="Times New Roman" panose="02020603050405020304" pitchFamily="18" charset="0"/>
              </a:rPr>
              <a:t> Nelson, </a:t>
            </a:r>
            <a:endParaRPr lang="en-US" sz="4000" dirty="0" smtClean="0">
              <a:latin typeface="Times New Roman" panose="02020603050405020304" pitchFamily="18" charset="0"/>
              <a:cs typeface="Times New Roman" panose="02020603050405020304" pitchFamily="18" charset="0"/>
            </a:endParaRPr>
          </a:p>
          <a:p>
            <a:pPr marL="0" indent="0">
              <a:buNone/>
            </a:pPr>
            <a:r>
              <a:rPr lang="en-US" sz="4000" dirty="0" smtClean="0">
                <a:latin typeface="Times New Roman" panose="02020603050405020304" pitchFamily="18" charset="0"/>
                <a:cs typeface="Times New Roman" panose="02020603050405020304" pitchFamily="18" charset="0"/>
              </a:rPr>
              <a:t>music </a:t>
            </a:r>
            <a:r>
              <a:rPr lang="en-US" sz="4000" dirty="0">
                <a:latin typeface="Times New Roman" panose="02020603050405020304" pitchFamily="18" charset="0"/>
                <a:cs typeface="Times New Roman" panose="02020603050405020304" pitchFamily="18" charset="0"/>
              </a:rPr>
              <a:t>by Leonard Cohen, arranged by HRN</a:t>
            </a:r>
          </a:p>
          <a:p>
            <a:pPr marL="0" indent="0">
              <a:buNone/>
            </a:pPr>
            <a:r>
              <a:rPr lang="en-US" sz="4000" dirty="0">
                <a:latin typeface="Times New Roman" panose="02020603050405020304" pitchFamily="18" charset="0"/>
                <a:cs typeface="Times New Roman" panose="02020603050405020304" pitchFamily="18" charset="0"/>
              </a:rPr>
              <a:t>18 May 2015 written on my </a:t>
            </a:r>
            <a:r>
              <a:rPr lang="en-US" sz="4000" dirty="0" err="1">
                <a:latin typeface="Times New Roman" panose="02020603050405020304" pitchFamily="18" charset="0"/>
                <a:cs typeface="Times New Roman" panose="02020603050405020304" pitchFamily="18" charset="0"/>
              </a:rPr>
              <a:t>i</a:t>
            </a:r>
            <a:r>
              <a:rPr lang="en-US" sz="4000" dirty="0">
                <a:latin typeface="Times New Roman" panose="02020603050405020304" pitchFamily="18" charset="0"/>
                <a:cs typeface="Times New Roman" panose="02020603050405020304" pitchFamily="18" charset="0"/>
              </a:rPr>
              <a:t>-Pad</a:t>
            </a:r>
          </a:p>
          <a:p>
            <a:pPr marL="0" indent="0">
              <a:buNone/>
            </a:pPr>
            <a:r>
              <a:rPr lang="en-US" sz="4800" dirty="0">
                <a:latin typeface="Times New Roman" panose="02020603050405020304" pitchFamily="18" charset="0"/>
                <a:cs typeface="Times New Roman" panose="02020603050405020304" pitchFamily="18" charset="0"/>
              </a:rPr>
              <a:t>0 </a:t>
            </a:r>
            <a:r>
              <a:rPr lang="en-US" sz="4800" dirty="0" smtClean="0">
                <a:latin typeface="Times New Roman" panose="02020603050405020304" pitchFamily="18" charset="0"/>
                <a:cs typeface="Times New Roman" panose="02020603050405020304" pitchFamily="18" charset="0"/>
              </a:rPr>
              <a:t>Fret	Strum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Bb Gm Bb Gm Bb </a:t>
            </a:r>
            <a:r>
              <a:rPr lang="en-US" sz="4800" dirty="0" smtClean="0">
                <a:latin typeface="Times New Roman" panose="02020603050405020304" pitchFamily="18" charset="0"/>
                <a:cs typeface="Times New Roman" panose="02020603050405020304" pitchFamily="18" charset="0"/>
              </a:rPr>
              <a:t>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1. </a:t>
            </a:r>
            <a:r>
              <a:rPr lang="en-US" sz="4800" dirty="0" smtClean="0">
                <a:latin typeface="Times New Roman" panose="02020603050405020304" pitchFamily="18" charset="0"/>
                <a:cs typeface="Times New Roman" panose="02020603050405020304" pitchFamily="18" charset="0"/>
              </a:rPr>
              <a:t>                      My </a:t>
            </a:r>
            <a:r>
              <a:rPr lang="en-US" sz="4800" dirty="0">
                <a:latin typeface="Times New Roman" panose="02020603050405020304" pitchFamily="18" charset="0"/>
                <a:cs typeface="Times New Roman" panose="02020603050405020304" pitchFamily="18" charset="0"/>
              </a:rPr>
              <a:t>farm to me is not just </a:t>
            </a:r>
            <a:r>
              <a:rPr lang="en-US" sz="4800" dirty="0" smtClean="0">
                <a:latin typeface="Times New Roman" panose="02020603050405020304" pitchFamily="18" charset="0"/>
                <a:cs typeface="Times New Roman" panose="02020603050405020304" pitchFamily="18" charset="0"/>
              </a:rPr>
              <a:t>land</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Where </a:t>
            </a:r>
            <a:r>
              <a:rPr lang="en-US" sz="4800" dirty="0">
                <a:latin typeface="Times New Roman" panose="02020603050405020304" pitchFamily="18" charset="0"/>
                <a:cs typeface="Times New Roman" panose="02020603050405020304" pitchFamily="18" charset="0"/>
              </a:rPr>
              <a:t>bare, unpainted buildings stand</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To </a:t>
            </a:r>
            <a:r>
              <a:rPr lang="en-US" sz="4800" dirty="0">
                <a:latin typeface="Times New Roman" panose="02020603050405020304" pitchFamily="18" charset="0"/>
                <a:cs typeface="Times New Roman" panose="02020603050405020304" pitchFamily="18" charset="0"/>
              </a:rPr>
              <a:t>me my farm is nothing less</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 </a:t>
            </a:r>
            <a:r>
              <a:rPr lang="en-US" sz="4800" dirty="0">
                <a:latin typeface="Times New Roman" panose="02020603050405020304" pitchFamily="18" charset="0"/>
                <a:cs typeface="Times New Roman" panose="02020603050405020304" pitchFamily="18" charset="0"/>
              </a:rPr>
              <a:t>Gm Bb Gm</a:t>
            </a:r>
          </a:p>
          <a:p>
            <a:pPr marL="0" indent="0">
              <a:buNone/>
            </a:pPr>
            <a:r>
              <a:rPr lang="en-US" sz="4800" dirty="0" smtClean="0">
                <a:latin typeface="Times New Roman" panose="02020603050405020304" pitchFamily="18" charset="0"/>
                <a:cs typeface="Times New Roman" panose="02020603050405020304" pitchFamily="18" charset="0"/>
              </a:rPr>
              <a:t>           Than </a:t>
            </a:r>
            <a:r>
              <a:rPr lang="en-US" sz="4800" dirty="0">
                <a:latin typeface="Times New Roman" panose="02020603050405020304" pitchFamily="18" charset="0"/>
                <a:cs typeface="Times New Roman" panose="02020603050405020304" pitchFamily="18" charset="0"/>
              </a:rPr>
              <a:t>all created loveliness</a:t>
            </a: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2. </a:t>
            </a:r>
            <a:r>
              <a:rPr lang="en-US" sz="4800" dirty="0" smtClean="0">
                <a:latin typeface="Times New Roman" panose="02020603050405020304" pitchFamily="18" charset="0"/>
                <a:cs typeface="Times New Roman" panose="02020603050405020304" pitchFamily="18" charset="0"/>
              </a:rPr>
              <a:t>       My </a:t>
            </a:r>
            <a:r>
              <a:rPr lang="en-US" sz="4800" dirty="0">
                <a:latin typeface="Times New Roman" panose="02020603050405020304" pitchFamily="18" charset="0"/>
                <a:cs typeface="Times New Roman" panose="02020603050405020304" pitchFamily="18" charset="0"/>
              </a:rPr>
              <a:t>farm is not where I must soil</a:t>
            </a: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My </a:t>
            </a:r>
            <a:r>
              <a:rPr lang="en-US" sz="4800" dirty="0">
                <a:latin typeface="Times New Roman" panose="02020603050405020304" pitchFamily="18" charset="0"/>
                <a:cs typeface="Times New Roman" panose="02020603050405020304" pitchFamily="18" charset="0"/>
              </a:rPr>
              <a:t>hands in endless, dreary toil,</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But </a:t>
            </a:r>
            <a:r>
              <a:rPr lang="en-US" sz="4800" dirty="0">
                <a:latin typeface="Times New Roman" panose="02020603050405020304" pitchFamily="18" charset="0"/>
                <a:cs typeface="Times New Roman" panose="02020603050405020304" pitchFamily="18" charset="0"/>
              </a:rPr>
              <a:t>where, through seed and swelling pod</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F </a:t>
            </a:r>
            <a:r>
              <a:rPr lang="en-US" sz="4800" dirty="0" smtClean="0">
                <a:latin typeface="Times New Roman" panose="02020603050405020304" pitchFamily="18" charset="0"/>
                <a:cs typeface="Times New Roman" panose="02020603050405020304" pitchFamily="18" charset="0"/>
              </a:rPr>
              <a:t>                            Bb </a:t>
            </a:r>
            <a:r>
              <a:rPr lang="en-US" sz="4800" dirty="0">
                <a:latin typeface="Times New Roman" panose="02020603050405020304" pitchFamily="18" charset="0"/>
                <a:cs typeface="Times New Roman" panose="02020603050405020304" pitchFamily="18" charset="0"/>
              </a:rPr>
              <a:t>Gm Bb Gm</a:t>
            </a:r>
          </a:p>
          <a:p>
            <a:pPr marL="0" indent="0">
              <a:buNone/>
            </a:pPr>
            <a:r>
              <a:rPr lang="en-US" sz="4800" dirty="0" smtClean="0">
                <a:latin typeface="Times New Roman" panose="02020603050405020304" pitchFamily="18" charset="0"/>
                <a:cs typeface="Times New Roman" panose="02020603050405020304" pitchFamily="18" charset="0"/>
              </a:rPr>
              <a:t>           I've </a:t>
            </a:r>
            <a:r>
              <a:rPr lang="en-US" sz="4800" dirty="0">
                <a:latin typeface="Times New Roman" panose="02020603050405020304" pitchFamily="18" charset="0"/>
                <a:cs typeface="Times New Roman" panose="02020603050405020304" pitchFamily="18" charset="0"/>
              </a:rPr>
              <a:t>learned to walk and talk with God</a:t>
            </a: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3</a:t>
            </a:r>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      My </a:t>
            </a:r>
            <a:r>
              <a:rPr lang="en-US" sz="4800" dirty="0">
                <a:latin typeface="Times New Roman" panose="02020603050405020304" pitchFamily="18" charset="0"/>
                <a:cs typeface="Times New Roman" panose="02020603050405020304" pitchFamily="18" charset="0"/>
              </a:rPr>
              <a:t>farm to me is not a place</a:t>
            </a: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Outmoded </a:t>
            </a:r>
            <a:r>
              <a:rPr lang="en-US" sz="4800" dirty="0">
                <a:latin typeface="Times New Roman" panose="02020603050405020304" pitchFamily="18" charset="0"/>
                <a:cs typeface="Times New Roman" panose="02020603050405020304" pitchFamily="18" charset="0"/>
              </a:rPr>
              <a:t>by a modern race,</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I </a:t>
            </a:r>
            <a:r>
              <a:rPr lang="en-US" sz="4800" dirty="0">
                <a:latin typeface="Times New Roman" panose="02020603050405020304" pitchFamily="18" charset="0"/>
                <a:cs typeface="Times New Roman" panose="02020603050405020304" pitchFamily="18" charset="0"/>
              </a:rPr>
              <a:t>like to think I just see less</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Of </a:t>
            </a:r>
            <a:r>
              <a:rPr lang="en-US" sz="4800" dirty="0">
                <a:latin typeface="Times New Roman" panose="02020603050405020304" pitchFamily="18" charset="0"/>
                <a:cs typeface="Times New Roman" panose="02020603050405020304" pitchFamily="18" charset="0"/>
              </a:rPr>
              <a:t>evil, greed, and selfishness.</a:t>
            </a:r>
          </a:p>
          <a:p>
            <a:pPr marL="0" indent="0">
              <a:buNone/>
            </a:pPr>
            <a:r>
              <a:rPr lang="en-US" sz="4800" dirty="0" smtClean="0">
                <a:latin typeface="Times New Roman" panose="02020603050405020304" pitchFamily="18" charset="0"/>
                <a:cs typeface="Times New Roman" panose="02020603050405020304" pitchFamily="18" charset="0"/>
              </a:rPr>
              <a:t>          Bb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C: </a:t>
            </a:r>
            <a:r>
              <a:rPr lang="en-US" sz="4800" dirty="0" smtClean="0">
                <a:latin typeface="Times New Roman" panose="02020603050405020304" pitchFamily="18" charset="0"/>
                <a:cs typeface="Times New Roman" panose="02020603050405020304" pitchFamily="18" charset="0"/>
              </a:rPr>
              <a:t>     Hallelujah</a:t>
            </a:r>
            <a:r>
              <a:rPr lang="en-US" sz="4800" dirty="0">
                <a:latin typeface="Times New Roman" panose="02020603050405020304" pitchFamily="18" charset="0"/>
                <a:cs typeface="Times New Roman" panose="02020603050405020304" pitchFamily="18" charset="0"/>
              </a:rPr>
              <a:t>, Hallelujah</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Bb F </a:t>
            </a:r>
            <a:r>
              <a:rPr lang="en-US" sz="4800" dirty="0">
                <a:latin typeface="Times New Roman" panose="02020603050405020304" pitchFamily="18" charset="0"/>
                <a:cs typeface="Times New Roman" panose="02020603050405020304" pitchFamily="18" charset="0"/>
              </a:rPr>
              <a:t>Bb Gm Bb Gm</a:t>
            </a:r>
          </a:p>
          <a:p>
            <a:pPr marL="0" indent="0">
              <a:buNone/>
            </a:pPr>
            <a:r>
              <a:rPr lang="en-US" sz="4800" dirty="0" smtClean="0">
                <a:latin typeface="Times New Roman" panose="02020603050405020304" pitchFamily="18" charset="0"/>
                <a:cs typeface="Times New Roman" panose="02020603050405020304" pitchFamily="18" charset="0"/>
              </a:rPr>
              <a:t>          Hallelujah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Hallelu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jah</a:t>
            </a:r>
            <a:endParaRPr lang="en-US" sz="4800" dirty="0">
              <a:latin typeface="Times New Roman" panose="02020603050405020304" pitchFamily="18" charset="0"/>
              <a:cs typeface="Times New Roman" panose="02020603050405020304" pitchFamily="18" charset="0"/>
            </a:endParaRPr>
          </a:p>
          <a:p>
            <a:pPr marL="0" indent="0">
              <a:buNone/>
            </a:pPr>
            <a:endParaRPr lang="en-US" sz="4800" dirty="0" smtClean="0">
              <a:latin typeface="Times New Roman" panose="02020603050405020304" pitchFamily="18" charset="0"/>
              <a:cs typeface="Times New Roman" panose="02020603050405020304" pitchFamily="18" charset="0"/>
            </a:endParaRPr>
          </a:p>
          <a:p>
            <a:pPr marL="0" indent="0">
              <a:buNone/>
            </a:pPr>
            <a:endParaRPr lang="en-US" sz="4800" dirty="0">
              <a:latin typeface="Times New Roman" panose="02020603050405020304" pitchFamily="18" charset="0"/>
              <a:cs typeface="Times New Roman" panose="02020603050405020304" pitchFamily="18" charset="0"/>
            </a:endParaRPr>
          </a:p>
          <a:p>
            <a:pPr marL="0" indent="0">
              <a:buNone/>
            </a:pPr>
            <a:endParaRPr lang="en-US" sz="4800" dirty="0" smtClean="0">
              <a:latin typeface="Times New Roman" panose="02020603050405020304" pitchFamily="18" charset="0"/>
              <a:cs typeface="Times New Roman" panose="02020603050405020304" pitchFamily="18" charset="0"/>
            </a:endParaRPr>
          </a:p>
          <a:p>
            <a:pPr marL="0" indent="0">
              <a:buNone/>
            </a:pPr>
            <a:endParaRPr lang="en-US" sz="4800" dirty="0">
              <a:latin typeface="Times New Roman" panose="02020603050405020304" pitchFamily="18" charset="0"/>
              <a:cs typeface="Times New Roman" panose="02020603050405020304" pitchFamily="18" charset="0"/>
            </a:endParaRPr>
          </a:p>
          <a:p>
            <a:pPr marL="0" indent="0">
              <a:buNone/>
            </a:pPr>
            <a:endParaRPr lang="en-US" sz="4800" dirty="0" smtClean="0">
              <a:latin typeface="Times New Roman" panose="02020603050405020304" pitchFamily="18" charset="0"/>
              <a:cs typeface="Times New Roman" panose="02020603050405020304" pitchFamily="18" charset="0"/>
            </a:endParaRPr>
          </a:p>
          <a:p>
            <a:pPr marL="0" indent="0">
              <a:buNone/>
            </a:pPr>
            <a:endParaRPr lang="en-US" sz="4800" dirty="0">
              <a:latin typeface="Times New Roman" panose="02020603050405020304" pitchFamily="18" charset="0"/>
              <a:cs typeface="Times New Roman" panose="02020603050405020304" pitchFamily="18" charset="0"/>
            </a:endParaRPr>
          </a:p>
          <a:p>
            <a:pPr marL="0" indent="0">
              <a:buNone/>
            </a:pPr>
            <a:endParaRPr lang="en-US" sz="4800" dirty="0" smtClean="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4. </a:t>
            </a:r>
            <a:r>
              <a:rPr lang="en-US" sz="4800" dirty="0" smtClean="0">
                <a:latin typeface="Times New Roman" panose="02020603050405020304" pitchFamily="18" charset="0"/>
                <a:cs typeface="Times New Roman" panose="02020603050405020304" pitchFamily="18" charset="0"/>
              </a:rPr>
              <a:t>      My </a:t>
            </a:r>
            <a:r>
              <a:rPr lang="en-US" sz="4800" dirty="0">
                <a:latin typeface="Times New Roman" panose="02020603050405020304" pitchFamily="18" charset="0"/>
                <a:cs typeface="Times New Roman" panose="02020603050405020304" pitchFamily="18" charset="0"/>
              </a:rPr>
              <a:t>farm's not lonely, for all day</a:t>
            </a: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I </a:t>
            </a:r>
            <a:r>
              <a:rPr lang="en-US" sz="4800" dirty="0">
                <a:latin typeface="Times New Roman" panose="02020603050405020304" pitchFamily="18" charset="0"/>
                <a:cs typeface="Times New Roman" panose="02020603050405020304" pitchFamily="18" charset="0"/>
              </a:rPr>
              <a:t>hear my children shout and play,</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And </a:t>
            </a:r>
            <a:r>
              <a:rPr lang="en-US" sz="4800" dirty="0">
                <a:latin typeface="Times New Roman" panose="02020603050405020304" pitchFamily="18" charset="0"/>
                <a:cs typeface="Times New Roman" panose="02020603050405020304" pitchFamily="18" charset="0"/>
              </a:rPr>
              <a:t>here, when age comes, free from fears</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 </a:t>
            </a:r>
            <a:r>
              <a:rPr lang="en-US" sz="4800" dirty="0">
                <a:latin typeface="Times New Roman" panose="02020603050405020304" pitchFamily="18" charset="0"/>
                <a:cs typeface="Times New Roman" panose="02020603050405020304" pitchFamily="18" charset="0"/>
              </a:rPr>
              <a:t>Gm Bb Gm</a:t>
            </a:r>
          </a:p>
          <a:p>
            <a:pPr marL="0" indent="0">
              <a:buNone/>
            </a:pPr>
            <a:r>
              <a:rPr lang="en-US" sz="4800" dirty="0" smtClean="0">
                <a:latin typeface="Times New Roman" panose="02020603050405020304" pitchFamily="18" charset="0"/>
                <a:cs typeface="Times New Roman" panose="02020603050405020304" pitchFamily="18" charset="0"/>
              </a:rPr>
              <a:t>          I'll </a:t>
            </a:r>
            <a:r>
              <a:rPr lang="en-US" sz="4800" dirty="0">
                <a:latin typeface="Times New Roman" panose="02020603050405020304" pitchFamily="18" charset="0"/>
                <a:cs typeface="Times New Roman" panose="02020603050405020304" pitchFamily="18" charset="0"/>
              </a:rPr>
              <a:t>live again, long joyous years.</a:t>
            </a:r>
          </a:p>
          <a:p>
            <a:pPr marL="0" indent="0">
              <a:buNone/>
            </a:pPr>
            <a:r>
              <a:rPr lang="en-US" sz="4800" dirty="0" smtClean="0">
                <a:latin typeface="Times New Roman" panose="02020603050405020304" pitchFamily="18" charset="0"/>
                <a:cs typeface="Times New Roman" panose="02020603050405020304" pitchFamily="18" charset="0"/>
              </a:rPr>
              <a:t>                Bb                        Gm</a:t>
            </a:r>
          </a:p>
          <a:p>
            <a:pPr marL="0" indent="0">
              <a:buNone/>
            </a:pPr>
            <a:r>
              <a:rPr lang="en-US" sz="4800" dirty="0" smtClean="0">
                <a:latin typeface="Times New Roman" panose="02020603050405020304" pitchFamily="18" charset="0"/>
                <a:cs typeface="Times New Roman" panose="02020603050405020304" pitchFamily="18" charset="0"/>
              </a:rPr>
              <a:t>5</a:t>
            </a:r>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      My </a:t>
            </a:r>
            <a:r>
              <a:rPr lang="en-US" sz="4800" dirty="0">
                <a:latin typeface="Times New Roman" panose="02020603050405020304" pitchFamily="18" charset="0"/>
                <a:cs typeface="Times New Roman" panose="02020603050405020304" pitchFamily="18" charset="0"/>
              </a:rPr>
              <a:t>farm's a heaven - here dwells rest,</a:t>
            </a: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Security </a:t>
            </a:r>
            <a:r>
              <a:rPr lang="en-US" sz="4800" dirty="0">
                <a:latin typeface="Times New Roman" panose="02020603050405020304" pitchFamily="18" charset="0"/>
                <a:cs typeface="Times New Roman" panose="02020603050405020304" pitchFamily="18" charset="0"/>
              </a:rPr>
              <a:t>and happiness,</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Whate'er </a:t>
            </a:r>
            <a:r>
              <a:rPr lang="en-US" sz="4800" dirty="0">
                <a:latin typeface="Times New Roman" panose="02020603050405020304" pitchFamily="18" charset="0"/>
                <a:cs typeface="Times New Roman" panose="02020603050405020304" pitchFamily="18" charset="0"/>
              </a:rPr>
              <a:t>befalls the world outside</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 </a:t>
            </a:r>
            <a:r>
              <a:rPr lang="en-US" sz="4800" dirty="0">
                <a:latin typeface="Times New Roman" panose="02020603050405020304" pitchFamily="18" charset="0"/>
                <a:cs typeface="Times New Roman" panose="02020603050405020304" pitchFamily="18" charset="0"/>
              </a:rPr>
              <a:t>Gm Bb Gm</a:t>
            </a:r>
          </a:p>
          <a:p>
            <a:pPr marL="0" indent="0">
              <a:buNone/>
            </a:pPr>
            <a:r>
              <a:rPr lang="en-US" sz="4800" dirty="0" smtClean="0">
                <a:latin typeface="Times New Roman" panose="02020603050405020304" pitchFamily="18" charset="0"/>
                <a:cs typeface="Times New Roman" panose="02020603050405020304" pitchFamily="18" charset="0"/>
              </a:rPr>
              <a:t>          Here </a:t>
            </a:r>
            <a:r>
              <a:rPr lang="en-US" sz="4800" dirty="0">
                <a:latin typeface="Times New Roman" panose="02020603050405020304" pitchFamily="18" charset="0"/>
                <a:cs typeface="Times New Roman" panose="02020603050405020304" pitchFamily="18" charset="0"/>
              </a:rPr>
              <a:t>faith and hope and love abide.</a:t>
            </a:r>
          </a:p>
          <a:p>
            <a:pPr marL="0" indent="0">
              <a:buNone/>
            </a:pPr>
            <a:r>
              <a:rPr lang="en-US" sz="4800" dirty="0" smtClean="0">
                <a:latin typeface="Times New Roman" panose="02020603050405020304" pitchFamily="18" charset="0"/>
                <a:cs typeface="Times New Roman" panose="02020603050405020304" pitchFamily="18" charset="0"/>
              </a:rPr>
              <a:t>                 Bb                  Gm</a:t>
            </a:r>
          </a:p>
          <a:p>
            <a:pPr marL="0" indent="0">
              <a:buNone/>
            </a:pPr>
            <a:r>
              <a:rPr lang="en-US" sz="4800" dirty="0" smtClean="0">
                <a:latin typeface="Times New Roman" panose="02020603050405020304" pitchFamily="18" charset="0"/>
                <a:cs typeface="Times New Roman" panose="02020603050405020304" pitchFamily="18" charset="0"/>
              </a:rPr>
              <a:t>6</a:t>
            </a:r>
            <a:r>
              <a:rPr lang="en-US" sz="4800"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      And </a:t>
            </a:r>
            <a:r>
              <a:rPr lang="en-US" sz="4800" dirty="0">
                <a:latin typeface="Times New Roman" panose="02020603050405020304" pitchFamily="18" charset="0"/>
                <a:cs typeface="Times New Roman" panose="02020603050405020304" pitchFamily="18" charset="0"/>
              </a:rPr>
              <a:t>so my farm is not just land</a:t>
            </a:r>
          </a:p>
          <a:p>
            <a:pPr marL="0" indent="0">
              <a:buNone/>
            </a:pPr>
            <a:r>
              <a:rPr lang="en-US" sz="4800" dirty="0" smtClean="0">
                <a:latin typeface="Times New Roman" panose="02020603050405020304" pitchFamily="18" charset="0"/>
                <a:cs typeface="Times New Roman" panose="02020603050405020304" pitchFamily="18" charset="0"/>
              </a:rPr>
              <a:t>                     Bb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Where </a:t>
            </a:r>
            <a:r>
              <a:rPr lang="en-US" sz="4800" dirty="0">
                <a:latin typeface="Times New Roman" panose="02020603050405020304" pitchFamily="18" charset="0"/>
                <a:cs typeface="Times New Roman" panose="02020603050405020304" pitchFamily="18" charset="0"/>
              </a:rPr>
              <a:t>bare, unpainted buildings stand,</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F </a:t>
            </a:r>
            <a:r>
              <a:rPr lang="en-US" sz="4800" dirty="0" smtClean="0">
                <a:latin typeface="Times New Roman" panose="02020603050405020304" pitchFamily="18" charset="0"/>
                <a:cs typeface="Times New Roman" panose="02020603050405020304" pitchFamily="18" charset="0"/>
              </a:rPr>
              <a:t>          Bb</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To </a:t>
            </a:r>
            <a:r>
              <a:rPr lang="en-US" sz="4800" dirty="0">
                <a:latin typeface="Times New Roman" panose="02020603050405020304" pitchFamily="18" charset="0"/>
                <a:cs typeface="Times New Roman" panose="02020603050405020304" pitchFamily="18" charset="0"/>
              </a:rPr>
              <a:t>me my farm is nothing less</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F                  Bb</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smtClean="0">
                <a:latin typeface="Times New Roman" panose="02020603050405020304" pitchFamily="18" charset="0"/>
                <a:cs typeface="Times New Roman" panose="02020603050405020304" pitchFamily="18" charset="0"/>
              </a:rPr>
              <a:t>          Than </a:t>
            </a:r>
            <a:r>
              <a:rPr lang="en-US" sz="4800" dirty="0">
                <a:latin typeface="Times New Roman" panose="02020603050405020304" pitchFamily="18" charset="0"/>
                <a:cs typeface="Times New Roman" panose="02020603050405020304" pitchFamily="18" charset="0"/>
              </a:rPr>
              <a:t>all God's hoarded loveliness.</a:t>
            </a:r>
          </a:p>
          <a:p>
            <a:pPr marL="0" indent="0">
              <a:buNone/>
            </a:pPr>
            <a:r>
              <a:rPr lang="en-US" sz="4800" dirty="0" smtClean="0">
                <a:latin typeface="Times New Roman" panose="02020603050405020304" pitchFamily="18" charset="0"/>
                <a:cs typeface="Times New Roman" panose="02020603050405020304" pitchFamily="18" charset="0"/>
              </a:rPr>
              <a:t>           Bb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Gm</a:t>
            </a:r>
            <a:endParaRPr lang="en-US" sz="4800" dirty="0">
              <a:latin typeface="Times New Roman" panose="02020603050405020304" pitchFamily="18" charset="0"/>
              <a:cs typeface="Times New Roman" panose="02020603050405020304" pitchFamily="18" charset="0"/>
            </a:endParaRPr>
          </a:p>
          <a:p>
            <a:pPr marL="0" indent="0">
              <a:buNone/>
            </a:pPr>
            <a:r>
              <a:rPr lang="en-US" sz="4800" dirty="0">
                <a:latin typeface="Times New Roman" panose="02020603050405020304" pitchFamily="18" charset="0"/>
                <a:cs typeface="Times New Roman" panose="02020603050405020304" pitchFamily="18" charset="0"/>
              </a:rPr>
              <a:t>C: </a:t>
            </a:r>
            <a:r>
              <a:rPr lang="en-US" sz="4800" dirty="0" smtClean="0">
                <a:latin typeface="Times New Roman" panose="02020603050405020304" pitchFamily="18" charset="0"/>
                <a:cs typeface="Times New Roman" panose="02020603050405020304" pitchFamily="18" charset="0"/>
              </a:rPr>
              <a:t>      Hallelujah</a:t>
            </a:r>
            <a:r>
              <a:rPr lang="en-US" sz="4800" dirty="0">
                <a:latin typeface="Times New Roman" panose="02020603050405020304" pitchFamily="18" charset="0"/>
                <a:cs typeface="Times New Roman" panose="02020603050405020304" pitchFamily="18" charset="0"/>
              </a:rPr>
              <a:t>, Hallelujah</a:t>
            </a:r>
          </a:p>
          <a:p>
            <a:pPr marL="0" indent="0">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Eb</a:t>
            </a:r>
            <a:r>
              <a:rPr lang="en-US" sz="4800" dirty="0" smtClean="0">
                <a:latin typeface="Times New Roman" panose="02020603050405020304" pitchFamily="18" charset="0"/>
                <a:cs typeface="Times New Roman" panose="02020603050405020304" pitchFamily="18" charset="0"/>
              </a:rPr>
              <a:t>              Bb </a:t>
            </a:r>
            <a:r>
              <a:rPr lang="en-US" sz="4800" dirty="0">
                <a:latin typeface="Times New Roman" panose="02020603050405020304" pitchFamily="18" charset="0"/>
                <a:cs typeface="Times New Roman" panose="02020603050405020304" pitchFamily="18" charset="0"/>
              </a:rPr>
              <a:t>F Bb</a:t>
            </a:r>
          </a:p>
          <a:p>
            <a:pPr marL="0" indent="0">
              <a:buNone/>
            </a:pPr>
            <a:r>
              <a:rPr lang="en-US" sz="4800" dirty="0" smtClean="0">
                <a:latin typeface="Times New Roman" panose="02020603050405020304" pitchFamily="18" charset="0"/>
                <a:cs typeface="Times New Roman" panose="02020603050405020304" pitchFamily="18" charset="0"/>
              </a:rPr>
              <a:t>           Hallelujah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Hallelu</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jah</a:t>
            </a:r>
            <a:endParaRPr lang="en-US" sz="4800" dirty="0" smtClean="0">
              <a:latin typeface="Times New Roman" panose="02020603050405020304" pitchFamily="18" charset="0"/>
              <a:cs typeface="Times New Roman" panose="02020603050405020304" pitchFamily="18" charset="0"/>
            </a:endParaRPr>
          </a:p>
          <a:p>
            <a:pPr marL="0" indent="0">
              <a:buNone/>
            </a:pPr>
            <a:endParaRPr lang="en-US" sz="5600" dirty="0">
              <a:latin typeface="Times New Roman" panose="02020603050405020304" pitchFamily="18" charset="0"/>
              <a:cs typeface="Times New Roman" panose="02020603050405020304" pitchFamily="18" charset="0"/>
            </a:endParaRPr>
          </a:p>
          <a:p>
            <a:pPr marL="0" indent="0">
              <a:buNone/>
            </a:pPr>
            <a:endParaRPr lang="en-US" sz="5600" dirty="0" smtClean="0">
              <a:latin typeface="Times New Roman" panose="02020603050405020304" pitchFamily="18" charset="0"/>
              <a:cs typeface="Times New Roman" panose="02020603050405020304" pitchFamily="18" charset="0"/>
            </a:endParaRPr>
          </a:p>
          <a:p>
            <a:pPr marL="0" indent="0">
              <a:buNone/>
            </a:pPr>
            <a:endParaRPr lang="en-US" sz="5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009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533400"/>
            <a:ext cx="8229600" cy="1143000"/>
          </a:xfrm>
        </p:spPr>
        <p:txBody>
          <a:bodyPr>
            <a:normAutofit/>
          </a:bodyPr>
          <a:lstStyle/>
          <a:p>
            <a:r>
              <a:rPr lang="en-US" sz="3600" b="1" dirty="0" smtClean="0">
                <a:solidFill>
                  <a:schemeClr val="bg1"/>
                </a:solidFill>
                <a:effectLst>
                  <a:outerShdw blurRad="38100" dist="38100" dir="2700000" algn="tl">
                    <a:srgbClr val="000000">
                      <a:alpha val="43137"/>
                    </a:srgbClr>
                  </a:outerShdw>
                </a:effectLst>
              </a:rPr>
              <a:t>Hardware and Software</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9200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216" y="274638"/>
            <a:ext cx="3962400" cy="2011362"/>
          </a:xfrm>
        </p:spPr>
        <p:txBody>
          <a:bodyPr>
            <a:normAutofit fontScale="90000"/>
          </a:bodyPr>
          <a:lstStyle/>
          <a:p>
            <a:r>
              <a:rPr lang="en-US" sz="3600" b="1" dirty="0" smtClean="0"/>
              <a:t>8. Reflector Telescope</a:t>
            </a:r>
            <a:br>
              <a:rPr lang="en-US" sz="3600" b="1" dirty="0" smtClean="0"/>
            </a:br>
            <a:r>
              <a:rPr lang="en-US" sz="3600" b="1" dirty="0" smtClean="0"/>
              <a:t>(Ray Gardner) and </a:t>
            </a:r>
            <a:br>
              <a:rPr lang="en-US" sz="3600" b="1" dirty="0" smtClean="0"/>
            </a:br>
            <a:r>
              <a:rPr lang="en-US" sz="3600" b="1" dirty="0"/>
              <a:t>Refractor Telescope</a:t>
            </a:r>
            <a:r>
              <a:rPr lang="en-US" sz="3600" b="1" dirty="0" smtClean="0"/>
              <a:t/>
            </a:r>
            <a:br>
              <a:rPr lang="en-US" sz="3600" b="1" dirty="0" smtClean="0"/>
            </a:br>
            <a:r>
              <a:rPr lang="en-US" sz="3600" b="1" dirty="0" smtClean="0"/>
              <a:t>(Hilton Long)</a:t>
            </a:r>
            <a:endParaRPr lang="en-US" sz="3600" dirty="0"/>
          </a:p>
        </p:txBody>
      </p:sp>
      <p:pic>
        <p:nvPicPr>
          <p:cNvPr id="3" name="Picture 2"/>
          <p:cNvPicPr>
            <a:picLocks noChangeAspect="1"/>
          </p:cNvPicPr>
          <p:nvPr/>
        </p:nvPicPr>
        <p:blipFill>
          <a:blip r:embed="rId2"/>
          <a:stretch>
            <a:fillRect/>
          </a:stretch>
        </p:blipFill>
        <p:spPr>
          <a:xfrm>
            <a:off x="289841" y="274638"/>
            <a:ext cx="4917375" cy="6354762"/>
          </a:xfrm>
          <a:prstGeom prst="rect">
            <a:avLst/>
          </a:prstGeom>
        </p:spPr>
      </p:pic>
      <p:grpSp>
        <p:nvGrpSpPr>
          <p:cNvPr id="6" name="Group 5"/>
          <p:cNvGrpSpPr/>
          <p:nvPr/>
        </p:nvGrpSpPr>
        <p:grpSpPr>
          <a:xfrm>
            <a:off x="5448733" y="2514600"/>
            <a:ext cx="3479365" cy="3263492"/>
            <a:chOff x="5448735" y="2514600"/>
            <a:chExt cx="3479365" cy="3263492"/>
          </a:xfrm>
        </p:grpSpPr>
        <p:pic>
          <p:nvPicPr>
            <p:cNvPr id="4" name="Picture 3"/>
            <p:cNvPicPr>
              <a:picLocks noChangeAspect="1"/>
            </p:cNvPicPr>
            <p:nvPr/>
          </p:nvPicPr>
          <p:blipFill>
            <a:blip r:embed="rId3"/>
            <a:stretch>
              <a:fillRect/>
            </a:stretch>
          </p:blipFill>
          <p:spPr>
            <a:xfrm>
              <a:off x="5448735" y="2514600"/>
              <a:ext cx="3479365" cy="3263492"/>
            </a:xfrm>
            <a:prstGeom prst="rect">
              <a:avLst/>
            </a:prstGeom>
          </p:spPr>
        </p:pic>
        <p:sp>
          <p:nvSpPr>
            <p:cNvPr id="5" name="Rectangle 4"/>
            <p:cNvSpPr/>
            <p:nvPr/>
          </p:nvSpPr>
          <p:spPr>
            <a:xfrm>
              <a:off x="5562602" y="5173165"/>
              <a:ext cx="3200399" cy="5791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Photo of Saturn taken with Grandpa’s cell phone</a:t>
              </a:r>
              <a:endParaRPr 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78398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96" y="119697"/>
            <a:ext cx="8229600" cy="1143000"/>
          </a:xfrm>
        </p:spPr>
        <p:txBody>
          <a:bodyPr>
            <a:normAutofit/>
          </a:bodyPr>
          <a:lstStyle/>
          <a:p>
            <a:r>
              <a:rPr lang="en-US" sz="3200" b="1" dirty="0" smtClean="0">
                <a:latin typeface="Times New Roman" panose="02020603050405020304" pitchFamily="18" charset="0"/>
                <a:cs typeface="Times New Roman" panose="02020603050405020304" pitchFamily="18" charset="0"/>
              </a:rPr>
              <a:t>8.a. Reflection and Refraction Lens</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28600" y="1066800"/>
            <a:ext cx="3583177" cy="5479593"/>
          </a:xfrm>
          <a:prstGeom prst="rect">
            <a:avLst/>
          </a:prstGeom>
        </p:spPr>
      </p:pic>
      <p:pic>
        <p:nvPicPr>
          <p:cNvPr id="1026" name="Picture 2" descr="http://www.physicsclassroom.com/Class/waves/u10l3b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885" y="2590802"/>
            <a:ext cx="2815622" cy="1508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physicsclassroom.com/Class/waves/u10l3b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898" y="1044389"/>
            <a:ext cx="2813609" cy="15464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hysicsclassroom.com/Class/refrn/u14l5b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217979"/>
            <a:ext cx="2952750"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584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8.b. Microscope Reflection &amp; Refraction</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6200" y="1524000"/>
            <a:ext cx="4800600" cy="3820702"/>
          </a:xfrm>
          <a:prstGeom prst="rect">
            <a:avLst/>
          </a:prstGeom>
        </p:spPr>
      </p:pic>
      <p:pic>
        <p:nvPicPr>
          <p:cNvPr id="4" name="Picture 3"/>
          <p:cNvPicPr>
            <a:picLocks noChangeAspect="1"/>
          </p:cNvPicPr>
          <p:nvPr/>
        </p:nvPicPr>
        <p:blipFill>
          <a:blip r:embed="rId3"/>
          <a:stretch>
            <a:fillRect/>
          </a:stretch>
        </p:blipFill>
        <p:spPr>
          <a:xfrm>
            <a:off x="5010116" y="1524000"/>
            <a:ext cx="4017054" cy="3820702"/>
          </a:xfrm>
          <a:prstGeom prst="rect">
            <a:avLst/>
          </a:prstGeom>
        </p:spPr>
      </p:pic>
    </p:spTree>
    <p:extLst>
      <p:ext uri="{BB962C8B-B14F-4D97-AF65-F5344CB8AC3E}">
        <p14:creationId xmlns:p14="http://schemas.microsoft.com/office/powerpoint/2010/main" val="1756123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8.c. Night Astronomy with</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Hilton Long &amp; Ray Gardner</a:t>
            </a:r>
            <a:endParaRPr lang="en-US" sz="32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36055"/>
            <a:ext cx="3124200" cy="23278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930" y="1417638"/>
            <a:ext cx="4391386" cy="29257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886200"/>
            <a:ext cx="2743200" cy="2743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8041" y="4465423"/>
            <a:ext cx="3253274" cy="216749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323" y="4465423"/>
            <a:ext cx="1769051" cy="2163977"/>
          </a:xfrm>
          <a:prstGeom prst="rect">
            <a:avLst/>
          </a:prstGeom>
        </p:spPr>
      </p:pic>
    </p:spTree>
    <p:extLst>
      <p:ext uri="{BB962C8B-B14F-4D97-AF65-F5344CB8AC3E}">
        <p14:creationId xmlns:p14="http://schemas.microsoft.com/office/powerpoint/2010/main" val="110162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Day 3: Friday</a:t>
            </a:r>
            <a:r>
              <a:rPr lang="en-US" sz="3200" b="1" dirty="0">
                <a:latin typeface="Times New Roman" panose="02020603050405020304" pitchFamily="18" charset="0"/>
                <a:cs typeface="Times New Roman" panose="02020603050405020304" pitchFamily="18" charset="0"/>
              </a:rPr>
              <a:t>, 08 July 2016</a:t>
            </a:r>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Programming</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Marshmallow Guns </a:t>
            </a:r>
            <a:endParaRPr lang="en-US" sz="28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Races</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Water Rockets</a:t>
            </a:r>
            <a:endParaRPr lang="en-US" sz="28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sz="2800" dirty="0">
                <a:latin typeface="Times New Roman" panose="02020603050405020304" pitchFamily="18" charset="0"/>
                <a:cs typeface="Times New Roman" panose="02020603050405020304" pitchFamily="18" charset="0"/>
              </a:rPr>
              <a:t>Revisit Favorite </a:t>
            </a:r>
            <a:r>
              <a:rPr lang="en-US" sz="2800" dirty="0" smtClean="0">
                <a:latin typeface="Times New Roman" panose="02020603050405020304" pitchFamily="18" charset="0"/>
                <a:cs typeface="Times New Roman" panose="02020603050405020304" pitchFamily="18" charset="0"/>
              </a:rPr>
              <a:t>Site:</a:t>
            </a:r>
          </a:p>
          <a:p>
            <a:pPr marL="914400" lvl="1" indent="-457200">
              <a:buFont typeface="+mj-lt"/>
              <a:buAutoNum type="arabicPeriod"/>
            </a:pPr>
            <a:r>
              <a:rPr lang="en-US" sz="2400" dirty="0" smtClean="0">
                <a:latin typeface="Times New Roman" panose="02020603050405020304" pitchFamily="18" charset="0"/>
                <a:cs typeface="Times New Roman" panose="02020603050405020304" pitchFamily="18" charset="0"/>
              </a:rPr>
              <a:t>Cascade Falls</a:t>
            </a:r>
          </a:p>
          <a:p>
            <a:pPr marL="914400" lvl="1" indent="-457200">
              <a:buFont typeface="+mj-lt"/>
              <a:buAutoNum type="arabicPeriod"/>
            </a:pPr>
            <a:r>
              <a:rPr lang="en-US" sz="2400" dirty="0" smtClean="0">
                <a:latin typeface="Times New Roman" panose="02020603050405020304" pitchFamily="18" charset="0"/>
                <a:cs typeface="Times New Roman" panose="02020603050405020304" pitchFamily="18" charset="0"/>
              </a:rPr>
              <a:t>Mammoth Cave</a:t>
            </a:r>
          </a:p>
          <a:p>
            <a:pPr marL="914400" lvl="1" indent="-457200">
              <a:buFont typeface="+mj-lt"/>
              <a:buAutoNum type="arabicPeriod"/>
            </a:pPr>
            <a:r>
              <a:rPr lang="en-US" sz="2400" dirty="0" smtClean="0">
                <a:latin typeface="Times New Roman" panose="02020603050405020304" pitchFamily="18" charset="0"/>
                <a:cs typeface="Times New Roman" panose="02020603050405020304" pitchFamily="18" charset="0"/>
              </a:rPr>
              <a:t>Cedar Breaks</a:t>
            </a:r>
          </a:p>
          <a:p>
            <a:pPr marL="914400" lvl="1" indent="-457200">
              <a:buFont typeface="+mj-lt"/>
              <a:buAutoNum type="arabicPeriod"/>
            </a:pPr>
            <a:r>
              <a:rPr lang="en-US" sz="2400" dirty="0" smtClean="0">
                <a:latin typeface="Times New Roman" panose="02020603050405020304" pitchFamily="18" charset="0"/>
                <a:cs typeface="Times New Roman" panose="02020603050405020304" pitchFamily="18" charset="0"/>
              </a:rPr>
              <a:t>Snow Canyon</a:t>
            </a:r>
          </a:p>
          <a:p>
            <a:pPr marL="914400" lvl="1" indent="-457200">
              <a:buFont typeface="+mj-lt"/>
              <a:buAutoNum type="arabicPeriod"/>
            </a:pPr>
            <a:r>
              <a:rPr lang="en-US" sz="2400" dirty="0" smtClean="0">
                <a:latin typeface="Times New Roman" panose="02020603050405020304" pitchFamily="18" charset="0"/>
                <a:cs typeface="Times New Roman" panose="02020603050405020304" pitchFamily="18" charset="0"/>
              </a:rPr>
              <a:t>Volcano</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Go to New Site</a:t>
            </a:r>
          </a:p>
          <a:p>
            <a:pPr marL="914400" lvl="1" indent="-457200">
              <a:buFont typeface="+mj-lt"/>
              <a:buAutoNum type="arabicPeriod"/>
            </a:pPr>
            <a:r>
              <a:rPr lang="en-US" sz="2400" dirty="0" err="1" smtClean="0">
                <a:latin typeface="Times New Roman" panose="02020603050405020304" pitchFamily="18" charset="0"/>
                <a:cs typeface="Times New Roman" panose="02020603050405020304" pitchFamily="18" charset="0"/>
              </a:rPr>
              <a:t>Kanaraville</a:t>
            </a:r>
            <a:r>
              <a:rPr lang="en-US" sz="2400" dirty="0" smtClean="0">
                <a:latin typeface="Times New Roman" panose="02020603050405020304" pitchFamily="18" charset="0"/>
                <a:cs typeface="Times New Roman" panose="02020603050405020304" pitchFamily="18" charset="0"/>
              </a:rPr>
              <a:t> Falls</a:t>
            </a:r>
          </a:p>
          <a:p>
            <a:pPr marL="914400" lvl="1" indent="-457200">
              <a:buFont typeface="+mj-lt"/>
              <a:buAutoNum type="arabicPeriod"/>
            </a:pPr>
            <a:r>
              <a:rPr lang="en-US" sz="2400" dirty="0" smtClean="0">
                <a:latin typeface="Times New Roman" panose="02020603050405020304" pitchFamily="18" charset="0"/>
                <a:cs typeface="Times New Roman" panose="02020603050405020304" pitchFamily="18" charset="0"/>
              </a:rPr>
              <a:t>Spring Hill Canyon</a:t>
            </a:r>
          </a:p>
          <a:p>
            <a:pPr marL="914400" lvl="1" indent="-457200">
              <a:buFont typeface="+mj-lt"/>
              <a:buAutoNum type="arabicPeriod"/>
            </a:pPr>
            <a:r>
              <a:rPr lang="en-US" sz="2400" dirty="0" smtClean="0">
                <a:latin typeface="Times New Roman" panose="02020603050405020304" pitchFamily="18" charset="0"/>
                <a:cs typeface="Times New Roman" panose="02020603050405020304" pitchFamily="18" charset="0"/>
              </a:rPr>
              <a:t>Taylor Creek</a:t>
            </a:r>
          </a:p>
          <a:p>
            <a:pPr marL="914400" lvl="1" indent="-457200">
              <a:buFont typeface="+mj-lt"/>
              <a:buAutoNum type="arabicPeriod"/>
            </a:pPr>
            <a:r>
              <a:rPr lang="en-US" sz="2400" dirty="0" smtClean="0">
                <a:latin typeface="Times New Roman" panose="02020603050405020304" pitchFamily="18" charset="0"/>
                <a:cs typeface="Times New Roman" panose="02020603050405020304" pitchFamily="18" charset="0"/>
              </a:rPr>
              <a:t>Calf Springs Ranch</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Swimming</a:t>
            </a:r>
            <a:endParaRPr lang="en-US" sz="2800" dirty="0">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43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a:bodyPr>
          <a:lstStyle/>
          <a:p>
            <a:r>
              <a:rPr lang="en-US" sz="3600" b="1" dirty="0" smtClean="0">
                <a:latin typeface="Times New Roman" panose="02020603050405020304" pitchFamily="18" charset="0"/>
                <a:cs typeface="Times New Roman" panose="02020603050405020304" pitchFamily="18" charset="0"/>
              </a:rPr>
              <a:t>Water Bottle Rockets</a:t>
            </a:r>
            <a:endParaRPr lang="en-US" sz="36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514" y="1371600"/>
            <a:ext cx="9141235" cy="5181600"/>
          </a:xfrm>
          <a:prstGeom prst="rect">
            <a:avLst/>
          </a:prstGeom>
        </p:spPr>
      </p:pic>
    </p:spTree>
    <p:extLst>
      <p:ext uri="{BB962C8B-B14F-4D97-AF65-F5344CB8AC3E}">
        <p14:creationId xmlns:p14="http://schemas.microsoft.com/office/powerpoint/2010/main" val="2557447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Water Bottle </a:t>
            </a:r>
            <a:r>
              <a:rPr lang="en-US" sz="3600" b="1" dirty="0" smtClean="0">
                <a:latin typeface="Times New Roman" panose="02020603050405020304" pitchFamily="18" charset="0"/>
                <a:cs typeface="Times New Roman" panose="02020603050405020304" pitchFamily="18" charset="0"/>
              </a:rPr>
              <a:t>Rockets continued</a:t>
            </a:r>
            <a:endParaRPr lang="en-US" sz="3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90600" y="1143000"/>
            <a:ext cx="7696200" cy="5400675"/>
          </a:xfrm>
          <a:prstGeom prst="rect">
            <a:avLst/>
          </a:prstGeom>
        </p:spPr>
      </p:pic>
    </p:spTree>
    <p:extLst>
      <p:ext uri="{BB962C8B-B14F-4D97-AF65-F5344CB8AC3E}">
        <p14:creationId xmlns:p14="http://schemas.microsoft.com/office/powerpoint/2010/main" val="2040209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05" y="152400"/>
            <a:ext cx="8229600" cy="1143000"/>
          </a:xfrm>
        </p:spPr>
        <p:txBody>
          <a:bodyPr>
            <a:noAutofit/>
          </a:bodyPr>
          <a:lstStyle/>
          <a:p>
            <a:r>
              <a:rPr lang="en-US" sz="3600" b="1" dirty="0" smtClean="0"/>
              <a:t>Status Report on Grandpa’s work </a:t>
            </a:r>
            <a:br>
              <a:rPr lang="en-US" sz="3600" b="1" dirty="0" smtClean="0"/>
            </a:br>
            <a:r>
              <a:rPr lang="en-US" sz="3600" b="1" dirty="0" smtClean="0"/>
              <a:t>with Lightning Data</a:t>
            </a:r>
            <a:endParaRPr lang="en-US" sz="3600" b="1" dirty="0"/>
          </a:p>
        </p:txBody>
      </p:sp>
      <p:pic>
        <p:nvPicPr>
          <p:cNvPr id="3" name="Picture 2"/>
          <p:cNvPicPr>
            <a:picLocks noChangeAspect="1"/>
          </p:cNvPicPr>
          <p:nvPr/>
        </p:nvPicPr>
        <p:blipFill>
          <a:blip r:embed="rId2"/>
          <a:stretch>
            <a:fillRect/>
          </a:stretch>
        </p:blipFill>
        <p:spPr>
          <a:xfrm>
            <a:off x="111323" y="1600200"/>
            <a:ext cx="3622477" cy="4419600"/>
          </a:xfrm>
          <a:prstGeom prst="rect">
            <a:avLst/>
          </a:prstGeom>
        </p:spPr>
      </p:pic>
      <p:pic>
        <p:nvPicPr>
          <p:cNvPr id="14" name="Picture 13"/>
          <p:cNvPicPr>
            <a:picLocks noChangeAspect="1"/>
          </p:cNvPicPr>
          <p:nvPr/>
        </p:nvPicPr>
        <p:blipFill>
          <a:blip r:embed="rId3"/>
          <a:stretch>
            <a:fillRect/>
          </a:stretch>
        </p:blipFill>
        <p:spPr>
          <a:xfrm>
            <a:off x="3886200" y="1600201"/>
            <a:ext cx="5050005" cy="2133600"/>
          </a:xfrm>
          <a:prstGeom prst="rect">
            <a:avLst/>
          </a:prstGeom>
        </p:spPr>
      </p:pic>
      <p:pic>
        <p:nvPicPr>
          <p:cNvPr id="16" name="Picture 15"/>
          <p:cNvPicPr>
            <a:picLocks noChangeAspect="1"/>
          </p:cNvPicPr>
          <p:nvPr/>
        </p:nvPicPr>
        <p:blipFill>
          <a:blip r:embed="rId4"/>
          <a:stretch>
            <a:fillRect/>
          </a:stretch>
        </p:blipFill>
        <p:spPr>
          <a:xfrm>
            <a:off x="3886199" y="3859479"/>
            <a:ext cx="5050005" cy="2163171"/>
          </a:xfrm>
          <a:prstGeom prst="rect">
            <a:avLst/>
          </a:prstGeom>
        </p:spPr>
      </p:pic>
    </p:spTree>
    <p:extLst>
      <p:ext uri="{BB962C8B-B14F-4D97-AF65-F5344CB8AC3E}">
        <p14:creationId xmlns:p14="http://schemas.microsoft.com/office/powerpoint/2010/main" val="2624715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walden3d.com/photos/Grandkids_Science_Camps/130722-24_Science_Camp/130722_Science_Camp_Flicker/241_EN_RL_JS_Paul_ES_TW_po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Swimming in Cedar City</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400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t>Schedule Friday - Saturday</a:t>
            </a:r>
            <a:endParaRPr lang="en-US" sz="3600" b="1" dirty="0"/>
          </a:p>
        </p:txBody>
      </p:sp>
      <p:sp>
        <p:nvSpPr>
          <p:cNvPr id="3" name="Content Placeholder 2"/>
          <p:cNvSpPr>
            <a:spLocks noGrp="1"/>
          </p:cNvSpPr>
          <p:nvPr>
            <p:ph idx="1"/>
          </p:nvPr>
        </p:nvSpPr>
        <p:spPr>
          <a:xfrm>
            <a:off x="457200" y="990600"/>
            <a:ext cx="8305800" cy="5486400"/>
          </a:xfrm>
        </p:spPr>
        <p:txBody>
          <a:bodyPr>
            <a:noAutofit/>
          </a:bodyPr>
          <a:lstStyle/>
          <a:p>
            <a:r>
              <a:rPr lang="en-US" sz="1400" dirty="0" smtClean="0"/>
              <a:t>Friday, 01 July 2016: </a:t>
            </a:r>
          </a:p>
          <a:p>
            <a:pPr lvl="1"/>
            <a:r>
              <a:rPr lang="en-US" sz="1100" dirty="0" smtClean="0"/>
              <a:t>Nelson Reunion at Frontier Homestead Museum.</a:t>
            </a:r>
          </a:p>
          <a:p>
            <a:pPr lvl="1"/>
            <a:r>
              <a:rPr lang="en-US" sz="1100" dirty="0" smtClean="0"/>
              <a:t>Grandpa and cousins singing “My Farm” with words written by his Grandma Nelson.</a:t>
            </a:r>
            <a:endParaRPr lang="en-US" sz="1400" dirty="0"/>
          </a:p>
          <a:p>
            <a:r>
              <a:rPr lang="en-US" sz="1400" dirty="0" smtClean="0"/>
              <a:t>Saturday, 02 July 2016: </a:t>
            </a:r>
            <a:endParaRPr lang="en-US" sz="1100" dirty="0" smtClean="0"/>
          </a:p>
          <a:p>
            <a:pPr lvl="1"/>
            <a:r>
              <a:rPr lang="en-US" sz="1100" dirty="0" smtClean="0"/>
              <a:t>Nelson Reunion breakfast through lunch with lamb-burgers. </a:t>
            </a:r>
          </a:p>
          <a:p>
            <a:pPr lvl="1"/>
            <a:r>
              <a:rPr lang="en-US" sz="1100" dirty="0" smtClean="0"/>
              <a:t>Paul, Grant ,Ella, and Dallin Nelson and Sophie Waldron arrive.  Possible astronomy activity.</a:t>
            </a:r>
            <a:endParaRPr lang="en-US" sz="1100" dirty="0"/>
          </a:p>
          <a:p>
            <a:r>
              <a:rPr lang="en-US" sz="1400" dirty="0" smtClean="0"/>
              <a:t>Sunday, 03 July 2016: </a:t>
            </a:r>
            <a:endParaRPr lang="en-US" sz="1400" dirty="0"/>
          </a:p>
          <a:p>
            <a:pPr lvl="1"/>
            <a:r>
              <a:rPr lang="en-US" sz="1100" dirty="0" smtClean="0"/>
              <a:t>Church, Inter-Faith Fourth of July Concert.</a:t>
            </a:r>
            <a:endParaRPr lang="en-US" sz="1100" dirty="0"/>
          </a:p>
          <a:p>
            <a:r>
              <a:rPr lang="en-US" sz="1400" dirty="0" smtClean="0"/>
              <a:t>Monday, 04 July 2016: </a:t>
            </a:r>
          </a:p>
          <a:p>
            <a:pPr lvl="1"/>
            <a:r>
              <a:rPr lang="en-US" sz="1100" dirty="0" smtClean="0"/>
              <a:t>Fourth of July breakfast and parade, Sophie to London via Salt Lake. Paul’s Family in Cedar</a:t>
            </a:r>
          </a:p>
          <a:p>
            <a:r>
              <a:rPr lang="en-US" sz="1400" dirty="0" smtClean="0"/>
              <a:t>Tuesday, 05 July 2016</a:t>
            </a:r>
          </a:p>
          <a:p>
            <a:pPr lvl="1"/>
            <a:r>
              <a:rPr lang="en-US" sz="1000" dirty="0" smtClean="0">
                <a:latin typeface="Times New Roman" panose="02020603050405020304" pitchFamily="18" charset="0"/>
                <a:cs typeface="Times New Roman" panose="02020603050405020304" pitchFamily="18" charset="0"/>
              </a:rPr>
              <a:t>Hikes</a:t>
            </a:r>
          </a:p>
          <a:p>
            <a:pPr lvl="1"/>
            <a:r>
              <a:rPr lang="en-US" sz="1000" dirty="0" smtClean="0">
                <a:latin typeface="Times New Roman" panose="02020603050405020304" pitchFamily="18" charset="0"/>
                <a:cs typeface="Times New Roman" panose="02020603050405020304" pitchFamily="18" charset="0"/>
              </a:rPr>
              <a:t>Grandpa and Grandma Family History Center.</a:t>
            </a:r>
          </a:p>
          <a:p>
            <a:pPr lvl="1"/>
            <a:r>
              <a:rPr lang="en-US" sz="1100" dirty="0" smtClean="0"/>
              <a:t>Jared, Melanie, Colby, Taylor, Halle, </a:t>
            </a:r>
            <a:r>
              <a:rPr lang="en-US" sz="1100" dirty="0" err="1" smtClean="0"/>
              <a:t>Avalyn</a:t>
            </a:r>
            <a:r>
              <a:rPr lang="en-US" sz="1100" dirty="0" smtClean="0"/>
              <a:t>, &amp; Kendall Wright and Ben &amp; Ethan Nelson arrive.</a:t>
            </a:r>
            <a:endParaRPr lang="en-US" sz="1100" dirty="0"/>
          </a:p>
          <a:p>
            <a:r>
              <a:rPr lang="en-US" sz="2000" dirty="0" smtClean="0"/>
              <a:t>Wednesday, 06 July 2016: </a:t>
            </a:r>
            <a:endParaRPr lang="en-US" sz="2000" dirty="0"/>
          </a:p>
          <a:p>
            <a:pPr lvl="1"/>
            <a:r>
              <a:rPr lang="en-US" sz="1600" dirty="0" smtClean="0"/>
              <a:t>Fun Run/Walk, Rock Hunting at Bloody Ridge, SUU, Rock Cutting, Presentations, Cabin.</a:t>
            </a:r>
          </a:p>
          <a:p>
            <a:r>
              <a:rPr lang="en-US" sz="2000" dirty="0" smtClean="0"/>
              <a:t>Thursday, 07 July 2016: </a:t>
            </a:r>
          </a:p>
          <a:p>
            <a:pPr lvl="1"/>
            <a:r>
              <a:rPr lang="en-US" sz="1600" dirty="0" smtClean="0"/>
              <a:t>Hardware, Software, Firmware, </a:t>
            </a:r>
            <a:r>
              <a:rPr lang="en-US" sz="1600" dirty="0"/>
              <a:t>Media, </a:t>
            </a:r>
            <a:r>
              <a:rPr lang="en-US" sz="1600" dirty="0" smtClean="0"/>
              <a:t>Lego Robots, Races, Campfire Singing, Astronomy</a:t>
            </a:r>
          </a:p>
          <a:p>
            <a:r>
              <a:rPr lang="en-US" sz="2000" dirty="0" smtClean="0"/>
              <a:t>Friday, 08 July 2016: </a:t>
            </a:r>
          </a:p>
          <a:p>
            <a:pPr lvl="1"/>
            <a:r>
              <a:rPr lang="en-US" sz="1600" dirty="0" smtClean="0"/>
              <a:t>Programming, Revisit Favorite Site, Marshmallow Guns, </a:t>
            </a:r>
            <a:r>
              <a:rPr lang="en-US" sz="1600" dirty="0"/>
              <a:t>Water Rockets, </a:t>
            </a:r>
            <a:r>
              <a:rPr lang="en-US" sz="1600" dirty="0" smtClean="0"/>
              <a:t>Swimming.</a:t>
            </a:r>
            <a:endParaRPr lang="en-US" sz="1600" dirty="0"/>
          </a:p>
          <a:p>
            <a:r>
              <a:rPr lang="en-US" sz="2000" dirty="0" smtClean="0"/>
              <a:t>Saturday, 09 July 2016: </a:t>
            </a:r>
            <a:endParaRPr lang="en-US" sz="2000" dirty="0"/>
          </a:p>
          <a:p>
            <a:pPr lvl="1"/>
            <a:r>
              <a:rPr lang="en-US" sz="1600" dirty="0" smtClean="0"/>
              <a:t>Carriage Rides and breakfast at Iron Springs, everyone but Grandpa &amp; Grandma leaves.</a:t>
            </a:r>
            <a:endParaRPr lang="en-US" sz="1600" dirty="0"/>
          </a:p>
        </p:txBody>
      </p:sp>
    </p:spTree>
    <p:extLst>
      <p:ext uri="{BB962C8B-B14F-4D97-AF65-F5344CB8AC3E}">
        <p14:creationId xmlns:p14="http://schemas.microsoft.com/office/powerpoint/2010/main" val="3237013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Sons of the Utah Pioneers and the Old Spanish Trail Association held a special family night on July 25. The event was hosted by Spencer Bowman at the Iron Springs encampment affectionately known as “The Barn.” Photo by Corey Baumgart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620000" cy="5200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Day 4: Saturday</a:t>
            </a:r>
            <a:r>
              <a:rPr lang="en-US" sz="3200" b="1" dirty="0">
                <a:latin typeface="Times New Roman" panose="02020603050405020304" pitchFamily="18" charset="0"/>
                <a:cs typeface="Times New Roman" panose="02020603050405020304" pitchFamily="18" charset="0"/>
              </a:rPr>
              <a:t>, 09 July 2016</a:t>
            </a:r>
          </a:p>
        </p:txBody>
      </p:sp>
      <p:sp>
        <p:nvSpPr>
          <p:cNvPr id="3" name="Content Placeholder 2"/>
          <p:cNvSpPr>
            <a:spLocks noGrp="1"/>
          </p:cNvSpPr>
          <p:nvPr>
            <p:ph idx="1"/>
          </p:nvPr>
        </p:nvSpPr>
        <p:spPr>
          <a:xfrm>
            <a:off x="2819400" y="1143000"/>
            <a:ext cx="4343400" cy="1143000"/>
          </a:xfrm>
        </p:spPr>
        <p:txBody>
          <a:bodyPr>
            <a:normAutofit/>
          </a:bodyPr>
          <a:lstStyle/>
          <a:p>
            <a:r>
              <a:rPr lang="en-US" sz="2800" dirty="0" smtClean="0">
                <a:latin typeface="Times New Roman" panose="02020603050405020304" pitchFamily="18" charset="0"/>
                <a:cs typeface="Times New Roman" panose="02020603050405020304" pitchFamily="18" charset="0"/>
              </a:rPr>
              <a:t>Breakfast </a:t>
            </a:r>
            <a:r>
              <a:rPr lang="en-US" sz="2800" dirty="0">
                <a:latin typeface="Times New Roman" panose="02020603050405020304" pitchFamily="18" charset="0"/>
                <a:cs typeface="Times New Roman" panose="02020603050405020304" pitchFamily="18" charset="0"/>
              </a:rPr>
              <a:t>at Iron </a:t>
            </a:r>
            <a:r>
              <a:rPr lang="en-US" sz="2800" dirty="0" smtClean="0">
                <a:latin typeface="Times New Roman" panose="02020603050405020304" pitchFamily="18" charset="0"/>
                <a:cs typeface="Times New Roman" panose="02020603050405020304" pitchFamily="18" charset="0"/>
              </a:rPr>
              <a:t>Springs</a:t>
            </a:r>
          </a:p>
          <a:p>
            <a:r>
              <a:rPr lang="en-US" sz="2800" dirty="0">
                <a:latin typeface="Times New Roman" panose="02020603050405020304" pitchFamily="18" charset="0"/>
                <a:cs typeface="Times New Roman" panose="02020603050405020304" pitchFamily="18" charset="0"/>
              </a:rPr>
              <a:t>Carriage Rides </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798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738" y="457200"/>
            <a:ext cx="2378613" cy="3834700"/>
          </a:xfrm>
        </p:spPr>
        <p:txBody>
          <a:bodyPr>
            <a:normAutofit fontScale="90000"/>
          </a:bodyPr>
          <a:lstStyle/>
          <a:p>
            <a:r>
              <a:rPr lang="en-US" sz="3600" b="1" dirty="0" smtClean="0">
                <a:latin typeface="Times New Roman" panose="02020603050405020304" pitchFamily="18" charset="0"/>
                <a:cs typeface="Times New Roman" panose="02020603050405020304" pitchFamily="18" charset="0"/>
              </a:rPr>
              <a:t>Grandma and Grandpa’s Garden </a:t>
            </a:r>
            <a:br>
              <a:rPr lang="en-US" sz="3600"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 Grandma Nelson’s Place</a:t>
            </a:r>
            <a:endParaRPr lang="en-US" sz="3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81000" y="1066800"/>
            <a:ext cx="6222222" cy="5600000"/>
          </a:xfrm>
          <a:prstGeom prst="rect">
            <a:avLst/>
          </a:prstGeom>
        </p:spPr>
      </p:pic>
      <p:pic>
        <p:nvPicPr>
          <p:cNvPr id="4" name="Picture 3"/>
          <p:cNvPicPr>
            <a:picLocks noChangeAspect="1"/>
          </p:cNvPicPr>
          <p:nvPr/>
        </p:nvPicPr>
        <p:blipFill>
          <a:blip r:embed="rId4"/>
          <a:stretch>
            <a:fillRect/>
          </a:stretch>
        </p:blipFill>
        <p:spPr>
          <a:xfrm>
            <a:off x="6765387" y="4291900"/>
            <a:ext cx="2180590" cy="2374900"/>
          </a:xfrm>
          <a:prstGeom prst="rect">
            <a:avLst/>
          </a:prstGeom>
        </p:spPr>
      </p:pic>
      <p:cxnSp>
        <p:nvCxnSpPr>
          <p:cNvPr id="6" name="Straight Arrow Connector 5"/>
          <p:cNvCxnSpPr/>
          <p:nvPr/>
        </p:nvCxnSpPr>
        <p:spPr>
          <a:xfrm>
            <a:off x="2971800" y="3962400"/>
            <a:ext cx="4572000" cy="1143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799" y="609600"/>
            <a:ext cx="2438401" cy="2590800"/>
          </a:xfrm>
        </p:spPr>
        <p:txBody>
          <a:bodyPr>
            <a:normAutofit/>
          </a:bodyPr>
          <a:lstStyle/>
          <a:p>
            <a:r>
              <a:rPr lang="en-US" sz="2800" b="1" dirty="0" smtClean="0">
                <a:latin typeface="Times New Roman" panose="02020603050405020304" pitchFamily="18" charset="0"/>
                <a:cs typeface="Times New Roman" panose="02020603050405020304" pitchFamily="18" charset="0"/>
              </a:rPr>
              <a:t>Cedar City Temple Construction Progress</a:t>
            </a:r>
            <a:br>
              <a:rPr lang="en-US" sz="2800" b="1" dirty="0" smtClean="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28 June 2016</a:t>
            </a:r>
            <a:endParaRPr lang="en-US"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2400" y="152400"/>
            <a:ext cx="6082539" cy="6577778"/>
          </a:xfrm>
          <a:prstGeom prst="rect">
            <a:avLst/>
          </a:prstGeom>
        </p:spPr>
      </p:pic>
    </p:spTree>
    <p:extLst>
      <p:ext uri="{BB962C8B-B14F-4D97-AF65-F5344CB8AC3E}">
        <p14:creationId xmlns:p14="http://schemas.microsoft.com/office/powerpoint/2010/main" val="2234543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Howard </a:t>
            </a:r>
            <a:r>
              <a:rPr lang="en-US" sz="3200" b="1" dirty="0" err="1" smtClean="0">
                <a:latin typeface="Times New Roman" panose="02020603050405020304" pitchFamily="18" charset="0"/>
                <a:cs typeface="Times New Roman" panose="02020603050405020304" pitchFamily="18" charset="0"/>
              </a:rPr>
              <a:t>Roice</a:t>
            </a:r>
            <a:r>
              <a:rPr lang="en-US" sz="3200" b="1" dirty="0" smtClean="0">
                <a:latin typeface="Times New Roman" panose="02020603050405020304" pitchFamily="18" charset="0"/>
                <a:cs typeface="Times New Roman" panose="02020603050405020304" pitchFamily="18" charset="0"/>
              </a:rPr>
              <a:t> Nelson, Jr.’s Pedigree Chart</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1952"/>
            <a:ext cx="9144000" cy="4449556"/>
          </a:xfrm>
          <a:prstGeom prst="rect">
            <a:avLst/>
          </a:prstGeom>
        </p:spPr>
      </p:pic>
      <p:sp>
        <p:nvSpPr>
          <p:cNvPr id="6" name="TextBox 5"/>
          <p:cNvSpPr txBox="1"/>
          <p:nvPr/>
        </p:nvSpPr>
        <p:spPr>
          <a:xfrm>
            <a:off x="1371600" y="3352800"/>
            <a:ext cx="7391399" cy="2246769"/>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“I am very proud of my heritage and the sacrifices my ancestors made so I could have the life I have. I will always  strive to live my life so I am worthy to be part of this eternal family after I die.”</a:t>
            </a:r>
          </a:p>
          <a:p>
            <a:pPr algn="r"/>
            <a:r>
              <a:rPr lang="en-US" sz="2800" dirty="0" smtClean="0">
                <a:latin typeface="Times New Roman" panose="02020603050405020304" pitchFamily="18" charset="0"/>
                <a:cs typeface="Times New Roman" panose="02020603050405020304" pitchFamily="18" charset="0"/>
              </a:rPr>
              <a:t>H. </a:t>
            </a:r>
            <a:r>
              <a:rPr lang="en-US" sz="2800" dirty="0" err="1" smtClean="0">
                <a:latin typeface="Times New Roman" panose="02020603050405020304" pitchFamily="18" charset="0"/>
                <a:cs typeface="Times New Roman" panose="02020603050405020304" pitchFamily="18" charset="0"/>
              </a:rPr>
              <a:t>Roice</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Nelson, Jr.</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0543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Bengt Nelson, Sr. &amp; Ellen Johnson</a:t>
            </a:r>
            <a:endParaRPr lang="en-US"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9" y="1317811"/>
            <a:ext cx="4085112" cy="46257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770" y="1431085"/>
            <a:ext cx="4814336" cy="4512515"/>
          </a:xfrm>
          <a:prstGeom prst="rect">
            <a:avLst/>
          </a:prstGeom>
        </p:spPr>
      </p:pic>
    </p:spTree>
    <p:extLst>
      <p:ext uri="{BB962C8B-B14F-4D97-AF65-F5344CB8AC3E}">
        <p14:creationId xmlns:p14="http://schemas.microsoft.com/office/powerpoint/2010/main" val="415163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3913"/>
          </a:xfrm>
        </p:spPr>
        <p:txBody>
          <a:bodyPr>
            <a:normAutofit/>
          </a:bodyPr>
          <a:lstStyle/>
          <a:p>
            <a:r>
              <a:rPr lang="en-US" sz="3200" b="1" dirty="0" smtClean="0">
                <a:latin typeface="Times New Roman" panose="02020603050405020304" pitchFamily="18" charset="0"/>
                <a:cs typeface="Times New Roman" panose="02020603050405020304" pitchFamily="18" charset="0"/>
              </a:rPr>
              <a:t>Bengt Nelson, Jr. &amp; Sarah Catherine Hunter</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341" y="894301"/>
            <a:ext cx="3563969" cy="580999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894301"/>
            <a:ext cx="3563968" cy="5809996"/>
          </a:xfrm>
          <a:prstGeom prst="rect">
            <a:avLst/>
          </a:prstGeom>
        </p:spPr>
      </p:pic>
    </p:spTree>
    <p:extLst>
      <p:ext uri="{BB962C8B-B14F-4D97-AF65-F5344CB8AC3E}">
        <p14:creationId xmlns:p14="http://schemas.microsoft.com/office/powerpoint/2010/main" val="1178831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err="1" smtClean="0">
                <a:latin typeface="Times New Roman" panose="02020603050405020304" pitchFamily="18" charset="0"/>
                <a:cs typeface="Times New Roman" panose="02020603050405020304" pitchFamily="18" charset="0"/>
              </a:rPr>
              <a:t>Roice</a:t>
            </a:r>
            <a:r>
              <a:rPr lang="en-US" sz="3200" b="1" dirty="0" smtClean="0">
                <a:latin typeface="Times New Roman" panose="02020603050405020304" pitchFamily="18" charset="0"/>
                <a:cs typeface="Times New Roman" panose="02020603050405020304" pitchFamily="18" charset="0"/>
              </a:rPr>
              <a:t> Bengt Nelson &amp; Emma </a:t>
            </a:r>
            <a:r>
              <a:rPr lang="en-US" sz="3200" b="1" dirty="0" err="1" smtClean="0">
                <a:latin typeface="Times New Roman" panose="02020603050405020304" pitchFamily="18" charset="0"/>
                <a:cs typeface="Times New Roman" panose="02020603050405020304" pitchFamily="18" charset="0"/>
              </a:rPr>
              <a:t>Lambson</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023" y="846138"/>
            <a:ext cx="5819953" cy="5781886"/>
          </a:xfrm>
          <a:prstGeom prst="rect">
            <a:avLst/>
          </a:prstGeom>
        </p:spPr>
      </p:pic>
    </p:spTree>
    <p:extLst>
      <p:ext uri="{BB962C8B-B14F-4D97-AF65-F5344CB8AC3E}">
        <p14:creationId xmlns:p14="http://schemas.microsoft.com/office/powerpoint/2010/main" val="3154744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6" y="1317810"/>
            <a:ext cx="4002378" cy="4320990"/>
          </a:xfrm>
          <a:prstGeom prst="rect">
            <a:avLst/>
          </a:prstGeom>
        </p:spPr>
      </p:pic>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Howard </a:t>
            </a:r>
            <a:r>
              <a:rPr lang="en-US" sz="3200" b="1" dirty="0" err="1" smtClean="0">
                <a:latin typeface="Times New Roman" panose="02020603050405020304" pitchFamily="18" charset="0"/>
                <a:cs typeface="Times New Roman" panose="02020603050405020304" pitchFamily="18" charset="0"/>
              </a:rPr>
              <a:t>Roice</a:t>
            </a:r>
            <a:r>
              <a:rPr lang="en-US" sz="3200" b="1" dirty="0" smtClean="0">
                <a:latin typeface="Times New Roman" panose="02020603050405020304" pitchFamily="18" charset="0"/>
                <a:cs typeface="Times New Roman" panose="02020603050405020304" pitchFamily="18" charset="0"/>
              </a:rPr>
              <a:t> Nelson, Sr. &amp; Pauline </a:t>
            </a:r>
            <a:r>
              <a:rPr lang="en-US" sz="3200" b="1" dirty="0" err="1" smtClean="0">
                <a:latin typeface="Times New Roman" panose="02020603050405020304" pitchFamily="18" charset="0"/>
                <a:cs typeface="Times New Roman" panose="02020603050405020304" pitchFamily="18" charset="0"/>
              </a:rPr>
              <a:t>Hafen</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493" y="1317810"/>
            <a:ext cx="4882202" cy="4320990"/>
          </a:xfrm>
          <a:prstGeom prst="rect">
            <a:avLst/>
          </a:prstGeom>
        </p:spPr>
      </p:pic>
    </p:spTree>
    <p:extLst>
      <p:ext uri="{BB962C8B-B14F-4D97-AF65-F5344CB8AC3E}">
        <p14:creationId xmlns:p14="http://schemas.microsoft.com/office/powerpoint/2010/main" val="3648726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3200" b="1" dirty="0" smtClean="0">
                <a:latin typeface="Times New Roman" panose="02020603050405020304" pitchFamily="18" charset="0"/>
                <a:cs typeface="Times New Roman" panose="02020603050405020304" pitchFamily="18" charset="0"/>
              </a:rPr>
              <a:t>Morris Alpine Shirts</a:t>
            </a:r>
            <a:endParaRPr lang="en-US"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066800"/>
            <a:ext cx="5912971" cy="5600266"/>
          </a:xfrm>
          <a:prstGeom prst="rect">
            <a:avLst/>
          </a:prstGeom>
        </p:spPr>
      </p:pic>
    </p:spTree>
    <p:extLst>
      <p:ext uri="{BB962C8B-B14F-4D97-AF65-F5344CB8AC3E}">
        <p14:creationId xmlns:p14="http://schemas.microsoft.com/office/powerpoint/2010/main" val="1916551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600" b="1" dirty="0" smtClean="0"/>
              <a:t>2016 Science Camp</a:t>
            </a:r>
            <a:endParaRPr lang="en-US" sz="3600" b="1" dirty="0"/>
          </a:p>
        </p:txBody>
      </p:sp>
      <p:sp>
        <p:nvSpPr>
          <p:cNvPr id="3" name="Content Placeholder 2"/>
          <p:cNvSpPr>
            <a:spLocks noGrp="1"/>
          </p:cNvSpPr>
          <p:nvPr>
            <p:ph idx="1"/>
          </p:nvPr>
        </p:nvSpPr>
        <p:spPr>
          <a:xfrm>
            <a:off x="304800" y="1600200"/>
            <a:ext cx="8534400" cy="4525963"/>
          </a:xfrm>
        </p:spPr>
        <p:txBody>
          <a:bodyPr>
            <a:normAutofit lnSpcReduction="10000"/>
          </a:bodyPr>
          <a:lstStyle/>
          <a:p>
            <a:r>
              <a:rPr lang="en-US" sz="2800" dirty="0" smtClean="0"/>
              <a:t>What was best about 2016 Science Camp?</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p>
          <a:p>
            <a:endParaRPr lang="en-US" sz="2800" dirty="0" smtClean="0"/>
          </a:p>
          <a:p>
            <a:r>
              <a:rPr lang="en-US" sz="2800" dirty="0" smtClean="0"/>
              <a:t>What would be your ideal 2017 Science Camp Theme? </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Job Chart</a:t>
            </a:r>
            <a:endParaRPr lang="en-US" sz="3600" b="1" dirty="0"/>
          </a:p>
        </p:txBody>
      </p:sp>
      <p:graphicFrame>
        <p:nvGraphicFramePr>
          <p:cNvPr id="3" name="Table 2"/>
          <p:cNvGraphicFramePr>
            <a:graphicFrameLocks noGrp="1"/>
          </p:cNvGraphicFramePr>
          <p:nvPr>
            <p:extLst>
              <p:ext uri="{D42A27DB-BD31-4B8C-83A1-F6EECF244321}">
                <p14:modId xmlns:p14="http://schemas.microsoft.com/office/powerpoint/2010/main" val="1250918064"/>
              </p:ext>
            </p:extLst>
          </p:nvPr>
        </p:nvGraphicFramePr>
        <p:xfrm>
          <a:off x="304800" y="1151906"/>
          <a:ext cx="8534400" cy="5083302"/>
        </p:xfrm>
        <a:graphic>
          <a:graphicData uri="http://schemas.openxmlformats.org/drawingml/2006/table">
            <a:tbl>
              <a:tblPr firstRow="1" bandRow="1">
                <a:tableStyleId>{5C22544A-7EE6-4342-B048-85BDC9FD1C3A}</a:tableStyleId>
              </a:tblPr>
              <a:tblGrid>
                <a:gridCol w="1219200"/>
                <a:gridCol w="1447800"/>
                <a:gridCol w="1600200"/>
                <a:gridCol w="1295400"/>
                <a:gridCol w="1399674"/>
                <a:gridCol w="1572126"/>
              </a:tblGrid>
              <a:tr h="419862">
                <a:tc>
                  <a:txBody>
                    <a:bodyPr/>
                    <a:lstStyle/>
                    <a:p>
                      <a:endParaRPr lang="en-US" dirty="0"/>
                    </a:p>
                  </a:txBody>
                  <a:tcPr/>
                </a:tc>
                <a:tc>
                  <a:txBody>
                    <a:bodyPr/>
                    <a:lstStyle/>
                    <a:p>
                      <a:r>
                        <a:rPr lang="en-US" dirty="0" smtClean="0"/>
                        <a:t>Tuesday</a:t>
                      </a:r>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endParaRPr lang="en-US" dirty="0"/>
                    </a:p>
                  </a:txBody>
                  <a:tcPr/>
                </a:tc>
                <a:tc>
                  <a:txBody>
                    <a:bodyPr/>
                    <a:lstStyle/>
                    <a:p>
                      <a:r>
                        <a:rPr lang="en-US" dirty="0" smtClean="0"/>
                        <a:t>Saturday</a:t>
                      </a:r>
                      <a:endParaRPr lang="en-US" dirty="0"/>
                    </a:p>
                  </a:txBody>
                  <a:tcPr/>
                </a:tc>
              </a:tr>
              <a:tr h="409432">
                <a:tc>
                  <a:txBody>
                    <a:bodyPr/>
                    <a:lstStyle/>
                    <a:p>
                      <a:r>
                        <a:rPr lang="en-US" sz="1400" dirty="0" smtClean="0"/>
                        <a:t>Ethan Nelson</a:t>
                      </a:r>
                    </a:p>
                  </a:txBody>
                  <a:tcPr/>
                </a:tc>
                <a:tc>
                  <a:txBody>
                    <a:bodyPr/>
                    <a:lstStyle/>
                    <a:p>
                      <a:r>
                        <a:rPr lang="en-US" sz="1400" dirty="0" smtClean="0"/>
                        <a:t>Arrive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Setup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Setup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solidFill>
                      <a:schemeClr val="accent3">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Setup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Leave</a:t>
                      </a:r>
                    </a:p>
                  </a:txBody>
                  <a:tcPr/>
                </a:tc>
              </a:tr>
              <a:tr h="272272">
                <a:tc>
                  <a:txBody>
                    <a:bodyPr/>
                    <a:lstStyle/>
                    <a:p>
                      <a:r>
                        <a:rPr lang="en-US" sz="1400" dirty="0" smtClean="0"/>
                        <a:t>Grant Nelson</a:t>
                      </a:r>
                      <a:endParaRPr lang="en-US" sz="1400" dirty="0"/>
                    </a:p>
                  </a:txBody>
                  <a:tcPr/>
                </a:tc>
                <a:tc>
                  <a:txBody>
                    <a:bodyPr/>
                    <a:lstStyle/>
                    <a:p>
                      <a:r>
                        <a:rPr lang="en-US" sz="1400" dirty="0" smtClean="0"/>
                        <a:t>Fishing</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Setup</a:t>
                      </a:r>
                    </a:p>
                  </a:txBody>
                  <a:tcPr>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Cleanup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Setup Clean</a:t>
                      </a:r>
                      <a:r>
                        <a:rPr lang="en-US" sz="1400" baseline="0" dirty="0" smtClean="0"/>
                        <a:t> Cabin </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Fishing</a:t>
                      </a:r>
                    </a:p>
                  </a:txBody>
                  <a:tcPr/>
                </a:tc>
              </a:tr>
              <a:tr h="363712">
                <a:tc>
                  <a:txBody>
                    <a:bodyPr/>
                    <a:lstStyle/>
                    <a:p>
                      <a:r>
                        <a:rPr lang="en-US" sz="1400" dirty="0" smtClean="0"/>
                        <a:t>Colby Wright</a:t>
                      </a:r>
                      <a:endParaRPr lang="en-US" sz="1400" dirty="0"/>
                    </a:p>
                  </a:txBody>
                  <a:tcPr/>
                </a:tc>
                <a:tc>
                  <a:txBody>
                    <a:bodyPr/>
                    <a:lstStyle/>
                    <a:p>
                      <a:r>
                        <a:rPr lang="en-US" sz="1400" dirty="0" smtClean="0"/>
                        <a:t>Arrive</a:t>
                      </a:r>
                    </a:p>
                    <a:p>
                      <a:r>
                        <a:rPr lang="en-US" sz="1400" dirty="0" smtClean="0"/>
                        <a:t>Dinner Setup</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Cleanup</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Setup</a:t>
                      </a:r>
                    </a:p>
                  </a:txBody>
                  <a:tcPr>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Cleanup</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 </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Setup</a:t>
                      </a:r>
                      <a:endParaRPr lang="en-US" sz="1400" dirty="0" smtClean="0"/>
                    </a:p>
                  </a:txBody>
                  <a:tcPr/>
                </a:tc>
              </a:tr>
              <a:tr h="378952">
                <a:tc>
                  <a:txBody>
                    <a:bodyPr/>
                    <a:lstStyle/>
                    <a:p>
                      <a:r>
                        <a:rPr lang="en-US" sz="1400" dirty="0" smtClean="0"/>
                        <a:t>Taylor Wright</a:t>
                      </a:r>
                      <a:endParaRPr lang="en-US" sz="1400" dirty="0"/>
                    </a:p>
                  </a:txBody>
                  <a:tcPr/>
                </a:tc>
                <a:tc>
                  <a:txBody>
                    <a:bodyPr/>
                    <a:lstStyle/>
                    <a:p>
                      <a:r>
                        <a:rPr lang="en-US" sz="1400" dirty="0" smtClean="0"/>
                        <a:t>Arrive</a:t>
                      </a:r>
                    </a:p>
                    <a:p>
                      <a:r>
                        <a:rPr lang="en-US" sz="1400" dirty="0" smtClean="0"/>
                        <a:t>Dinner Cleanup</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Cleanup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Cleanup</a:t>
                      </a:r>
                    </a:p>
                  </a:txBody>
                  <a:tcPr>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Cleanup</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 </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Cleanup</a:t>
                      </a:r>
                    </a:p>
                  </a:txBody>
                  <a:tcPr/>
                </a:tc>
              </a:tr>
              <a:tr h="394192">
                <a:tc>
                  <a:txBody>
                    <a:bodyPr/>
                    <a:lstStyle/>
                    <a:p>
                      <a:r>
                        <a:rPr lang="en-US" sz="1400" dirty="0" smtClean="0"/>
                        <a:t>Ella Nelson</a:t>
                      </a:r>
                      <a:endParaRPr lang="en-US" sz="1400" dirty="0"/>
                    </a:p>
                  </a:txBody>
                  <a:tcPr/>
                </a:tc>
                <a:tc>
                  <a:txBody>
                    <a:bodyPr/>
                    <a:lstStyle/>
                    <a:p>
                      <a:r>
                        <a:rPr lang="en-US" sz="1400" dirty="0" smtClean="0"/>
                        <a:t>Last Minute Shopping</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Cleanup</a:t>
                      </a:r>
                    </a:p>
                  </a:txBody>
                  <a:tcPr>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Cleanup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a:t>
                      </a:r>
                      <a:r>
                        <a:rPr lang="en-US" sz="1400" baseline="0" dirty="0" smtClean="0"/>
                        <a:t> </a:t>
                      </a:r>
                      <a:r>
                        <a:rPr lang="en-US" sz="1400" dirty="0" smtClean="0"/>
                        <a:t>Cleanup</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 </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Setup</a:t>
                      </a:r>
                      <a:endParaRPr lang="en-US" sz="1400" dirty="0" smtClean="0"/>
                    </a:p>
                  </a:txBody>
                  <a:tcPr/>
                </a:tc>
              </a:tr>
              <a:tr h="409432">
                <a:tc>
                  <a:txBody>
                    <a:bodyPr/>
                    <a:lstStyle/>
                    <a:p>
                      <a:r>
                        <a:rPr lang="en-US" sz="1400" dirty="0" smtClean="0"/>
                        <a:t>Halle Wright</a:t>
                      </a:r>
                      <a:endParaRPr lang="en-US" sz="1400" dirty="0"/>
                    </a:p>
                  </a:txBody>
                  <a:tcPr/>
                </a:tc>
                <a:tc>
                  <a:txBody>
                    <a:bodyPr/>
                    <a:lstStyle/>
                    <a:p>
                      <a:r>
                        <a:rPr lang="en-US" sz="1400" dirty="0" smtClean="0"/>
                        <a:t>Arrive</a:t>
                      </a:r>
                    </a:p>
                    <a:p>
                      <a:r>
                        <a:rPr lang="en-US" sz="1400" dirty="0" smtClean="0"/>
                        <a:t>Dinner Cleanup</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Setup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Cleanup</a:t>
                      </a:r>
                    </a:p>
                  </a:txBody>
                  <a:tcPr>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Setup</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 </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Breakfast Cleanup</a:t>
                      </a:r>
                    </a:p>
                  </a:txBody>
                  <a:tcPr/>
                </a:tc>
              </a:tr>
              <a:tr h="348472">
                <a:tc>
                  <a:txBody>
                    <a:bodyPr/>
                    <a:lstStyle/>
                    <a:p>
                      <a:r>
                        <a:rPr lang="en-US" sz="1400" dirty="0" smtClean="0"/>
                        <a:t>Dallin Nelson</a:t>
                      </a:r>
                      <a:endParaRPr lang="en-US" sz="1400" dirty="0"/>
                    </a:p>
                  </a:txBody>
                  <a:tcPr/>
                </a:tc>
                <a:tc>
                  <a:txBody>
                    <a:bodyPr/>
                    <a:lstStyle/>
                    <a:p>
                      <a:r>
                        <a:rPr lang="en-US" sz="1400" dirty="0" smtClean="0"/>
                        <a:t>Review Grandpa’s Rocks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Cleanup</a:t>
                      </a:r>
                    </a:p>
                  </a:txBody>
                  <a:tcPr>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Cleanup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Setup</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 </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Setup</a:t>
                      </a:r>
                    </a:p>
                  </a:txBody>
                  <a:tcPr/>
                </a:tc>
              </a:tr>
              <a:tr h="439912">
                <a:tc>
                  <a:txBody>
                    <a:bodyPr/>
                    <a:lstStyle/>
                    <a:p>
                      <a:r>
                        <a:rPr lang="en-US" sz="1400" dirty="0" smtClean="0"/>
                        <a:t>Rachel Lee</a:t>
                      </a:r>
                      <a:endParaRPr lang="en-US" sz="1400" dirty="0"/>
                    </a:p>
                  </a:txBody>
                  <a:tcPr/>
                </a:tc>
                <a:tc>
                  <a:txBody>
                    <a:bodyPr/>
                    <a:lstStyle/>
                    <a:p>
                      <a:r>
                        <a:rPr lang="en-US" sz="1400" dirty="0" smtClean="0"/>
                        <a:t>Arrive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Cleanup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Setup</a:t>
                      </a:r>
                    </a:p>
                  </a:txBody>
                  <a:tcPr>
                    <a:solidFill>
                      <a:schemeClr val="accent4">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Cleanup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Breakfast Cleanup</a:t>
                      </a:r>
                    </a:p>
                  </a:txBody>
                  <a:tcPr/>
                </a:tc>
              </a:tr>
              <a:tr h="345092">
                <a:tc>
                  <a:txBody>
                    <a:bodyPr/>
                    <a:lstStyle/>
                    <a:p>
                      <a:r>
                        <a:rPr lang="en-US" sz="1400" dirty="0" smtClean="0"/>
                        <a:t>Ian Lee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Arrive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Lunch Cleanup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 Cleanup</a:t>
                      </a:r>
                    </a:p>
                  </a:txBody>
                  <a:tcPr>
                    <a:solidFill>
                      <a:schemeClr val="accent4">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 Cleanup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Breakfast Cleanup</a:t>
                      </a:r>
                    </a:p>
                  </a:txBody>
                  <a:tcPr/>
                </a:tc>
              </a:tr>
            </a:tbl>
          </a:graphicData>
        </a:graphic>
      </p:graphicFrame>
      <p:sp>
        <p:nvSpPr>
          <p:cNvPr id="4" name="Rectangle 3"/>
          <p:cNvSpPr/>
          <p:nvPr/>
        </p:nvSpPr>
        <p:spPr>
          <a:xfrm>
            <a:off x="304800" y="1143000"/>
            <a:ext cx="8534400" cy="509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028" y="76200"/>
            <a:ext cx="3744772" cy="769938"/>
          </a:xfrm>
        </p:spPr>
        <p:txBody>
          <a:bodyPr>
            <a:normAutofit fontScale="90000"/>
          </a:bodyPr>
          <a:lstStyle/>
          <a:p>
            <a:r>
              <a:rPr lang="en-US" sz="3600" b="1" dirty="0" smtClean="0"/>
              <a:t>Championship Fish</a:t>
            </a:r>
            <a:endParaRPr lang="en-US" sz="3600" b="1" dirty="0"/>
          </a:p>
        </p:txBody>
      </p:sp>
      <p:pic>
        <p:nvPicPr>
          <p:cNvPr id="3" name="Picture 2"/>
          <p:cNvPicPr>
            <a:picLocks noChangeAspect="1"/>
          </p:cNvPicPr>
          <p:nvPr/>
        </p:nvPicPr>
        <p:blipFill>
          <a:blip r:embed="rId2"/>
          <a:stretch>
            <a:fillRect/>
          </a:stretch>
        </p:blipFill>
        <p:spPr>
          <a:xfrm>
            <a:off x="484632" y="283782"/>
            <a:ext cx="4457396" cy="6382804"/>
          </a:xfrm>
          <a:prstGeom prst="rect">
            <a:avLst/>
          </a:prstGeom>
        </p:spPr>
      </p:pic>
      <p:pic>
        <p:nvPicPr>
          <p:cNvPr id="4" name="Picture 3"/>
          <p:cNvPicPr>
            <a:picLocks noChangeAspect="1"/>
          </p:cNvPicPr>
          <p:nvPr/>
        </p:nvPicPr>
        <p:blipFill>
          <a:blip r:embed="rId3"/>
          <a:stretch>
            <a:fillRect/>
          </a:stretch>
        </p:blipFill>
        <p:spPr>
          <a:xfrm>
            <a:off x="5225531" y="846138"/>
            <a:ext cx="3505200" cy="2891790"/>
          </a:xfrm>
          <a:prstGeom prst="rect">
            <a:avLst/>
          </a:prstGeom>
        </p:spPr>
      </p:pic>
      <p:pic>
        <p:nvPicPr>
          <p:cNvPr id="5" name="Picture 4"/>
          <p:cNvPicPr>
            <a:picLocks noChangeAspect="1"/>
          </p:cNvPicPr>
          <p:nvPr/>
        </p:nvPicPr>
        <p:blipFill>
          <a:blip r:embed="rId4"/>
          <a:stretch>
            <a:fillRect/>
          </a:stretch>
        </p:blipFill>
        <p:spPr>
          <a:xfrm>
            <a:off x="5225531" y="3886200"/>
            <a:ext cx="3536743" cy="2653911"/>
          </a:xfrm>
          <a:prstGeom prst="rect">
            <a:avLst/>
          </a:prstGeom>
        </p:spPr>
      </p:pic>
    </p:spTree>
    <p:extLst>
      <p:ext uri="{BB962C8B-B14F-4D97-AF65-F5344CB8AC3E}">
        <p14:creationId xmlns:p14="http://schemas.microsoft.com/office/powerpoint/2010/main" val="351770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Times New Roman" panose="02020603050405020304" pitchFamily="18" charset="0"/>
                <a:cs typeface="Times New Roman" panose="02020603050405020304" pitchFamily="18" charset="0"/>
              </a:rPr>
              <a:t>Day 1: Wednesday</a:t>
            </a:r>
            <a:r>
              <a:rPr lang="en-US" sz="3200" b="1" dirty="0">
                <a:latin typeface="Times New Roman" panose="02020603050405020304" pitchFamily="18" charset="0"/>
                <a:cs typeface="Times New Roman" panose="02020603050405020304" pitchFamily="18" charset="0"/>
              </a:rPr>
              <a:t>, 06 July 2016</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Fun Run/Walk</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Rock </a:t>
            </a:r>
            <a:r>
              <a:rPr lang="en-US" sz="2800" dirty="0">
                <a:latin typeface="Times New Roman" panose="02020603050405020304" pitchFamily="18" charset="0"/>
                <a:cs typeface="Times New Roman" panose="02020603050405020304" pitchFamily="18" charset="0"/>
              </a:rPr>
              <a:t>Hunting at Bloody </a:t>
            </a:r>
            <a:r>
              <a:rPr lang="en-US" sz="2800" dirty="0" smtClean="0">
                <a:latin typeface="Times New Roman" panose="02020603050405020304" pitchFamily="18" charset="0"/>
                <a:cs typeface="Times New Roman" panose="02020603050405020304" pitchFamily="18" charset="0"/>
              </a:rPr>
              <a:t>Ridge</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Southern Utah University</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Lunch with Aunt Sara &amp; Uncle Des</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Rock Cutting</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Presentations</a:t>
            </a:r>
          </a:p>
          <a:p>
            <a:pPr marL="514350" indent="-514350">
              <a:buFont typeface="+mj-lt"/>
              <a:buAutoNum type="arabicPeriod"/>
            </a:pPr>
            <a:r>
              <a:rPr lang="en-US" sz="2800" dirty="0" smtClean="0">
                <a:latin typeface="Times New Roman" panose="02020603050405020304" pitchFamily="18" charset="0"/>
                <a:cs typeface="Times New Roman" panose="02020603050405020304" pitchFamily="18" charset="0"/>
              </a:rPr>
              <a:t>Cabin</a:t>
            </a:r>
          </a:p>
          <a:p>
            <a:pPr marL="514350" indent="-514350">
              <a:buFont typeface="+mj-lt"/>
              <a:buAutoNum type="arabicPeriod"/>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718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44070</TotalTime>
  <Words>1620</Words>
  <Application>Microsoft Office PowerPoint</Application>
  <PresentationFormat>On-screen Show (4:3)</PresentationFormat>
  <Paragraphs>448</Paragraphs>
  <Slides>61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Times New Roman</vt:lpstr>
      <vt:lpstr>Office Theme</vt:lpstr>
      <vt:lpstr>Science Camp #160706.7</vt:lpstr>
      <vt:lpstr>Past Science Camp Themes &amp; Sites Visited</vt:lpstr>
      <vt:lpstr>Safety</vt:lpstr>
      <vt:lpstr>Hardware and Software</vt:lpstr>
      <vt:lpstr>Schedule Friday - Saturday</vt:lpstr>
      <vt:lpstr>Notes</vt:lpstr>
      <vt:lpstr>Job Chart</vt:lpstr>
      <vt:lpstr>Championship Fish</vt:lpstr>
      <vt:lpstr>Day 1: Wednesday, 06 July 2016</vt:lpstr>
      <vt:lpstr>Fun Run / Walk Certificate</vt:lpstr>
      <vt:lpstr>2. Bloody Ridge Agate Hunting</vt:lpstr>
      <vt:lpstr>3b. SUU Greenhouses</vt:lpstr>
      <vt:lpstr>Notes</vt:lpstr>
      <vt:lpstr>5. Southern Utah Rock Club Rock Cutting Shop</vt:lpstr>
      <vt:lpstr>Notes</vt:lpstr>
      <vt:lpstr>6. Presentations</vt:lpstr>
      <vt:lpstr>7. Nelson Cabin</vt:lpstr>
      <vt:lpstr>Nelson Cabin Map</vt:lpstr>
      <vt:lpstr>Reference Grid</vt:lpstr>
      <vt:lpstr>More Detail Reference Grid</vt:lpstr>
      <vt:lpstr>Find Quarter Section Corners at Cabin</vt:lpstr>
      <vt:lpstr>Notes</vt:lpstr>
      <vt:lpstr>Day 2: Thursday, 07 July 2016</vt:lpstr>
      <vt:lpstr>1.a. Slide Rule – An early computer</vt:lpstr>
      <vt:lpstr>1.b. Hardware: Equipment, especially computer machine equipment </vt:lpstr>
      <vt:lpstr>      1.c. Other Hardware with Compute Power</vt:lpstr>
      <vt:lpstr>1.d. Hardware Becoming More Computerized</vt:lpstr>
      <vt:lpstr>1.e. Clusters &amp; Parallel Computers</vt:lpstr>
      <vt:lpstr>Notes</vt:lpstr>
      <vt:lpstr>2.a. Media Input and Output</vt:lpstr>
      <vt:lpstr>2.b. Media</vt:lpstr>
      <vt:lpstr>3. Software</vt:lpstr>
      <vt:lpstr>Notes</vt:lpstr>
      <vt:lpstr>4.a. Languages</vt:lpstr>
      <vt:lpstr>4.b. Languages</vt:lpstr>
      <vt:lpstr>4. Lego Robots</vt:lpstr>
      <vt:lpstr>6. Programming</vt:lpstr>
      <vt:lpstr>Notes</vt:lpstr>
      <vt:lpstr>6. Campfire Singing</vt:lpstr>
      <vt:lpstr>8. Reflector Telescope (Ray Gardner) and  Refractor Telescope (Hilton Long)</vt:lpstr>
      <vt:lpstr>8.a. Reflection and Refraction Lens</vt:lpstr>
      <vt:lpstr>8.b. Microscope Reflection &amp; Refraction</vt:lpstr>
      <vt:lpstr>8.c. Night Astronomy with Hilton Long &amp; Ray Gardner</vt:lpstr>
      <vt:lpstr>Day 3: Friday, 08 July 2016</vt:lpstr>
      <vt:lpstr>Water Bottle Rockets</vt:lpstr>
      <vt:lpstr>Water Bottle Rockets continued</vt:lpstr>
      <vt:lpstr>Status Report on Grandpa’s work  with Lightning Data</vt:lpstr>
      <vt:lpstr>Notes</vt:lpstr>
      <vt:lpstr>Swimming in Cedar City</vt:lpstr>
      <vt:lpstr>Day 4: Saturday, 09 July 2016</vt:lpstr>
      <vt:lpstr>Notes</vt:lpstr>
      <vt:lpstr>Grandma and Grandpa’s Garden  @ Grandma Nelson’s Place</vt:lpstr>
      <vt:lpstr>Cedar City Temple Construction Progress 28 June 2016</vt:lpstr>
      <vt:lpstr>Howard Roice Nelson, Jr.’s Pedigree Chart</vt:lpstr>
      <vt:lpstr>Bengt Nelson, Sr. &amp; Ellen Johnson</vt:lpstr>
      <vt:lpstr>Bengt Nelson, Jr. &amp; Sarah Catherine Hunter</vt:lpstr>
      <vt:lpstr>Roice Bengt Nelson &amp; Emma Lambson</vt:lpstr>
      <vt:lpstr>Howard Roice Nelson, Sr. &amp; Pauline Hafen</vt:lpstr>
      <vt:lpstr>Morris Alpine Shirts</vt:lpstr>
      <vt:lpstr>Notes</vt:lpstr>
      <vt:lpstr>2016 Science Camp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Roice Nelson</cp:lastModifiedBy>
  <cp:revision>211</cp:revision>
  <cp:lastPrinted>2015-05-29T00:56:11Z</cp:lastPrinted>
  <dcterms:created xsi:type="dcterms:W3CDTF">2011-07-30T22:58:22Z</dcterms:created>
  <dcterms:modified xsi:type="dcterms:W3CDTF">2016-07-10T22:19:52Z</dcterms:modified>
</cp:coreProperties>
</file>