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256" r:id="rId2"/>
    <p:sldId id="366" r:id="rId3"/>
    <p:sldId id="263" r:id="rId4"/>
    <p:sldId id="376" r:id="rId5"/>
    <p:sldId id="377" r:id="rId6"/>
    <p:sldId id="301" r:id="rId7"/>
    <p:sldId id="407" r:id="rId8"/>
    <p:sldId id="380" r:id="rId9"/>
    <p:sldId id="403" r:id="rId10"/>
    <p:sldId id="404" r:id="rId11"/>
    <p:sldId id="417" r:id="rId12"/>
    <p:sldId id="405" r:id="rId13"/>
    <p:sldId id="414" r:id="rId14"/>
    <p:sldId id="413" r:id="rId15"/>
    <p:sldId id="416" r:id="rId16"/>
    <p:sldId id="384" r:id="rId17"/>
    <p:sldId id="385" r:id="rId18"/>
    <p:sldId id="434" r:id="rId19"/>
    <p:sldId id="415" r:id="rId20"/>
    <p:sldId id="394" r:id="rId21"/>
    <p:sldId id="411" r:id="rId22"/>
    <p:sldId id="412" r:id="rId23"/>
    <p:sldId id="420" r:id="rId24"/>
    <p:sldId id="408" r:id="rId25"/>
    <p:sldId id="409" r:id="rId26"/>
    <p:sldId id="410" r:id="rId27"/>
    <p:sldId id="406" r:id="rId28"/>
    <p:sldId id="421" r:id="rId29"/>
    <p:sldId id="372" r:id="rId30"/>
    <p:sldId id="395" r:id="rId31"/>
    <p:sldId id="353" r:id="rId32"/>
    <p:sldId id="357" r:id="rId33"/>
    <p:sldId id="356" r:id="rId34"/>
    <p:sldId id="432" r:id="rId35"/>
    <p:sldId id="396" r:id="rId36"/>
    <p:sldId id="397" r:id="rId37"/>
    <p:sldId id="398" r:id="rId38"/>
    <p:sldId id="399" r:id="rId39"/>
    <p:sldId id="400" r:id="rId40"/>
    <p:sldId id="401" r:id="rId41"/>
    <p:sldId id="402" r:id="rId42"/>
    <p:sldId id="393" r:id="rId43"/>
    <p:sldId id="422" r:id="rId44"/>
    <p:sldId id="430" r:id="rId45"/>
    <p:sldId id="428" r:id="rId46"/>
    <p:sldId id="423" r:id="rId47"/>
    <p:sldId id="427" r:id="rId48"/>
    <p:sldId id="429" r:id="rId49"/>
    <p:sldId id="426" r:id="rId50"/>
    <p:sldId id="424" r:id="rId51"/>
    <p:sldId id="425" r:id="rId52"/>
    <p:sldId id="431" r:id="rId53"/>
    <p:sldId id="378" r:id="rId54"/>
    <p:sldId id="433" r:id="rId55"/>
    <p:sldId id="274" r:id="rId56"/>
    <p:sldId id="275" r:id="rId57"/>
    <p:sldId id="276" r:id="rId58"/>
    <p:sldId id="305" r:id="rId59"/>
    <p:sldId id="267" r:id="rId60"/>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A79E"/>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960"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951" cy="470059"/>
          </a:xfrm>
          <a:prstGeom prst="rect">
            <a:avLst/>
          </a:prstGeom>
        </p:spPr>
        <p:txBody>
          <a:bodyPr vert="horz" lIns="91467" tIns="45734" rIns="91467" bIns="45734" rtlCol="0"/>
          <a:lstStyle>
            <a:lvl1pPr algn="l">
              <a:defRPr sz="1200"/>
            </a:lvl1pPr>
          </a:lstStyle>
          <a:p>
            <a:endParaRPr lang="en-US"/>
          </a:p>
        </p:txBody>
      </p:sp>
      <p:sp>
        <p:nvSpPr>
          <p:cNvPr id="3" name="Date Placeholder 2"/>
          <p:cNvSpPr>
            <a:spLocks noGrp="1"/>
          </p:cNvSpPr>
          <p:nvPr>
            <p:ph type="dt" idx="1"/>
          </p:nvPr>
        </p:nvSpPr>
        <p:spPr>
          <a:xfrm>
            <a:off x="4022937" y="0"/>
            <a:ext cx="3077951" cy="470059"/>
          </a:xfrm>
          <a:prstGeom prst="rect">
            <a:avLst/>
          </a:prstGeom>
        </p:spPr>
        <p:txBody>
          <a:bodyPr vert="horz" lIns="91467" tIns="45734" rIns="91467" bIns="45734" rtlCol="0"/>
          <a:lstStyle>
            <a:lvl1pPr algn="r">
              <a:defRPr sz="1200"/>
            </a:lvl1pPr>
          </a:lstStyle>
          <a:p>
            <a:fld id="{F738309D-9BD9-452C-9FA9-0CC029913EEA}" type="datetimeFigureOut">
              <a:rPr lang="en-US" smtClean="0"/>
              <a:pPr/>
              <a:t>7/19/2013</a:t>
            </a:fld>
            <a:endParaRPr lang="en-US"/>
          </a:p>
        </p:txBody>
      </p:sp>
      <p:sp>
        <p:nvSpPr>
          <p:cNvPr id="4" name="Slide Image Placeholder 3"/>
          <p:cNvSpPr>
            <a:spLocks noGrp="1" noRot="1" noChangeAspect="1"/>
          </p:cNvSpPr>
          <p:nvPr>
            <p:ph type="sldImg" idx="2"/>
          </p:nvPr>
        </p:nvSpPr>
        <p:spPr>
          <a:xfrm>
            <a:off x="1203325" y="703263"/>
            <a:ext cx="4695825" cy="3521075"/>
          </a:xfrm>
          <a:prstGeom prst="rect">
            <a:avLst/>
          </a:prstGeom>
          <a:noFill/>
          <a:ln w="12700">
            <a:solidFill>
              <a:prstClr val="black"/>
            </a:solidFill>
          </a:ln>
        </p:spPr>
        <p:txBody>
          <a:bodyPr vert="horz" lIns="91467" tIns="45734" rIns="91467" bIns="45734" rtlCol="0" anchor="ctr"/>
          <a:lstStyle/>
          <a:p>
            <a:endParaRPr lang="en-US"/>
          </a:p>
        </p:txBody>
      </p:sp>
      <p:sp>
        <p:nvSpPr>
          <p:cNvPr id="5" name="Notes Placeholder 4"/>
          <p:cNvSpPr>
            <a:spLocks noGrp="1"/>
          </p:cNvSpPr>
          <p:nvPr>
            <p:ph type="body" sz="quarter" idx="3"/>
          </p:nvPr>
        </p:nvSpPr>
        <p:spPr>
          <a:xfrm>
            <a:off x="709931" y="4459208"/>
            <a:ext cx="5682615" cy="4225767"/>
          </a:xfrm>
          <a:prstGeom prst="rect">
            <a:avLst/>
          </a:prstGeom>
        </p:spPr>
        <p:txBody>
          <a:bodyPr vert="horz" lIns="91467" tIns="45734" rIns="91467" bIns="4573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16828"/>
            <a:ext cx="3077951" cy="470059"/>
          </a:xfrm>
          <a:prstGeom prst="rect">
            <a:avLst/>
          </a:prstGeom>
        </p:spPr>
        <p:txBody>
          <a:bodyPr vert="horz" lIns="91467" tIns="45734" rIns="91467" bIns="45734" rtlCol="0" anchor="b"/>
          <a:lstStyle>
            <a:lvl1pPr algn="l">
              <a:defRPr sz="1200"/>
            </a:lvl1pPr>
          </a:lstStyle>
          <a:p>
            <a:endParaRPr lang="en-US"/>
          </a:p>
        </p:txBody>
      </p:sp>
      <p:sp>
        <p:nvSpPr>
          <p:cNvPr id="7" name="Slide Number Placeholder 6"/>
          <p:cNvSpPr>
            <a:spLocks noGrp="1"/>
          </p:cNvSpPr>
          <p:nvPr>
            <p:ph type="sldNum" sz="quarter" idx="5"/>
          </p:nvPr>
        </p:nvSpPr>
        <p:spPr>
          <a:xfrm>
            <a:off x="4022937" y="8916828"/>
            <a:ext cx="3077951" cy="470059"/>
          </a:xfrm>
          <a:prstGeom prst="rect">
            <a:avLst/>
          </a:prstGeom>
        </p:spPr>
        <p:txBody>
          <a:bodyPr vert="horz" lIns="91467" tIns="45734" rIns="91467" bIns="45734" rtlCol="0" anchor="b"/>
          <a:lstStyle>
            <a:lvl1pPr algn="r">
              <a:defRPr sz="1200"/>
            </a:lvl1pPr>
          </a:lstStyle>
          <a:p>
            <a:fld id="{CDF080C8-1124-43A5-9FF4-1B144B192297}"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F080C8-1124-43A5-9FF4-1B144B192297}" type="slidenum">
              <a:rPr lang="en-US" smtClean="0"/>
              <a:pPr/>
              <a:t>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F080C8-1124-43A5-9FF4-1B144B192297}"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F080C8-1124-43A5-9FF4-1B144B192297}" type="slidenum">
              <a:rPr lang="en-US" smtClean="0"/>
              <a:pPr/>
              <a:t>31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F080C8-1124-43A5-9FF4-1B144B192297}" type="slidenum">
              <a:rPr lang="en-US" smtClean="0"/>
              <a:pPr/>
              <a:t>32</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F080C8-1124-43A5-9FF4-1B144B192297}" type="slidenum">
              <a:rPr lang="en-US" smtClean="0"/>
              <a:pPr/>
              <a:t>33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61C7438-95FE-45D7-81CF-647EAE4218BD}" type="datetimeFigureOut">
              <a:rPr lang="en-US" smtClean="0"/>
              <a:pPr/>
              <a:t>7/19/2013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6B4639-4507-4FB0-9BAF-1283F1BE08C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1C7438-95FE-45D7-81CF-647EAE4218BD}" type="datetimeFigureOut">
              <a:rPr lang="en-US" smtClean="0"/>
              <a:pPr/>
              <a:t>7/19/2013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6B4639-4507-4FB0-9BAF-1283F1BE08C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1C7438-95FE-45D7-81CF-647EAE4218BD}" type="datetimeFigureOut">
              <a:rPr lang="en-US" smtClean="0"/>
              <a:pPr/>
              <a:t>7/19/2013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6B4639-4507-4FB0-9BAF-1283F1BE08C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1C7438-95FE-45D7-81CF-647EAE4218BD}" type="datetimeFigureOut">
              <a:rPr lang="en-US" smtClean="0"/>
              <a:pPr/>
              <a:t>7/19/2013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6B4639-4507-4FB0-9BAF-1283F1BE08C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1C7438-95FE-45D7-81CF-647EAE4218BD}" type="datetimeFigureOut">
              <a:rPr lang="en-US" smtClean="0"/>
              <a:pPr/>
              <a:t>7/19/2013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6B4639-4507-4FB0-9BAF-1283F1BE08C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61C7438-95FE-45D7-81CF-647EAE4218BD}" type="datetimeFigureOut">
              <a:rPr lang="en-US" smtClean="0"/>
              <a:pPr/>
              <a:t>7/19/2013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6B4639-4507-4FB0-9BAF-1283F1BE08C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61C7438-95FE-45D7-81CF-647EAE4218BD}" type="datetimeFigureOut">
              <a:rPr lang="en-US" smtClean="0"/>
              <a:pPr/>
              <a:t>7/19/2013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6B4639-4507-4FB0-9BAF-1283F1BE08C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61C7438-95FE-45D7-81CF-647EAE4218BD}" type="datetimeFigureOut">
              <a:rPr lang="en-US" smtClean="0"/>
              <a:pPr/>
              <a:t>7/19/2013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6B4639-4507-4FB0-9BAF-1283F1BE08C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C7438-95FE-45D7-81CF-647EAE4218BD}" type="datetimeFigureOut">
              <a:rPr lang="en-US" smtClean="0"/>
              <a:pPr/>
              <a:t>7/19/2013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6B4639-4507-4FB0-9BAF-1283F1BE08C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1C7438-95FE-45D7-81CF-647EAE4218BD}" type="datetimeFigureOut">
              <a:rPr lang="en-US" smtClean="0"/>
              <a:pPr/>
              <a:t>7/19/2013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6B4639-4507-4FB0-9BAF-1283F1BE08C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1C7438-95FE-45D7-81CF-647EAE4218BD}" type="datetimeFigureOut">
              <a:rPr lang="en-US" smtClean="0"/>
              <a:pPr/>
              <a:t>7/19/2013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6B4639-4507-4FB0-9BAF-1283F1BE08C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C7438-95FE-45D7-81CF-647EAE4218BD}" type="datetimeFigureOut">
              <a:rPr lang="en-US" smtClean="0"/>
              <a:pPr/>
              <a:t>7/19/2013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6B4639-4507-4FB0-9BAF-1283F1BE08C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hyperlink" Target="http://en.wikipedia.org/wiki/Engineering" TargetMode="External"/><Relationship Id="rId13" Type="http://schemas.openxmlformats.org/officeDocument/2006/relationships/image" Target="../media/image14.png"/><Relationship Id="rId3" Type="http://schemas.openxmlformats.org/officeDocument/2006/relationships/hyperlink" Target="http://en.wikipedia.org/wiki/Ownership" TargetMode="External"/><Relationship Id="rId7" Type="http://schemas.openxmlformats.org/officeDocument/2006/relationships/hyperlink" Target="http://en.wikipedia.org/wiki/Physics" TargetMode="External"/><Relationship Id="rId12" Type="http://schemas.openxmlformats.org/officeDocument/2006/relationships/image" Target="../media/image13.png"/><Relationship Id="rId2" Type="http://schemas.openxmlformats.org/officeDocument/2006/relationships/hyperlink" Target="http://en.wikipedia.org/wiki/Maps" TargetMode="External"/><Relationship Id="rId1" Type="http://schemas.openxmlformats.org/officeDocument/2006/relationships/slideLayout" Target="../slideLayouts/slideLayout2.xml"/><Relationship Id="rId6" Type="http://schemas.openxmlformats.org/officeDocument/2006/relationships/hyperlink" Target="http://en.wikipedia.org/wiki/Trigonometry" TargetMode="External"/><Relationship Id="rId11" Type="http://schemas.openxmlformats.org/officeDocument/2006/relationships/image" Target="../media/image12.png"/><Relationship Id="rId5" Type="http://schemas.openxmlformats.org/officeDocument/2006/relationships/hyperlink" Target="http://en.wikipedia.org/wiki/Geometry" TargetMode="External"/><Relationship Id="rId10" Type="http://schemas.openxmlformats.org/officeDocument/2006/relationships/image" Target="../media/image11.png"/><Relationship Id="rId4" Type="http://schemas.openxmlformats.org/officeDocument/2006/relationships/hyperlink" Target="http://en.wikipedia.org/wiki/Mathematics" TargetMode="External"/><Relationship Id="rId9" Type="http://schemas.openxmlformats.org/officeDocument/2006/relationships/hyperlink" Target="http://en.wikipedia.org/wiki/Law"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en.wikipedia.org/wiki/Tripod_(surveying)" TargetMode="External"/><Relationship Id="rId7" Type="http://schemas.openxmlformats.org/officeDocument/2006/relationships/image" Target="../media/image16.png"/><Relationship Id="rId2" Type="http://schemas.openxmlformats.org/officeDocument/2006/relationships/hyperlink" Target="http://en.wikipedia.org/wiki/Theodolite" TargetMode="Externa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hyperlink" Target="http://en.wikipedia.org/wiki/Total_station" TargetMode="External"/><Relationship Id="rId4" Type="http://schemas.openxmlformats.org/officeDocument/2006/relationships/hyperlink" Target="http://en.wikipedia.org/wiki/Triangulation"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en.wikipedia.org/wiki/Communication" TargetMode="External"/><Relationship Id="rId3" Type="http://schemas.openxmlformats.org/officeDocument/2006/relationships/hyperlink" Target="http://en.wikipedia.org/wiki/Theodolite" TargetMode="External"/><Relationship Id="rId7" Type="http://schemas.openxmlformats.org/officeDocument/2006/relationships/hyperlink" Target="http://en.wikipedia.org/wiki/Building" TargetMode="External"/><Relationship Id="rId2" Type="http://schemas.openxmlformats.org/officeDocument/2006/relationships/hyperlink" Target="http://en.wikipedia.org/wiki/Surveying" TargetMode="External"/><Relationship Id="rId1" Type="http://schemas.openxmlformats.org/officeDocument/2006/relationships/slideLayout" Target="../slideLayouts/slideLayout2.xml"/><Relationship Id="rId6" Type="http://schemas.openxmlformats.org/officeDocument/2006/relationships/hyperlink" Target="http://en.wikipedia.org/wiki/Transport" TargetMode="External"/><Relationship Id="rId5" Type="http://schemas.openxmlformats.org/officeDocument/2006/relationships/hyperlink" Target="http://en.wikipedia.org/wiki/Construction" TargetMode="External"/><Relationship Id="rId4" Type="http://schemas.openxmlformats.org/officeDocument/2006/relationships/hyperlink" Target="http://en.wikipedia.org/wiki/Distance" TargetMode="External"/><Relationship Id="rId9"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www.geocaching.com/guide/"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hyperlink" Target="http://en.wikipedia.org/wiki/Global_positioning_system" TargetMode="External"/><Relationship Id="rId3" Type="http://schemas.openxmlformats.org/officeDocument/2006/relationships/hyperlink" Target="http://en.wikipedia.org/wiki/Circles" TargetMode="External"/><Relationship Id="rId7" Type="http://schemas.openxmlformats.org/officeDocument/2006/relationships/hyperlink" Target="http://en.wikipedia.org/wiki/Navigation" TargetMode="External"/><Relationship Id="rId12" Type="http://schemas.openxmlformats.org/officeDocument/2006/relationships/image" Target="../media/image19.png"/><Relationship Id="rId2" Type="http://schemas.openxmlformats.org/officeDocument/2006/relationships/hyperlink" Target="http://en.wikipedia.org/wiki/Geometry" TargetMode="External"/><Relationship Id="rId1" Type="http://schemas.openxmlformats.org/officeDocument/2006/relationships/slideLayout" Target="../slideLayouts/slideLayout2.xml"/><Relationship Id="rId6" Type="http://schemas.openxmlformats.org/officeDocument/2006/relationships/hyperlink" Target="http://en.wikipedia.org/wiki/Surveying" TargetMode="External"/><Relationship Id="rId11" Type="http://schemas.openxmlformats.org/officeDocument/2006/relationships/hyperlink" Target="http://en.wikipedia.org/wiki/File:3spheres.svg" TargetMode="External"/><Relationship Id="rId5" Type="http://schemas.openxmlformats.org/officeDocument/2006/relationships/hyperlink" Target="http://en.wikipedia.org/wiki/Triangle" TargetMode="External"/><Relationship Id="rId10" Type="http://schemas.openxmlformats.org/officeDocument/2006/relationships/hyperlink" Target="http://en.wikipedia.org/wiki/Angle" TargetMode="External"/><Relationship Id="rId4" Type="http://schemas.openxmlformats.org/officeDocument/2006/relationships/hyperlink" Target="http://en.wikipedia.org/wiki/Sphere" TargetMode="External"/><Relationship Id="rId9" Type="http://schemas.openxmlformats.org/officeDocument/2006/relationships/hyperlink" Target="http://en.wikipedia.org/wiki/Triangulation"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jpe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hyperlink" Target="http://entomology.unl.edu/beekpg/tidings/btid2004/btdmar2004.htm" TargetMode="Externa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0"/>
            <a:ext cx="7772400" cy="1470025"/>
          </a:xfrm>
        </p:spPr>
        <p:txBody>
          <a:bodyPr/>
          <a:lstStyle/>
          <a:p>
            <a:r>
              <a:rPr lang="en-US" dirty="0" smtClean="0"/>
              <a:t>Science Camp #130722.4</a:t>
            </a:r>
            <a:endParaRPr lang="en-US" dirty="0"/>
          </a:p>
        </p:txBody>
      </p:sp>
      <p:sp>
        <p:nvSpPr>
          <p:cNvPr id="4" name="Subtitle 2"/>
          <p:cNvSpPr>
            <a:spLocks noGrp="1"/>
          </p:cNvSpPr>
          <p:nvPr>
            <p:ph type="subTitle" idx="1"/>
          </p:nvPr>
        </p:nvSpPr>
        <p:spPr>
          <a:xfrm>
            <a:off x="990600" y="1905000"/>
            <a:ext cx="7162800" cy="3505200"/>
          </a:xfrm>
        </p:spPr>
        <p:txBody>
          <a:bodyPr>
            <a:normAutofit fontScale="62500" lnSpcReduction="20000"/>
          </a:bodyPr>
          <a:lstStyle/>
          <a:p>
            <a:r>
              <a:rPr lang="en-US" dirty="0" smtClean="0"/>
              <a:t>22-24 July 2013 @ the Nelson Condo, the Nelson Cabin </a:t>
            </a:r>
          </a:p>
          <a:p>
            <a:r>
              <a:rPr lang="en-US" dirty="0" smtClean="0"/>
              <a:t>on Cedar Mountain, and the surrounding area</a:t>
            </a:r>
          </a:p>
          <a:p>
            <a:endParaRPr lang="en-US" dirty="0" smtClean="0"/>
          </a:p>
          <a:p>
            <a:r>
              <a:rPr lang="en-US" dirty="0" smtClean="0"/>
              <a:t>Advisors</a:t>
            </a:r>
          </a:p>
          <a:p>
            <a:r>
              <a:rPr lang="en-US" dirty="0" smtClean="0"/>
              <a:t>H. Roice Nelson, Jr.,  Andrea S. Nelson,</a:t>
            </a:r>
          </a:p>
          <a:p>
            <a:r>
              <a:rPr lang="en-US" dirty="0" smtClean="0"/>
              <a:t>Benjamin B. Nelson, Paul F. Nelson, &amp; Brian H. Shirts</a:t>
            </a:r>
          </a:p>
          <a:p>
            <a:endParaRPr lang="en-US" dirty="0" smtClean="0"/>
          </a:p>
          <a:p>
            <a:r>
              <a:rPr lang="en-US" dirty="0" smtClean="0"/>
              <a:t>Attendees</a:t>
            </a:r>
          </a:p>
          <a:p>
            <a:r>
              <a:rPr lang="en-US" dirty="0" smtClean="0"/>
              <a:t>Ethan E. Nelson, Grant M. Nelson, Colby C. Wright, </a:t>
            </a:r>
          </a:p>
          <a:p>
            <a:r>
              <a:rPr lang="en-US" dirty="0" smtClean="0"/>
              <a:t>Taylor R. Wright, Ella D. Nelson, Rachel Gabrielle Lee,</a:t>
            </a:r>
          </a:p>
          <a:p>
            <a:r>
              <a:rPr lang="en-US" dirty="0" smtClean="0"/>
              <a:t>Jeffrey Randall Shirts, &amp; Eleanor Danielle Shirts</a:t>
            </a:r>
          </a:p>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914400"/>
          </a:xfrm>
        </p:spPr>
        <p:txBody>
          <a:bodyPr>
            <a:normAutofit/>
          </a:bodyPr>
          <a:lstStyle/>
          <a:p>
            <a:r>
              <a:rPr lang="en-US" sz="3600" b="1" dirty="0" smtClean="0"/>
              <a:t>Western Land and Mineral Ownership</a:t>
            </a:r>
            <a:endParaRPr lang="en-US" sz="3600" b="1" dirty="0"/>
          </a:p>
        </p:txBody>
      </p:sp>
      <p:sp>
        <p:nvSpPr>
          <p:cNvPr id="3" name="Content Placeholder 2"/>
          <p:cNvSpPr>
            <a:spLocks noGrp="1"/>
          </p:cNvSpPr>
          <p:nvPr>
            <p:ph idx="1"/>
          </p:nvPr>
        </p:nvSpPr>
        <p:spPr>
          <a:xfrm>
            <a:off x="5562600" y="990600"/>
            <a:ext cx="3581400" cy="5562600"/>
          </a:xfrm>
        </p:spPr>
        <p:txBody>
          <a:bodyPr>
            <a:normAutofit/>
          </a:bodyPr>
          <a:lstStyle/>
          <a:p>
            <a:r>
              <a:rPr lang="en-US" sz="2400" dirty="0" smtClean="0"/>
              <a:t>Dates back at least to Abraham’s inheritance.</a:t>
            </a:r>
          </a:p>
          <a:p>
            <a:r>
              <a:rPr lang="en-US" sz="2400" dirty="0" smtClean="0"/>
              <a:t>Specifically to retaking the Israelite homeland.</a:t>
            </a:r>
          </a:p>
          <a:p>
            <a:r>
              <a:rPr lang="en-US" sz="2400" dirty="0" smtClean="0"/>
              <a:t>Greeks and Romans defined land ownership.</a:t>
            </a:r>
          </a:p>
          <a:p>
            <a:r>
              <a:rPr lang="en-US" sz="2400" dirty="0" smtClean="0"/>
              <a:t>The British and Spanish Civilizations were built on claiming discovered lands for the Crown.</a:t>
            </a:r>
          </a:p>
          <a:p>
            <a:r>
              <a:rPr lang="en-US" sz="2400" dirty="0" smtClean="0"/>
              <a:t>Joint stock companies received charters from the Crown to parceled lands out to others.</a:t>
            </a:r>
          </a:p>
          <a:p>
            <a:endParaRPr lang="en-US" sz="2400" dirty="0" smtClean="0"/>
          </a:p>
          <a:p>
            <a:endParaRPr lang="en-US" sz="2400" dirty="0"/>
          </a:p>
        </p:txBody>
      </p:sp>
      <p:grpSp>
        <p:nvGrpSpPr>
          <p:cNvPr id="4" name="Group 16"/>
          <p:cNvGrpSpPr>
            <a:grpSpLocks/>
          </p:cNvGrpSpPr>
          <p:nvPr/>
        </p:nvGrpSpPr>
        <p:grpSpPr bwMode="auto">
          <a:xfrm>
            <a:off x="152400" y="1066800"/>
            <a:ext cx="5356225" cy="5138737"/>
            <a:chOff x="2243" y="803"/>
            <a:chExt cx="3374" cy="3237"/>
          </a:xfrm>
        </p:grpSpPr>
        <p:pic>
          <p:nvPicPr>
            <p:cNvPr id="5" name="Picture 5" descr="C:\Continuum Resources\EarthImages\StephenAustanTexasMap.jpg"/>
            <p:cNvPicPr>
              <a:picLocks noChangeAspect="1" noChangeArrowheads="1"/>
            </p:cNvPicPr>
            <p:nvPr/>
          </p:nvPicPr>
          <p:blipFill>
            <a:blip r:embed="rId2" cstate="print"/>
            <a:srcRect/>
            <a:stretch>
              <a:fillRect/>
            </a:stretch>
          </p:blipFill>
          <p:spPr bwMode="auto">
            <a:xfrm>
              <a:off x="2243" y="1338"/>
              <a:ext cx="3374" cy="2702"/>
            </a:xfrm>
            <a:prstGeom prst="rect">
              <a:avLst/>
            </a:prstGeom>
            <a:noFill/>
          </p:spPr>
        </p:pic>
        <p:sp>
          <p:nvSpPr>
            <p:cNvPr id="6" name="Text Box 6"/>
            <p:cNvSpPr txBox="1">
              <a:spLocks noChangeArrowheads="1"/>
            </p:cNvSpPr>
            <p:nvPr/>
          </p:nvSpPr>
          <p:spPr bwMode="auto">
            <a:xfrm>
              <a:off x="3437" y="1108"/>
              <a:ext cx="1856" cy="213"/>
            </a:xfrm>
            <a:prstGeom prst="rect">
              <a:avLst/>
            </a:prstGeom>
            <a:noFill/>
            <a:ln w="9525">
              <a:noFill/>
              <a:miter lim="800000"/>
              <a:headEnd/>
              <a:tailEnd/>
            </a:ln>
            <a:effectLst/>
          </p:spPr>
          <p:txBody>
            <a:bodyPr wrap="none">
              <a:spAutoFit/>
            </a:bodyPr>
            <a:lstStyle/>
            <a:p>
              <a:r>
                <a:rPr lang="en-US" sz="1600" b="1"/>
                <a:t>Stephen F. Austin’s Map of Texas</a:t>
              </a:r>
            </a:p>
          </p:txBody>
        </p:sp>
        <p:sp>
          <p:nvSpPr>
            <p:cNvPr id="7" name="Text Box 14"/>
            <p:cNvSpPr txBox="1">
              <a:spLocks noChangeArrowheads="1"/>
            </p:cNvSpPr>
            <p:nvPr/>
          </p:nvSpPr>
          <p:spPr bwMode="auto">
            <a:xfrm>
              <a:off x="3299" y="803"/>
              <a:ext cx="1915" cy="327"/>
            </a:xfrm>
            <a:prstGeom prst="rect">
              <a:avLst/>
            </a:prstGeom>
            <a:noFill/>
            <a:ln w="9525">
              <a:noFill/>
              <a:miter lim="800000"/>
              <a:headEnd/>
              <a:tailEnd/>
            </a:ln>
            <a:effectLst/>
          </p:spPr>
          <p:txBody>
            <a:bodyPr>
              <a:spAutoFit/>
            </a:bodyPr>
            <a:lstStyle/>
            <a:p>
              <a:pPr algn="r"/>
              <a:r>
                <a:rPr lang="en-US" sz="2800" b="1" dirty="0"/>
                <a:t>2D </a:t>
              </a:r>
              <a:r>
                <a:rPr lang="en-US" sz="2800" b="1" dirty="0" smtClean="0"/>
                <a:t>– Planar Maps</a:t>
              </a:r>
              <a:endParaRPr lang="en-US" sz="2800" b="1"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2" cstate="print"/>
          <a:srcRect/>
          <a:stretch>
            <a:fillRect/>
          </a:stretch>
        </p:blipFill>
        <p:spPr bwMode="auto">
          <a:xfrm>
            <a:off x="0" y="1023897"/>
            <a:ext cx="9144000" cy="5910303"/>
          </a:xfrm>
          <a:prstGeom prst="rect">
            <a:avLst/>
          </a:prstGeom>
          <a:noFill/>
          <a:ln w="9525">
            <a:noFill/>
            <a:miter lim="800000"/>
            <a:headEnd/>
            <a:tailEnd/>
          </a:ln>
        </p:spPr>
      </p:pic>
      <p:pic>
        <p:nvPicPr>
          <p:cNvPr id="71683" name="Picture 3"/>
          <p:cNvPicPr>
            <a:picLocks noChangeAspect="1" noChangeArrowheads="1"/>
          </p:cNvPicPr>
          <p:nvPr/>
        </p:nvPicPr>
        <p:blipFill>
          <a:blip r:embed="rId3" cstate="print"/>
          <a:srcRect/>
          <a:stretch>
            <a:fillRect/>
          </a:stretch>
        </p:blipFill>
        <p:spPr bwMode="auto">
          <a:xfrm>
            <a:off x="6858000" y="2819400"/>
            <a:ext cx="190500" cy="266700"/>
          </a:xfrm>
          <a:prstGeom prst="rect">
            <a:avLst/>
          </a:prstGeom>
          <a:noFill/>
          <a:ln w="9525">
            <a:noFill/>
            <a:miter lim="800000"/>
            <a:headEnd/>
            <a:tailEnd/>
          </a:ln>
        </p:spPr>
      </p:pic>
      <p:sp>
        <p:nvSpPr>
          <p:cNvPr id="2" name="Title 1"/>
          <p:cNvSpPr>
            <a:spLocks noGrp="1"/>
          </p:cNvSpPr>
          <p:nvPr>
            <p:ph type="title"/>
          </p:nvPr>
        </p:nvSpPr>
        <p:spPr>
          <a:xfrm>
            <a:off x="457200" y="457200"/>
            <a:ext cx="8229600" cy="990600"/>
          </a:xfrm>
        </p:spPr>
        <p:txBody>
          <a:bodyPr>
            <a:noAutofit/>
          </a:bodyPr>
          <a:lstStyle/>
          <a:p>
            <a:r>
              <a:rPr lang="en-US" sz="3600" b="1" dirty="0" smtClean="0"/>
              <a:t>Every Road and Every Elevation </a:t>
            </a:r>
            <a:br>
              <a:rPr lang="en-US" sz="3600" b="1" dirty="0" smtClean="0"/>
            </a:br>
            <a:r>
              <a:rPr lang="en-US" sz="3600" b="1" dirty="0" smtClean="0"/>
              <a:t>on this map was surveyed by a surveyor</a:t>
            </a:r>
            <a:endParaRPr lang="en-US" sz="3600" b="1"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990600"/>
          </a:xfrm>
        </p:spPr>
        <p:txBody>
          <a:bodyPr>
            <a:noAutofit/>
          </a:bodyPr>
          <a:lstStyle/>
          <a:p>
            <a:r>
              <a:rPr lang="en-US" sz="3600" b="1" dirty="0" smtClean="0"/>
              <a:t>Surveying: the measurements making maps</a:t>
            </a:r>
            <a:endParaRPr lang="en-US" sz="3600" b="1" dirty="0"/>
          </a:p>
        </p:txBody>
      </p:sp>
      <p:sp>
        <p:nvSpPr>
          <p:cNvPr id="3" name="Content Placeholder 2"/>
          <p:cNvSpPr>
            <a:spLocks noGrp="1"/>
          </p:cNvSpPr>
          <p:nvPr>
            <p:ph idx="1"/>
          </p:nvPr>
        </p:nvSpPr>
        <p:spPr>
          <a:xfrm>
            <a:off x="0" y="990600"/>
            <a:ext cx="9144000" cy="3505200"/>
          </a:xfrm>
        </p:spPr>
        <p:txBody>
          <a:bodyPr>
            <a:normAutofit/>
          </a:bodyPr>
          <a:lstStyle/>
          <a:p>
            <a:pPr>
              <a:buNone/>
            </a:pPr>
            <a:r>
              <a:rPr lang="en-US" sz="2200" dirty="0" smtClean="0"/>
              <a:t>	The technique, profession, and science of accurately determining the terrestrial or three-dimensional position of points and the distances and angles between them. These points are usually on the surface of the Earth, and they are often used to establish land </a:t>
            </a:r>
            <a:r>
              <a:rPr lang="en-US" sz="2200" dirty="0" smtClean="0">
                <a:hlinkClick r:id="rId2" tooltip="Maps"/>
              </a:rPr>
              <a:t>maps</a:t>
            </a:r>
            <a:r>
              <a:rPr lang="en-US" sz="2200" dirty="0" smtClean="0"/>
              <a:t> and boundaries for </a:t>
            </a:r>
            <a:r>
              <a:rPr lang="en-US" sz="2200" dirty="0" smtClean="0">
                <a:hlinkClick r:id="rId3" tooltip="Ownership"/>
              </a:rPr>
              <a:t>ownership</a:t>
            </a:r>
            <a:r>
              <a:rPr lang="en-US" sz="2200" dirty="0" smtClean="0"/>
              <a:t> or governmental purposes.</a:t>
            </a:r>
          </a:p>
          <a:p>
            <a:pPr>
              <a:buNone/>
            </a:pPr>
            <a:endParaRPr lang="en-US" sz="2200" dirty="0" smtClean="0"/>
          </a:p>
          <a:p>
            <a:pPr>
              <a:buNone/>
            </a:pPr>
            <a:r>
              <a:rPr lang="en-US" sz="2200" dirty="0" smtClean="0"/>
              <a:t>	To accomplish their objective, </a:t>
            </a:r>
            <a:r>
              <a:rPr lang="en-US" sz="2200" b="1" dirty="0" smtClean="0"/>
              <a:t>surveyors</a:t>
            </a:r>
            <a:r>
              <a:rPr lang="en-US" sz="2200" dirty="0" smtClean="0"/>
              <a:t> use elements of </a:t>
            </a:r>
            <a:r>
              <a:rPr lang="en-US" sz="2200" dirty="0" smtClean="0">
                <a:hlinkClick r:id="rId4" tooltip="Mathematics"/>
              </a:rPr>
              <a:t>mathematics</a:t>
            </a:r>
            <a:r>
              <a:rPr lang="en-US" sz="2200" dirty="0" smtClean="0"/>
              <a:t> (</a:t>
            </a:r>
            <a:r>
              <a:rPr lang="en-US" sz="2200" dirty="0" smtClean="0">
                <a:hlinkClick r:id="rId5" tooltip="Geometry"/>
              </a:rPr>
              <a:t>geometry</a:t>
            </a:r>
            <a:r>
              <a:rPr lang="en-US" sz="2200" dirty="0" smtClean="0"/>
              <a:t> and </a:t>
            </a:r>
            <a:r>
              <a:rPr lang="en-US" sz="2200" dirty="0" smtClean="0">
                <a:hlinkClick r:id="rId6" tooltip="Trigonometry"/>
              </a:rPr>
              <a:t>trigonometry</a:t>
            </a:r>
            <a:r>
              <a:rPr lang="en-US" sz="2200" dirty="0" smtClean="0"/>
              <a:t>), </a:t>
            </a:r>
            <a:r>
              <a:rPr lang="en-US" sz="2200" dirty="0" smtClean="0">
                <a:hlinkClick r:id="rId7" tooltip="Physics"/>
              </a:rPr>
              <a:t>physics</a:t>
            </a:r>
            <a:r>
              <a:rPr lang="en-US" sz="2200" dirty="0" smtClean="0"/>
              <a:t>, </a:t>
            </a:r>
            <a:r>
              <a:rPr lang="en-US" sz="2200" dirty="0" smtClean="0">
                <a:hlinkClick r:id="rId8" tooltip="Engineering"/>
              </a:rPr>
              <a:t>engineering</a:t>
            </a:r>
            <a:r>
              <a:rPr lang="en-US" sz="2200" dirty="0" smtClean="0"/>
              <a:t> and </a:t>
            </a:r>
            <a:r>
              <a:rPr lang="en-US" sz="2200" dirty="0" smtClean="0">
                <a:hlinkClick r:id="rId9" tooltip="Law"/>
              </a:rPr>
              <a:t>law</a:t>
            </a:r>
            <a:r>
              <a:rPr lang="en-US" sz="2200" dirty="0" smtClean="0"/>
              <a:t>.</a:t>
            </a:r>
          </a:p>
          <a:p>
            <a:pPr algn="r">
              <a:buNone/>
            </a:pPr>
            <a:r>
              <a:rPr lang="en-US" sz="1800" dirty="0" smtClean="0"/>
              <a:t>http://en.wikipedia.org/wiki/Surveying</a:t>
            </a:r>
          </a:p>
          <a:p>
            <a:pPr>
              <a:buNone/>
            </a:pPr>
            <a:endParaRPr lang="en-US" sz="2200" dirty="0"/>
          </a:p>
        </p:txBody>
      </p:sp>
      <p:pic>
        <p:nvPicPr>
          <p:cNvPr id="5121" name="Picture 1"/>
          <p:cNvPicPr>
            <a:picLocks noChangeAspect="1" noChangeArrowheads="1"/>
          </p:cNvPicPr>
          <p:nvPr/>
        </p:nvPicPr>
        <p:blipFill>
          <a:blip r:embed="rId10" cstate="print"/>
          <a:srcRect/>
          <a:stretch>
            <a:fillRect/>
          </a:stretch>
        </p:blipFill>
        <p:spPr bwMode="auto">
          <a:xfrm>
            <a:off x="380999" y="4495800"/>
            <a:ext cx="2124365" cy="1828800"/>
          </a:xfrm>
          <a:prstGeom prst="rect">
            <a:avLst/>
          </a:prstGeom>
          <a:noFill/>
          <a:ln w="9525">
            <a:noFill/>
            <a:miter lim="800000"/>
            <a:headEnd/>
            <a:tailEnd/>
          </a:ln>
        </p:spPr>
      </p:pic>
      <p:pic>
        <p:nvPicPr>
          <p:cNvPr id="5122" name="Picture 2"/>
          <p:cNvPicPr>
            <a:picLocks noChangeAspect="1" noChangeArrowheads="1"/>
          </p:cNvPicPr>
          <p:nvPr/>
        </p:nvPicPr>
        <p:blipFill>
          <a:blip r:embed="rId11" cstate="print"/>
          <a:srcRect/>
          <a:stretch>
            <a:fillRect/>
          </a:stretch>
        </p:blipFill>
        <p:spPr bwMode="auto">
          <a:xfrm>
            <a:off x="2590800" y="4191000"/>
            <a:ext cx="1447800" cy="2279685"/>
          </a:xfrm>
          <a:prstGeom prst="rect">
            <a:avLst/>
          </a:prstGeom>
          <a:noFill/>
          <a:ln w="9525">
            <a:noFill/>
            <a:miter lim="800000"/>
            <a:headEnd/>
            <a:tailEnd/>
          </a:ln>
        </p:spPr>
      </p:pic>
      <p:pic>
        <p:nvPicPr>
          <p:cNvPr id="5124" name="Picture 4"/>
          <p:cNvPicPr>
            <a:picLocks noChangeAspect="1" noChangeArrowheads="1"/>
          </p:cNvPicPr>
          <p:nvPr/>
        </p:nvPicPr>
        <p:blipFill>
          <a:blip r:embed="rId12" cstate="print"/>
          <a:srcRect/>
          <a:stretch>
            <a:fillRect/>
          </a:stretch>
        </p:blipFill>
        <p:spPr bwMode="auto">
          <a:xfrm>
            <a:off x="4267200" y="4515056"/>
            <a:ext cx="2133601" cy="1822259"/>
          </a:xfrm>
          <a:prstGeom prst="rect">
            <a:avLst/>
          </a:prstGeom>
          <a:noFill/>
          <a:ln w="9525">
            <a:noFill/>
            <a:miter lim="800000"/>
            <a:headEnd/>
            <a:tailEnd/>
          </a:ln>
        </p:spPr>
      </p:pic>
      <p:pic>
        <p:nvPicPr>
          <p:cNvPr id="5125" name="Picture 5"/>
          <p:cNvPicPr>
            <a:picLocks noChangeAspect="1" noChangeArrowheads="1"/>
          </p:cNvPicPr>
          <p:nvPr/>
        </p:nvPicPr>
        <p:blipFill>
          <a:blip r:embed="rId13" cstate="print"/>
          <a:srcRect/>
          <a:stretch>
            <a:fillRect/>
          </a:stretch>
        </p:blipFill>
        <p:spPr bwMode="auto">
          <a:xfrm>
            <a:off x="6477000" y="4469637"/>
            <a:ext cx="2447925" cy="1912113"/>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6700"/>
            <a:ext cx="8229600" cy="838200"/>
          </a:xfrm>
        </p:spPr>
        <p:txBody>
          <a:bodyPr>
            <a:normAutofit/>
          </a:bodyPr>
          <a:lstStyle/>
          <a:p>
            <a:r>
              <a:rPr lang="en-US" sz="3600" b="1" dirty="0" smtClean="0"/>
              <a:t>Surveying Equipment</a:t>
            </a:r>
            <a:endParaRPr lang="en-US" sz="3600" b="1" dirty="0"/>
          </a:p>
        </p:txBody>
      </p:sp>
      <p:sp>
        <p:nvSpPr>
          <p:cNvPr id="3" name="Content Placeholder 2"/>
          <p:cNvSpPr>
            <a:spLocks noGrp="1"/>
          </p:cNvSpPr>
          <p:nvPr>
            <p:ph idx="1"/>
          </p:nvPr>
        </p:nvSpPr>
        <p:spPr>
          <a:xfrm>
            <a:off x="0" y="990600"/>
            <a:ext cx="6705600" cy="5867400"/>
          </a:xfrm>
        </p:spPr>
        <p:txBody>
          <a:bodyPr>
            <a:normAutofit lnSpcReduction="10000"/>
          </a:bodyPr>
          <a:lstStyle/>
          <a:p>
            <a:pPr>
              <a:buNone/>
            </a:pPr>
            <a:r>
              <a:rPr lang="en-US" sz="2200" dirty="0" smtClean="0"/>
              <a:t>	As late as the 1990s, the basic tools used in planar surveying were a tape measure for determining shorter distances, a level to determine height or elevation differences, and a </a:t>
            </a:r>
            <a:r>
              <a:rPr lang="en-US" sz="2200" dirty="0" err="1" smtClean="0">
                <a:hlinkClick r:id="rId2" tooltip="Theodolite"/>
              </a:rPr>
              <a:t>theodolite</a:t>
            </a:r>
            <a:r>
              <a:rPr lang="en-US" sz="2200" dirty="0" smtClean="0"/>
              <a:t>, set on a </a:t>
            </a:r>
            <a:r>
              <a:rPr lang="en-US" sz="2200" dirty="0" smtClean="0">
                <a:hlinkClick r:id="rId3" tooltip="Tripod (surveying)"/>
              </a:rPr>
              <a:t>tripod</a:t>
            </a:r>
            <a:r>
              <a:rPr lang="en-US" sz="2200" dirty="0" smtClean="0"/>
              <a:t>, to measure angles (horizontal and vertical), combined with the process of </a:t>
            </a:r>
            <a:r>
              <a:rPr lang="en-US" sz="2200" dirty="0" smtClean="0">
                <a:hlinkClick r:id="rId4" tooltip="Triangulation"/>
              </a:rPr>
              <a:t>triangulation</a:t>
            </a:r>
            <a:r>
              <a:rPr lang="en-US" sz="2200" dirty="0" smtClean="0"/>
              <a:t>. Starting from a position with known location and elevation, the distance and angles to the unknown point are measured.</a:t>
            </a:r>
          </a:p>
          <a:p>
            <a:pPr>
              <a:buNone/>
            </a:pPr>
            <a:endParaRPr lang="en-US" sz="2200" dirty="0" smtClean="0"/>
          </a:p>
          <a:p>
            <a:pPr>
              <a:buNone/>
            </a:pPr>
            <a:r>
              <a:rPr lang="en-US" sz="2200" dirty="0" smtClean="0"/>
              <a:t>	A more modern instrument is a </a:t>
            </a:r>
            <a:r>
              <a:rPr lang="en-US" sz="2200" dirty="0" smtClean="0">
                <a:hlinkClick r:id="rId5" tooltip="Total station"/>
              </a:rPr>
              <a:t>total station</a:t>
            </a:r>
            <a:r>
              <a:rPr lang="en-US" sz="2200" dirty="0" smtClean="0"/>
              <a:t>, which is a </a:t>
            </a:r>
            <a:r>
              <a:rPr lang="en-US" sz="2200" dirty="0" err="1" smtClean="0"/>
              <a:t>theodolite</a:t>
            </a:r>
            <a:r>
              <a:rPr lang="en-US" sz="2200" dirty="0" smtClean="0"/>
              <a:t> with an electronic distance measurement device (EDM). A total station can also be used for leveling when set to the horizontal plane. Since their introduction, total stations have made the technological shift from being optical-mechanical devices to being fully electronic.</a:t>
            </a:r>
          </a:p>
          <a:p>
            <a:pPr algn="r">
              <a:buNone/>
            </a:pPr>
            <a:r>
              <a:rPr lang="en-US" sz="1800" dirty="0" smtClean="0"/>
              <a:t>http://en.wikipedia.org/wiki/Surveying</a:t>
            </a:r>
          </a:p>
          <a:p>
            <a:pPr>
              <a:buNone/>
            </a:pPr>
            <a:endParaRPr lang="en-US" sz="2200" dirty="0" smtClean="0"/>
          </a:p>
          <a:p>
            <a:pPr>
              <a:buNone/>
            </a:pPr>
            <a:endParaRPr lang="en-US" sz="2200" dirty="0"/>
          </a:p>
        </p:txBody>
      </p:sp>
      <p:pic>
        <p:nvPicPr>
          <p:cNvPr id="69635" name="Picture 3"/>
          <p:cNvPicPr>
            <a:picLocks noChangeAspect="1" noChangeArrowheads="1"/>
          </p:cNvPicPr>
          <p:nvPr/>
        </p:nvPicPr>
        <p:blipFill>
          <a:blip r:embed="rId6" cstate="print"/>
          <a:srcRect/>
          <a:stretch>
            <a:fillRect/>
          </a:stretch>
        </p:blipFill>
        <p:spPr bwMode="auto">
          <a:xfrm>
            <a:off x="6781800" y="419100"/>
            <a:ext cx="2200275" cy="3400425"/>
          </a:xfrm>
          <a:prstGeom prst="rect">
            <a:avLst/>
          </a:prstGeom>
          <a:noFill/>
          <a:ln w="9525">
            <a:noFill/>
            <a:miter lim="800000"/>
            <a:headEnd/>
            <a:tailEnd/>
          </a:ln>
        </p:spPr>
      </p:pic>
      <p:pic>
        <p:nvPicPr>
          <p:cNvPr id="69636" name="Picture 4"/>
          <p:cNvPicPr>
            <a:picLocks noChangeAspect="1" noChangeArrowheads="1"/>
          </p:cNvPicPr>
          <p:nvPr/>
        </p:nvPicPr>
        <p:blipFill>
          <a:blip r:embed="rId7" cstate="print"/>
          <a:srcRect/>
          <a:stretch>
            <a:fillRect/>
          </a:stretch>
        </p:blipFill>
        <p:spPr bwMode="auto">
          <a:xfrm>
            <a:off x="6781800" y="3848100"/>
            <a:ext cx="2209800" cy="209550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990600"/>
          </a:xfrm>
        </p:spPr>
        <p:txBody>
          <a:bodyPr>
            <a:noAutofit/>
          </a:bodyPr>
          <a:lstStyle/>
          <a:p>
            <a:r>
              <a:rPr lang="en-US" sz="3600" b="1" dirty="0" smtClean="0"/>
              <a:t>Surveying impacts more than property lines</a:t>
            </a:r>
            <a:endParaRPr lang="en-US" sz="3600" b="1" dirty="0"/>
          </a:p>
        </p:txBody>
      </p:sp>
      <p:sp>
        <p:nvSpPr>
          <p:cNvPr id="3" name="Content Placeholder 2"/>
          <p:cNvSpPr>
            <a:spLocks noGrp="1"/>
          </p:cNvSpPr>
          <p:nvPr>
            <p:ph idx="1"/>
          </p:nvPr>
        </p:nvSpPr>
        <p:spPr>
          <a:xfrm>
            <a:off x="152400" y="1219200"/>
            <a:ext cx="5410200" cy="5638800"/>
          </a:xfrm>
        </p:spPr>
        <p:txBody>
          <a:bodyPr>
            <a:normAutofit fontScale="92500" lnSpcReduction="10000"/>
          </a:bodyPr>
          <a:lstStyle/>
          <a:p>
            <a:pPr>
              <a:buNone/>
            </a:pPr>
            <a:r>
              <a:rPr lang="en-US" sz="2200" dirty="0" smtClean="0"/>
              <a:t>	</a:t>
            </a:r>
            <a:r>
              <a:rPr lang="en-US" sz="2400" dirty="0" smtClean="0"/>
              <a:t>A </a:t>
            </a:r>
            <a:r>
              <a:rPr lang="en-US" sz="2400" b="1" dirty="0" smtClean="0"/>
              <a:t>total station</a:t>
            </a:r>
            <a:r>
              <a:rPr lang="en-US" sz="2400" dirty="0" smtClean="0"/>
              <a:t> is an electronic/optical instrument used in modern </a:t>
            </a:r>
            <a:r>
              <a:rPr lang="en-US" sz="2400" dirty="0" smtClean="0">
                <a:hlinkClick r:id="rId2" tooltip="Surveying"/>
              </a:rPr>
              <a:t>surveying</a:t>
            </a:r>
            <a:r>
              <a:rPr lang="en-US" sz="2400" dirty="0" smtClean="0"/>
              <a:t>. The total station is an electronic </a:t>
            </a:r>
            <a:r>
              <a:rPr lang="en-US" sz="2400" dirty="0" err="1" smtClean="0">
                <a:hlinkClick r:id="rId3" tooltip="Theodolite"/>
              </a:rPr>
              <a:t>theodolite</a:t>
            </a:r>
            <a:r>
              <a:rPr lang="en-US" sz="2400" dirty="0" smtClean="0"/>
              <a:t> (transit) integrated with an electronic </a:t>
            </a:r>
            <a:r>
              <a:rPr lang="en-US" sz="2400" dirty="0" smtClean="0">
                <a:hlinkClick r:id="rId4" tooltip="Distance"/>
              </a:rPr>
              <a:t>distance</a:t>
            </a:r>
            <a:r>
              <a:rPr lang="en-US" sz="2400" dirty="0" smtClean="0"/>
              <a:t> meter (EDM) to read slope distances from the instrument to a particular point.</a:t>
            </a:r>
          </a:p>
          <a:p>
            <a:pPr>
              <a:buNone/>
            </a:pPr>
            <a:endParaRPr lang="en-US" sz="2400" dirty="0" smtClean="0"/>
          </a:p>
          <a:p>
            <a:pPr>
              <a:buNone/>
            </a:pPr>
            <a:r>
              <a:rPr lang="en-US" sz="2400" dirty="0" smtClean="0"/>
              <a:t>	</a:t>
            </a:r>
            <a:r>
              <a:rPr lang="en-US" sz="2200" dirty="0" smtClean="0"/>
              <a:t>Surveying has been an essential element in the development of the human environment since the beginning of recorded history (about 6,000 years ago). It is required in the planning and execution of nearly every form of </a:t>
            </a:r>
            <a:r>
              <a:rPr lang="en-US" sz="2200" dirty="0" smtClean="0">
                <a:hlinkClick r:id="rId5" tooltip="Construction"/>
              </a:rPr>
              <a:t>construction</a:t>
            </a:r>
            <a:r>
              <a:rPr lang="en-US" sz="2200" dirty="0" smtClean="0"/>
              <a:t>. Its most familiar modern uses are in the fields of </a:t>
            </a:r>
            <a:r>
              <a:rPr lang="en-US" sz="2200" dirty="0" smtClean="0">
                <a:hlinkClick r:id="rId6" tooltip="Transport"/>
              </a:rPr>
              <a:t>transport</a:t>
            </a:r>
            <a:r>
              <a:rPr lang="en-US" sz="2200" dirty="0" smtClean="0"/>
              <a:t>, </a:t>
            </a:r>
            <a:r>
              <a:rPr lang="en-US" sz="2200" dirty="0" smtClean="0">
                <a:hlinkClick r:id="rId7" tooltip="Building"/>
              </a:rPr>
              <a:t>building</a:t>
            </a:r>
            <a:r>
              <a:rPr lang="en-US" sz="2200" dirty="0" smtClean="0"/>
              <a:t> and construction, </a:t>
            </a:r>
            <a:r>
              <a:rPr lang="en-US" sz="2200" dirty="0" smtClean="0">
                <a:hlinkClick r:id="rId8" tooltip="Communication"/>
              </a:rPr>
              <a:t>communications</a:t>
            </a:r>
            <a:r>
              <a:rPr lang="en-US" sz="2200" dirty="0" smtClean="0"/>
              <a:t>, mapping, and the definition of legal boundaries for land ownership.</a:t>
            </a:r>
          </a:p>
          <a:p>
            <a:pPr algn="r">
              <a:buNone/>
            </a:pPr>
            <a:r>
              <a:rPr lang="en-US" sz="1800" dirty="0" smtClean="0"/>
              <a:t>http://en.wikipedia.org/wiki/Surveying</a:t>
            </a:r>
            <a:endParaRPr lang="en-US" sz="1800" dirty="0"/>
          </a:p>
        </p:txBody>
      </p:sp>
      <p:pic>
        <p:nvPicPr>
          <p:cNvPr id="70658" name="Picture 2"/>
          <p:cNvPicPr>
            <a:picLocks noChangeAspect="1" noChangeArrowheads="1"/>
          </p:cNvPicPr>
          <p:nvPr/>
        </p:nvPicPr>
        <p:blipFill>
          <a:blip r:embed="rId9" cstate="print"/>
          <a:srcRect/>
          <a:stretch>
            <a:fillRect/>
          </a:stretch>
        </p:blipFill>
        <p:spPr bwMode="auto">
          <a:xfrm>
            <a:off x="5867400" y="962025"/>
            <a:ext cx="2962275" cy="2619375"/>
          </a:xfrm>
          <a:prstGeom prst="rect">
            <a:avLst/>
          </a:prstGeom>
          <a:noFill/>
          <a:ln w="9525">
            <a:noFill/>
            <a:miter lim="800000"/>
            <a:headEnd/>
            <a:tailEnd/>
          </a:ln>
        </p:spPr>
      </p:pic>
      <p:sp>
        <p:nvSpPr>
          <p:cNvPr id="5" name="TextBox 4"/>
          <p:cNvSpPr txBox="1"/>
          <p:nvPr/>
        </p:nvSpPr>
        <p:spPr>
          <a:xfrm>
            <a:off x="5791200" y="3505200"/>
            <a:ext cx="3330014" cy="3354765"/>
          </a:xfrm>
          <a:prstGeom prst="rect">
            <a:avLst/>
          </a:prstGeom>
          <a:noFill/>
        </p:spPr>
        <p:txBody>
          <a:bodyPr wrap="none" rtlCol="0">
            <a:spAutoFit/>
          </a:bodyPr>
          <a:lstStyle/>
          <a:p>
            <a:r>
              <a:rPr lang="en-US" dirty="0" smtClean="0"/>
              <a:t>Total Stations are used by:</a:t>
            </a:r>
          </a:p>
          <a:p>
            <a:pPr>
              <a:buFont typeface="Arial" pitchFamily="34" charset="0"/>
              <a:buChar char="•"/>
            </a:pPr>
            <a:r>
              <a:rPr lang="en-US" dirty="0" smtClean="0"/>
              <a:t>  </a:t>
            </a:r>
            <a:r>
              <a:rPr lang="en-US" sz="1600" dirty="0" smtClean="0"/>
              <a:t>Land Surveyors;</a:t>
            </a:r>
          </a:p>
          <a:p>
            <a:pPr>
              <a:buFont typeface="Arial" pitchFamily="34" charset="0"/>
              <a:buChar char="•"/>
            </a:pPr>
            <a:r>
              <a:rPr lang="en-US" sz="1600" dirty="0" smtClean="0"/>
              <a:t>  Civil Engineers;</a:t>
            </a:r>
          </a:p>
          <a:p>
            <a:pPr>
              <a:buFont typeface="Arial" pitchFamily="34" charset="0"/>
              <a:buChar char="•"/>
            </a:pPr>
            <a:r>
              <a:rPr lang="en-US" sz="1600" dirty="0" smtClean="0"/>
              <a:t>  Archaeologists;</a:t>
            </a:r>
          </a:p>
          <a:p>
            <a:pPr>
              <a:buFont typeface="Arial" pitchFamily="34" charset="0"/>
              <a:buChar char="•"/>
            </a:pPr>
            <a:r>
              <a:rPr lang="en-US" sz="1600" dirty="0" smtClean="0"/>
              <a:t>  Police;</a:t>
            </a:r>
          </a:p>
          <a:p>
            <a:pPr>
              <a:buFont typeface="Arial" pitchFamily="34" charset="0"/>
              <a:buChar char="•"/>
            </a:pPr>
            <a:r>
              <a:rPr lang="en-US" sz="1600" dirty="0" smtClean="0"/>
              <a:t>  Crime Scene Investigators;</a:t>
            </a:r>
          </a:p>
          <a:p>
            <a:pPr>
              <a:buFont typeface="Arial" pitchFamily="34" charset="0"/>
              <a:buChar char="•"/>
            </a:pPr>
            <a:r>
              <a:rPr lang="en-US" sz="1600" dirty="0" smtClean="0"/>
              <a:t>  Private Accident </a:t>
            </a:r>
            <a:r>
              <a:rPr lang="en-US" sz="1600" dirty="0" err="1" smtClean="0"/>
              <a:t>Reconstructionists</a:t>
            </a:r>
            <a:r>
              <a:rPr lang="en-US" sz="1600" dirty="0" smtClean="0"/>
              <a:t>;</a:t>
            </a:r>
          </a:p>
          <a:p>
            <a:pPr>
              <a:buFont typeface="Arial" pitchFamily="34" charset="0"/>
              <a:buChar char="•"/>
            </a:pPr>
            <a:r>
              <a:rPr lang="en-US" sz="1600" dirty="0" smtClean="0"/>
              <a:t>  Insurance Companies;</a:t>
            </a:r>
          </a:p>
          <a:p>
            <a:pPr>
              <a:buFont typeface="Arial" pitchFamily="34" charset="0"/>
              <a:buChar char="•"/>
            </a:pPr>
            <a:r>
              <a:rPr lang="en-US" sz="1600" dirty="0" smtClean="0"/>
              <a:t>  Mining Companies:</a:t>
            </a:r>
          </a:p>
          <a:p>
            <a:pPr lvl="1">
              <a:buFont typeface="Arial" pitchFamily="34" charset="0"/>
              <a:buChar char="•"/>
            </a:pPr>
            <a:r>
              <a:rPr lang="en-US" sz="1600" dirty="0" smtClean="0"/>
              <a:t>  Tunnel Walls;</a:t>
            </a:r>
          </a:p>
          <a:p>
            <a:pPr lvl="1">
              <a:buFont typeface="Arial" pitchFamily="34" charset="0"/>
              <a:buChar char="•"/>
            </a:pPr>
            <a:r>
              <a:rPr lang="en-US" sz="1600" dirty="0" smtClean="0"/>
              <a:t>  Ceilings;</a:t>
            </a:r>
          </a:p>
          <a:p>
            <a:pPr lvl="1">
              <a:buFont typeface="Arial" pitchFamily="34" charset="0"/>
              <a:buChar char="•"/>
            </a:pPr>
            <a:r>
              <a:rPr lang="en-US" sz="1600" dirty="0" smtClean="0"/>
              <a:t>  Floors;</a:t>
            </a:r>
          </a:p>
          <a:p>
            <a:pPr>
              <a:buFont typeface="Arial" pitchFamily="34" charset="0"/>
              <a:buChar char="•"/>
            </a:pPr>
            <a:r>
              <a:rPr lang="en-US" sz="1600" dirty="0" smtClean="0"/>
              <a:t>  Etc.</a:t>
            </a:r>
            <a:endParaRPr lang="en-US" sz="16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7" name="Picture 3"/>
          <p:cNvPicPr>
            <a:picLocks noChangeAspect="1" noChangeArrowheads="1"/>
          </p:cNvPicPr>
          <p:nvPr/>
        </p:nvPicPr>
        <p:blipFill>
          <a:blip r:embed="rId2" cstate="print"/>
          <a:srcRect/>
          <a:stretch>
            <a:fillRect/>
          </a:stretch>
        </p:blipFill>
        <p:spPr bwMode="auto">
          <a:xfrm>
            <a:off x="628564" y="0"/>
            <a:ext cx="7829636" cy="6858000"/>
          </a:xfrm>
          <a:prstGeom prst="rect">
            <a:avLst/>
          </a:prstGeom>
          <a:noFill/>
          <a:ln w="9525">
            <a:noFill/>
            <a:miter lim="800000"/>
            <a:headEnd/>
            <a:tailEnd/>
          </a:ln>
        </p:spPr>
      </p:pic>
      <p:sp>
        <p:nvSpPr>
          <p:cNvPr id="2" name="Title 1"/>
          <p:cNvSpPr>
            <a:spLocks noGrp="1"/>
          </p:cNvSpPr>
          <p:nvPr>
            <p:ph type="title"/>
          </p:nvPr>
        </p:nvSpPr>
        <p:spPr>
          <a:xfrm>
            <a:off x="457200" y="5715000"/>
            <a:ext cx="8229600" cy="1143000"/>
          </a:xfrm>
        </p:spPr>
        <p:txBody>
          <a:bodyPr>
            <a:normAutofit/>
          </a:bodyPr>
          <a:lstStyle/>
          <a:p>
            <a:r>
              <a:rPr lang="en-US" sz="3600" b="1" dirty="0" smtClean="0"/>
              <a:t>Roads to the Santa Clara Volcanoes</a:t>
            </a:r>
            <a:endParaRPr lang="en-US" sz="3600" b="1" dirty="0"/>
          </a:p>
        </p:txBody>
      </p:sp>
      <p:sp>
        <p:nvSpPr>
          <p:cNvPr id="6" name="Oval 5"/>
          <p:cNvSpPr/>
          <p:nvPr/>
        </p:nvSpPr>
        <p:spPr>
          <a:xfrm>
            <a:off x="2438400" y="4495800"/>
            <a:ext cx="304800" cy="2286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708" name="Picture 4"/>
          <p:cNvPicPr>
            <a:picLocks noChangeAspect="1" noChangeArrowheads="1"/>
          </p:cNvPicPr>
          <p:nvPr/>
        </p:nvPicPr>
        <p:blipFill>
          <a:blip r:embed="rId3" cstate="print"/>
          <a:srcRect/>
          <a:stretch>
            <a:fillRect/>
          </a:stretch>
        </p:blipFill>
        <p:spPr bwMode="auto">
          <a:xfrm>
            <a:off x="7467600" y="1295400"/>
            <a:ext cx="190500" cy="266700"/>
          </a:xfrm>
          <a:prstGeom prst="rect">
            <a:avLst/>
          </a:prstGeom>
          <a:noFill/>
          <a:ln w="9525">
            <a:noFill/>
            <a:miter lim="800000"/>
            <a:headEnd/>
            <a:tailEnd/>
          </a:ln>
        </p:spPr>
      </p:pic>
      <p:sp>
        <p:nvSpPr>
          <p:cNvPr id="8" name="Oval 7"/>
          <p:cNvSpPr/>
          <p:nvPr/>
        </p:nvSpPr>
        <p:spPr>
          <a:xfrm>
            <a:off x="6553200" y="609600"/>
            <a:ext cx="152400" cy="1524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181600" y="163285"/>
            <a:ext cx="1588897" cy="646331"/>
          </a:xfrm>
          <a:prstGeom prst="rect">
            <a:avLst/>
          </a:prstGeom>
          <a:noFill/>
        </p:spPr>
        <p:txBody>
          <a:bodyPr wrap="none" rtlCol="0">
            <a:spAutoFit/>
          </a:bodyPr>
          <a:lstStyle/>
          <a:p>
            <a:r>
              <a:rPr lang="en-US" dirty="0" smtClean="0"/>
              <a:t>Where we are </a:t>
            </a:r>
          </a:p>
          <a:p>
            <a:r>
              <a:rPr lang="en-US" dirty="0" smtClean="0"/>
              <a:t>	        .</a:t>
            </a:r>
            <a:endParaRPr lang="en-US" dirty="0"/>
          </a:p>
        </p:txBody>
      </p:sp>
      <p:sp>
        <p:nvSpPr>
          <p:cNvPr id="11" name="TextBox 10"/>
          <p:cNvSpPr txBox="1"/>
          <p:nvPr/>
        </p:nvSpPr>
        <p:spPr>
          <a:xfrm>
            <a:off x="538843" y="4454977"/>
            <a:ext cx="2205284" cy="646331"/>
          </a:xfrm>
          <a:prstGeom prst="rect">
            <a:avLst/>
          </a:prstGeom>
          <a:noFill/>
        </p:spPr>
        <p:txBody>
          <a:bodyPr wrap="none" rtlCol="0">
            <a:spAutoFit/>
          </a:bodyPr>
          <a:lstStyle/>
          <a:p>
            <a:r>
              <a:rPr lang="en-US" dirty="0" smtClean="0"/>
              <a:t>                                     .</a:t>
            </a:r>
          </a:p>
          <a:p>
            <a:r>
              <a:rPr lang="en-US" dirty="0" smtClean="0"/>
              <a:t>Where we want to go</a:t>
            </a:r>
            <a:endParaRPr lang="en-US" dirty="0"/>
          </a:p>
        </p:txBody>
      </p:sp>
      <p:cxnSp>
        <p:nvCxnSpPr>
          <p:cNvPr id="13" name="Straight Connector 12"/>
          <p:cNvCxnSpPr/>
          <p:nvPr/>
        </p:nvCxnSpPr>
        <p:spPr>
          <a:xfrm flipH="1" flipV="1">
            <a:off x="6553200" y="533400"/>
            <a:ext cx="76200" cy="1524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033407" y="522514"/>
            <a:ext cx="519793" cy="1088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5249636" y="530679"/>
            <a:ext cx="791935" cy="46536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flipV="1">
            <a:off x="5135336" y="979714"/>
            <a:ext cx="122465" cy="8165"/>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4596493" y="971550"/>
            <a:ext cx="555171" cy="27758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4269921" y="1208314"/>
            <a:ext cx="334736" cy="3265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796393" y="734786"/>
            <a:ext cx="481693" cy="47352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flipV="1">
            <a:off x="3543300" y="587829"/>
            <a:ext cx="253094" cy="15512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2269672" y="1306286"/>
            <a:ext cx="81642" cy="97971"/>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3175907" y="595994"/>
            <a:ext cx="375557" cy="48985"/>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2318657" y="644979"/>
            <a:ext cx="873579" cy="69396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2375807" y="1910443"/>
            <a:ext cx="195943" cy="424543"/>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2547257" y="2326821"/>
            <a:ext cx="32657" cy="73478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2375807" y="3045279"/>
            <a:ext cx="179614" cy="37555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2081895" y="3396343"/>
            <a:ext cx="302076" cy="33473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2090057" y="3714750"/>
            <a:ext cx="0" cy="179615"/>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2090057" y="3894364"/>
            <a:ext cx="106136" cy="122465"/>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2473779" y="4400550"/>
            <a:ext cx="138792" cy="269421"/>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2196193" y="4008664"/>
            <a:ext cx="198664" cy="30480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2392136" y="4310743"/>
            <a:ext cx="89807" cy="10613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H="1">
            <a:off x="1992086" y="1404257"/>
            <a:ext cx="288472" cy="16328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2000250" y="1567543"/>
            <a:ext cx="97971" cy="81643"/>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H="1" flipV="1">
            <a:off x="2098222" y="1649186"/>
            <a:ext cx="122464" cy="212271"/>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H="1" flipV="1">
            <a:off x="2212522" y="1853294"/>
            <a:ext cx="179614" cy="48985"/>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2359479" y="269421"/>
            <a:ext cx="824592" cy="383722"/>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2375807" y="269421"/>
            <a:ext cx="8164" cy="293915"/>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2334987" y="538843"/>
            <a:ext cx="40820" cy="130628"/>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2334986" y="653143"/>
            <a:ext cx="0" cy="653143"/>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flipV="1">
            <a:off x="4139293" y="1249136"/>
            <a:ext cx="465364" cy="28575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H="1">
            <a:off x="3739243" y="1534886"/>
            <a:ext cx="391886" cy="236764"/>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flipH="1">
            <a:off x="3412671" y="1771650"/>
            <a:ext cx="318409" cy="106136"/>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V="1">
            <a:off x="3167743" y="1885950"/>
            <a:ext cx="244928" cy="5715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flipV="1">
            <a:off x="2547257" y="3012621"/>
            <a:ext cx="963386" cy="48987"/>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flipH="1" flipV="1">
            <a:off x="3371851" y="2718707"/>
            <a:ext cx="130628" cy="28575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flipH="1" flipV="1">
            <a:off x="3151414" y="2408464"/>
            <a:ext cx="220436" cy="30208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flipH="1">
            <a:off x="3151414" y="1934936"/>
            <a:ext cx="24494" cy="473528"/>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a:xfrm flipV="1">
            <a:off x="3110593" y="5649686"/>
            <a:ext cx="367393" cy="28575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flipH="1">
            <a:off x="2841173" y="5927271"/>
            <a:ext cx="261256"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a:xfrm flipH="1" flipV="1">
            <a:off x="2784021" y="5780314"/>
            <a:ext cx="48986" cy="146958"/>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a:off x="2669721" y="5314950"/>
            <a:ext cx="106136" cy="465364"/>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flipH="1">
            <a:off x="2563587" y="4669971"/>
            <a:ext cx="32656" cy="269422"/>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a:off x="2612571" y="5135337"/>
            <a:ext cx="48986" cy="171449"/>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flipH="1" flipV="1">
            <a:off x="2555421" y="4939393"/>
            <a:ext cx="40822" cy="204108"/>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flipH="1" flipV="1">
            <a:off x="6629400" y="693964"/>
            <a:ext cx="48986" cy="106136"/>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0" name="Straight Connector 349"/>
          <p:cNvCxnSpPr/>
          <p:nvPr/>
        </p:nvCxnSpPr>
        <p:spPr>
          <a:xfrm flipV="1">
            <a:off x="5070021" y="3404507"/>
            <a:ext cx="351065" cy="612322"/>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1" name="Straight Connector 350"/>
          <p:cNvCxnSpPr/>
          <p:nvPr/>
        </p:nvCxnSpPr>
        <p:spPr>
          <a:xfrm flipH="1">
            <a:off x="5045529" y="4033157"/>
            <a:ext cx="16328" cy="195944"/>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2" name="Straight Connector 351"/>
          <p:cNvCxnSpPr/>
          <p:nvPr/>
        </p:nvCxnSpPr>
        <p:spPr>
          <a:xfrm flipH="1">
            <a:off x="4808764" y="4237264"/>
            <a:ext cx="236766" cy="253093"/>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flipV="1">
            <a:off x="4408714" y="4506687"/>
            <a:ext cx="408215" cy="351064"/>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4" name="Straight Connector 353"/>
          <p:cNvCxnSpPr/>
          <p:nvPr/>
        </p:nvCxnSpPr>
        <p:spPr>
          <a:xfrm flipV="1">
            <a:off x="3469821" y="5502729"/>
            <a:ext cx="253093" cy="163286"/>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5" name="Straight Connector 354"/>
          <p:cNvCxnSpPr/>
          <p:nvPr/>
        </p:nvCxnSpPr>
        <p:spPr>
          <a:xfrm flipV="1">
            <a:off x="4220936" y="4857750"/>
            <a:ext cx="171450" cy="351064"/>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p:cNvCxnSpPr/>
          <p:nvPr/>
        </p:nvCxnSpPr>
        <p:spPr>
          <a:xfrm flipH="1">
            <a:off x="3722914" y="5216979"/>
            <a:ext cx="498022" cy="277585"/>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p:nvCxnSpPr>
        <p:spPr>
          <a:xfrm flipH="1" flipV="1">
            <a:off x="8379279" y="-125186"/>
            <a:ext cx="48986" cy="106136"/>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86" name="Straight Connector 485"/>
          <p:cNvCxnSpPr/>
          <p:nvPr/>
        </p:nvCxnSpPr>
        <p:spPr>
          <a:xfrm flipV="1">
            <a:off x="6500553" y="914400"/>
            <a:ext cx="91440" cy="66502"/>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87" name="Straight Connector 486"/>
          <p:cNvCxnSpPr/>
          <p:nvPr/>
        </p:nvCxnSpPr>
        <p:spPr>
          <a:xfrm flipH="1">
            <a:off x="6226235" y="997527"/>
            <a:ext cx="274318" cy="91441"/>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88" name="Straight Connector 487"/>
          <p:cNvCxnSpPr/>
          <p:nvPr/>
        </p:nvCxnSpPr>
        <p:spPr>
          <a:xfrm flipH="1">
            <a:off x="6068291" y="1113905"/>
            <a:ext cx="157942" cy="157942"/>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89" name="Straight Connector 488"/>
          <p:cNvCxnSpPr/>
          <p:nvPr/>
        </p:nvCxnSpPr>
        <p:spPr>
          <a:xfrm flipV="1">
            <a:off x="5760720" y="1288473"/>
            <a:ext cx="307571" cy="623454"/>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90" name="Straight Connector 489"/>
          <p:cNvCxnSpPr/>
          <p:nvPr/>
        </p:nvCxnSpPr>
        <p:spPr>
          <a:xfrm flipV="1">
            <a:off x="5411585" y="3067396"/>
            <a:ext cx="99753" cy="357448"/>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91" name="Straight Connector 490"/>
          <p:cNvCxnSpPr/>
          <p:nvPr/>
        </p:nvCxnSpPr>
        <p:spPr>
          <a:xfrm flipV="1">
            <a:off x="5511338" y="1920241"/>
            <a:ext cx="241069" cy="103909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92" name="Straight Connector 491"/>
          <p:cNvCxnSpPr/>
          <p:nvPr/>
        </p:nvCxnSpPr>
        <p:spPr>
          <a:xfrm>
            <a:off x="5519651" y="2967644"/>
            <a:ext cx="8313" cy="99752"/>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93" name="Straight Connector 492"/>
          <p:cNvCxnSpPr/>
          <p:nvPr/>
        </p:nvCxnSpPr>
        <p:spPr>
          <a:xfrm flipH="1" flipV="1">
            <a:off x="10319658" y="-2539093"/>
            <a:ext cx="48986" cy="106136"/>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06" name="Straight Connector 605"/>
          <p:cNvCxnSpPr/>
          <p:nvPr/>
        </p:nvCxnSpPr>
        <p:spPr>
          <a:xfrm flipV="1">
            <a:off x="6575367" y="764771"/>
            <a:ext cx="108066" cy="157942"/>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sp>
        <p:nvSpPr>
          <p:cNvPr id="609" name="TextBox 608"/>
          <p:cNvSpPr txBox="1"/>
          <p:nvPr/>
        </p:nvSpPr>
        <p:spPr>
          <a:xfrm>
            <a:off x="6477000" y="1524000"/>
            <a:ext cx="1418978" cy="369332"/>
          </a:xfrm>
          <a:prstGeom prst="rect">
            <a:avLst/>
          </a:prstGeom>
          <a:noFill/>
        </p:spPr>
        <p:txBody>
          <a:bodyPr wrap="none" rtlCol="0">
            <a:spAutoFit/>
          </a:bodyPr>
          <a:lstStyle/>
          <a:p>
            <a:r>
              <a:rPr lang="en-US" dirty="0" smtClean="0"/>
              <a:t>Nelson Cabin</a:t>
            </a:r>
            <a:endParaRPr lang="en-US" dirty="0"/>
          </a:p>
        </p:txBody>
      </p:sp>
      <p:sp>
        <p:nvSpPr>
          <p:cNvPr id="610" name="TextBox 609"/>
          <p:cNvSpPr txBox="1"/>
          <p:nvPr/>
        </p:nvSpPr>
        <p:spPr>
          <a:xfrm>
            <a:off x="2527972" y="1764268"/>
            <a:ext cx="672428" cy="369332"/>
          </a:xfrm>
          <a:prstGeom prst="rect">
            <a:avLst/>
          </a:prstGeom>
          <a:noFill/>
        </p:spPr>
        <p:txBody>
          <a:bodyPr wrap="none" rtlCol="0">
            <a:spAutoFit/>
          </a:bodyPr>
          <a:lstStyle/>
          <a:p>
            <a:r>
              <a:rPr lang="en-US" dirty="0" smtClean="0"/>
              <a:t>Pinto</a:t>
            </a: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a:bodyPr>
          <a:lstStyle/>
          <a:p>
            <a:r>
              <a:rPr lang="en-US" sz="3600" b="1" dirty="0" smtClean="0"/>
              <a:t>GPS  (Geographical Positioning System)</a:t>
            </a:r>
            <a:endParaRPr lang="en-US" sz="3600" b="1" dirty="0"/>
          </a:p>
        </p:txBody>
      </p:sp>
      <p:sp>
        <p:nvSpPr>
          <p:cNvPr id="3" name="Content Placeholder 2"/>
          <p:cNvSpPr>
            <a:spLocks noGrp="1"/>
          </p:cNvSpPr>
          <p:nvPr>
            <p:ph idx="1"/>
          </p:nvPr>
        </p:nvSpPr>
        <p:spPr>
          <a:xfrm>
            <a:off x="457200" y="1371600"/>
            <a:ext cx="8229600" cy="5257800"/>
          </a:xfrm>
        </p:spPr>
        <p:txBody>
          <a:bodyPr>
            <a:normAutofit fontScale="70000" lnSpcReduction="20000"/>
          </a:bodyPr>
          <a:lstStyle/>
          <a:p>
            <a:pPr fontAlgn="base"/>
            <a:r>
              <a:rPr lang="en-US" dirty="0" smtClean="0">
                <a:hlinkClick r:id="rId2" tooltip="What is a GPS device?"/>
              </a:rPr>
              <a:t>What is a GPS device?</a:t>
            </a:r>
            <a:endParaRPr lang="en-US" dirty="0" smtClean="0"/>
          </a:p>
          <a:p>
            <a:pPr fontAlgn="base"/>
            <a:r>
              <a:rPr lang="en-US" dirty="0" smtClean="0"/>
              <a:t>A GPS device is an electronic unit that can determine your approximate location (within around 6 - 30 feet) on the planet. Coordinates are normally given in latitude and longitude. You can use the device to navigate from your current location to another location. Some devices have their own maps, built-in electronic compasses, and voice navigation, depending on the complexity of the device.</a:t>
            </a:r>
          </a:p>
          <a:p>
            <a:pPr fontAlgn="base"/>
            <a:r>
              <a:rPr lang="en-US" dirty="0" smtClean="0">
                <a:hlinkClick r:id="rId2" tooltip="How does GPS work?"/>
              </a:rPr>
              <a:t>How does GPS work?</a:t>
            </a:r>
            <a:endParaRPr lang="en-US" dirty="0" smtClean="0"/>
          </a:p>
          <a:p>
            <a:pPr fontAlgn="base"/>
            <a:r>
              <a:rPr lang="en-US" dirty="0" smtClean="0"/>
              <a:t>Each GPS device is a computer that receives signals broadcast from GPS satellites. A device needs to read signals from at least three satellites at a time to calculate its general location by a process called </a:t>
            </a:r>
            <a:r>
              <a:rPr lang="en-US" dirty="0" err="1" smtClean="0"/>
              <a:t>trilateration</a:t>
            </a:r>
            <a:r>
              <a:rPr lang="en-US" dirty="0" smtClean="0"/>
              <a:t>.</a:t>
            </a:r>
          </a:p>
          <a:p>
            <a:pPr fontAlgn="base"/>
            <a:r>
              <a:rPr lang="en-US" dirty="0" smtClean="0"/>
              <a:t>With signals from four satellites, a GPS receiver can get a more accurate fix that includes altitude and the exact time, as well as latitude and longitude. The more satellite signals the receiver reads, the more accurate the position it reports to you.</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err="1" smtClean="0"/>
              <a:t>Trilateration</a:t>
            </a:r>
            <a:endParaRPr lang="en-US" sz="3600" b="1" dirty="0"/>
          </a:p>
        </p:txBody>
      </p:sp>
      <p:sp>
        <p:nvSpPr>
          <p:cNvPr id="3" name="Content Placeholder 2"/>
          <p:cNvSpPr>
            <a:spLocks noGrp="1"/>
          </p:cNvSpPr>
          <p:nvPr>
            <p:ph idx="1"/>
          </p:nvPr>
        </p:nvSpPr>
        <p:spPr>
          <a:xfrm>
            <a:off x="457200" y="1219200"/>
            <a:ext cx="4191000" cy="5486400"/>
          </a:xfrm>
        </p:spPr>
        <p:txBody>
          <a:bodyPr>
            <a:normAutofit fontScale="55000" lnSpcReduction="20000"/>
          </a:bodyPr>
          <a:lstStyle/>
          <a:p>
            <a:r>
              <a:rPr lang="en-US" dirty="0" smtClean="0"/>
              <a:t>In </a:t>
            </a:r>
            <a:r>
              <a:rPr lang="en-US" dirty="0" smtClean="0">
                <a:hlinkClick r:id="rId2" tooltip="Geometry"/>
              </a:rPr>
              <a:t>geometry</a:t>
            </a:r>
            <a:r>
              <a:rPr lang="en-US" dirty="0" smtClean="0"/>
              <a:t>, </a:t>
            </a:r>
            <a:r>
              <a:rPr lang="en-US" b="1" dirty="0" err="1" smtClean="0"/>
              <a:t>trilateration</a:t>
            </a:r>
            <a:r>
              <a:rPr lang="en-US" dirty="0" smtClean="0"/>
              <a:t> is the process of </a:t>
            </a:r>
            <a:r>
              <a:rPr lang="en-US" dirty="0" err="1" smtClean="0"/>
              <a:t>determing</a:t>
            </a:r>
            <a:r>
              <a:rPr lang="en-US" dirty="0" smtClean="0"/>
              <a:t> absolute or relative locations of points by measurement of distances, using the geometry of </a:t>
            </a:r>
            <a:r>
              <a:rPr lang="en-US" dirty="0" smtClean="0">
                <a:hlinkClick r:id="rId3" tooltip="Circles"/>
              </a:rPr>
              <a:t>circles</a:t>
            </a:r>
            <a:r>
              <a:rPr lang="en-US" dirty="0" smtClean="0"/>
              <a:t>, </a:t>
            </a:r>
            <a:r>
              <a:rPr lang="en-US" dirty="0" smtClean="0">
                <a:hlinkClick r:id="rId4" tooltip="Sphere"/>
              </a:rPr>
              <a:t>spheres</a:t>
            </a:r>
            <a:r>
              <a:rPr lang="en-US" dirty="0" smtClean="0"/>
              <a:t> , or </a:t>
            </a:r>
            <a:r>
              <a:rPr lang="en-US" dirty="0" err="1" smtClean="0">
                <a:hlinkClick r:id="rId5" tooltip="Triangle"/>
              </a:rPr>
              <a:t>triangles</a:t>
            </a:r>
            <a:r>
              <a:rPr lang="en-US" dirty="0" err="1" smtClean="0"/>
              <a:t>.In</a:t>
            </a:r>
            <a:r>
              <a:rPr lang="en-US" dirty="0" smtClean="0"/>
              <a:t> addition to its interest as a geometric problem, </a:t>
            </a:r>
            <a:r>
              <a:rPr lang="en-US" dirty="0" err="1" smtClean="0"/>
              <a:t>trilateration</a:t>
            </a:r>
            <a:r>
              <a:rPr lang="en-US" dirty="0" smtClean="0"/>
              <a:t> does have practical applications in  </a:t>
            </a:r>
            <a:r>
              <a:rPr lang="en-US" dirty="0" smtClean="0">
                <a:hlinkClick r:id="rId6" tooltip="Surveying"/>
              </a:rPr>
              <a:t>surveying</a:t>
            </a:r>
            <a:r>
              <a:rPr lang="en-US" dirty="0" smtClean="0"/>
              <a:t>  and  </a:t>
            </a:r>
            <a:r>
              <a:rPr lang="en-US" dirty="0" smtClean="0">
                <a:hlinkClick r:id="rId7" tooltip="Navigation"/>
              </a:rPr>
              <a:t>navigation</a:t>
            </a:r>
            <a:r>
              <a:rPr lang="en-US" dirty="0" smtClean="0"/>
              <a:t>, including </a:t>
            </a:r>
            <a:r>
              <a:rPr lang="en-US" dirty="0" smtClean="0">
                <a:hlinkClick r:id="rId8" tooltip="Global positioning system"/>
              </a:rPr>
              <a:t>global positioning systems</a:t>
            </a:r>
            <a:r>
              <a:rPr lang="en-US" dirty="0" smtClean="0"/>
              <a:t> (GPS). In contrast to </a:t>
            </a:r>
            <a:r>
              <a:rPr lang="en-US" dirty="0" smtClean="0">
                <a:hlinkClick r:id="rId9" tooltip="Triangulation"/>
              </a:rPr>
              <a:t>triangulation</a:t>
            </a:r>
            <a:r>
              <a:rPr lang="en-US" dirty="0" smtClean="0"/>
              <a:t> it does not involve the measurement of </a:t>
            </a:r>
            <a:r>
              <a:rPr lang="en-US" dirty="0" smtClean="0">
                <a:hlinkClick r:id="rId10" tooltip="Angle"/>
              </a:rPr>
              <a:t>angles</a:t>
            </a:r>
            <a:r>
              <a:rPr lang="en-US" dirty="0" smtClean="0"/>
              <a:t>.</a:t>
            </a:r>
          </a:p>
          <a:p>
            <a:endParaRPr lang="en-US" dirty="0" smtClean="0"/>
          </a:p>
          <a:p>
            <a:r>
              <a:rPr lang="en-US" dirty="0" smtClean="0"/>
              <a:t>Figure 1. The plane, z=0, showing the 3 sphere centers, P1, P2, and P3; their </a:t>
            </a:r>
            <a:r>
              <a:rPr lang="en-US" dirty="0" err="1" smtClean="0"/>
              <a:t>x,y</a:t>
            </a:r>
            <a:r>
              <a:rPr lang="en-US" dirty="0" smtClean="0"/>
              <a:t> coordinates; and the 3 sphere radii, r1, r2, and r3. The two intersections of the three sphere surfaces are directly in front and directly behind the point designated intersections in the z=0 plane.</a:t>
            </a:r>
          </a:p>
        </p:txBody>
      </p:sp>
      <p:pic>
        <p:nvPicPr>
          <p:cNvPr id="4" name="Picture 3" descr="http://upload.wikimedia.org/wikipedia/commons/thumb/c/c3/3spheres.svg/500px-3spheres.svg.png">
            <a:hlinkClick r:id="rId11"/>
          </p:cNvPr>
          <p:cNvPicPr/>
          <p:nvPr/>
        </p:nvPicPr>
        <p:blipFill>
          <a:blip r:embed="rId12" cstate="print"/>
          <a:srcRect/>
          <a:stretch>
            <a:fillRect/>
          </a:stretch>
        </p:blipFill>
        <p:spPr bwMode="auto">
          <a:xfrm>
            <a:off x="4381500" y="1295400"/>
            <a:ext cx="4762500" cy="474345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Our Surveying Equipment and Training</a:t>
            </a:r>
            <a:endParaRPr lang="en-US" sz="3600" b="1" dirty="0"/>
          </a:p>
        </p:txBody>
      </p:sp>
      <p:pic>
        <p:nvPicPr>
          <p:cNvPr id="2050" name="Picture 2" descr="D:\Grandkids_Science_Camps\130722-24_Science_Camp\photo 1.JPG"/>
          <p:cNvPicPr>
            <a:picLocks noChangeAspect="1" noChangeArrowheads="1"/>
          </p:cNvPicPr>
          <p:nvPr/>
        </p:nvPicPr>
        <p:blipFill>
          <a:blip r:embed="rId2" cstate="print"/>
          <a:srcRect/>
          <a:stretch>
            <a:fillRect/>
          </a:stretch>
        </p:blipFill>
        <p:spPr bwMode="auto">
          <a:xfrm>
            <a:off x="152400" y="1143000"/>
            <a:ext cx="3556000" cy="2667000"/>
          </a:xfrm>
          <a:prstGeom prst="rect">
            <a:avLst/>
          </a:prstGeom>
          <a:noFill/>
        </p:spPr>
      </p:pic>
      <p:pic>
        <p:nvPicPr>
          <p:cNvPr id="2051" name="Picture 3" descr="D:\Grandkids_Science_Camps\130722-24_Science_Camp\photo 2.JPG"/>
          <p:cNvPicPr>
            <a:picLocks noChangeAspect="1" noChangeArrowheads="1"/>
          </p:cNvPicPr>
          <p:nvPr/>
        </p:nvPicPr>
        <p:blipFill>
          <a:blip r:embed="rId3" cstate="print"/>
          <a:srcRect/>
          <a:stretch>
            <a:fillRect/>
          </a:stretch>
        </p:blipFill>
        <p:spPr bwMode="auto">
          <a:xfrm>
            <a:off x="152400" y="3886200"/>
            <a:ext cx="3581400" cy="2686050"/>
          </a:xfrm>
          <a:prstGeom prst="rect">
            <a:avLst/>
          </a:prstGeom>
          <a:noFill/>
        </p:spPr>
      </p:pic>
      <p:pic>
        <p:nvPicPr>
          <p:cNvPr id="2053" name="Picture 5" descr="D:\Grandkids_Science_Camps\130722-24_Science_Camp\photo 4.JPG"/>
          <p:cNvPicPr>
            <a:picLocks noChangeAspect="1" noChangeArrowheads="1"/>
          </p:cNvPicPr>
          <p:nvPr/>
        </p:nvPicPr>
        <p:blipFill>
          <a:blip r:embed="rId4" cstate="print"/>
          <a:srcRect/>
          <a:stretch>
            <a:fillRect/>
          </a:stretch>
        </p:blipFill>
        <p:spPr bwMode="auto">
          <a:xfrm rot="5400000">
            <a:off x="4191000" y="1879600"/>
            <a:ext cx="5486400" cy="4114800"/>
          </a:xfrm>
          <a:prstGeom prst="rect">
            <a:avLst/>
          </a:prstGeom>
          <a:noFill/>
        </p:spPr>
      </p:pic>
      <p:pic>
        <p:nvPicPr>
          <p:cNvPr id="2052" name="Picture 4" descr="D:\Grandkids_Science_Camps\130722-24_Science_Camp\photo 3.JPG"/>
          <p:cNvPicPr>
            <a:picLocks noChangeAspect="1" noChangeArrowheads="1"/>
          </p:cNvPicPr>
          <p:nvPr/>
        </p:nvPicPr>
        <p:blipFill>
          <a:blip r:embed="rId5" cstate="print"/>
          <a:srcRect/>
          <a:stretch>
            <a:fillRect/>
          </a:stretch>
        </p:blipFill>
        <p:spPr bwMode="auto">
          <a:xfrm rot="5400000">
            <a:off x="2977558" y="2280242"/>
            <a:ext cx="2392335" cy="1794251"/>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2" cstate="print"/>
          <a:srcRect/>
          <a:stretch>
            <a:fillRect/>
          </a:stretch>
        </p:blipFill>
        <p:spPr bwMode="auto">
          <a:xfrm>
            <a:off x="0" y="1172268"/>
            <a:ext cx="9144000" cy="5685731"/>
          </a:xfrm>
          <a:prstGeom prst="rect">
            <a:avLst/>
          </a:prstGeom>
          <a:noFill/>
          <a:ln w="9525">
            <a:noFill/>
            <a:miter lim="800000"/>
            <a:headEnd/>
            <a:tailEnd/>
          </a:ln>
        </p:spPr>
      </p:pic>
      <p:sp>
        <p:nvSpPr>
          <p:cNvPr id="5" name="TextBox 4"/>
          <p:cNvSpPr txBox="1"/>
          <p:nvPr/>
        </p:nvSpPr>
        <p:spPr>
          <a:xfrm>
            <a:off x="5059136" y="2359479"/>
            <a:ext cx="304892" cy="369332"/>
          </a:xfrm>
          <a:prstGeom prst="rect">
            <a:avLst/>
          </a:prstGeom>
          <a:noFill/>
        </p:spPr>
        <p:txBody>
          <a:bodyPr wrap="none" rtlCol="0">
            <a:spAutoFit/>
          </a:bodyPr>
          <a:lstStyle/>
          <a:p>
            <a:r>
              <a:rPr lang="en-US" dirty="0" smtClean="0"/>
              <a:t>X</a:t>
            </a:r>
            <a:endParaRPr lang="en-US" dirty="0"/>
          </a:p>
        </p:txBody>
      </p:sp>
      <p:sp>
        <p:nvSpPr>
          <p:cNvPr id="6" name="TextBox 5"/>
          <p:cNvSpPr txBox="1"/>
          <p:nvPr/>
        </p:nvSpPr>
        <p:spPr>
          <a:xfrm>
            <a:off x="4656365" y="4626429"/>
            <a:ext cx="304892" cy="369332"/>
          </a:xfrm>
          <a:prstGeom prst="rect">
            <a:avLst/>
          </a:prstGeom>
          <a:noFill/>
        </p:spPr>
        <p:txBody>
          <a:bodyPr wrap="none" rtlCol="0">
            <a:spAutoFit/>
          </a:bodyPr>
          <a:lstStyle/>
          <a:p>
            <a:r>
              <a:rPr lang="en-US" dirty="0" smtClean="0"/>
              <a:t>X</a:t>
            </a:r>
            <a:endParaRPr lang="en-US" dirty="0"/>
          </a:p>
        </p:txBody>
      </p:sp>
      <p:sp>
        <p:nvSpPr>
          <p:cNvPr id="2" name="Title 1"/>
          <p:cNvSpPr>
            <a:spLocks noGrp="1"/>
          </p:cNvSpPr>
          <p:nvPr>
            <p:ph type="title"/>
          </p:nvPr>
        </p:nvSpPr>
        <p:spPr>
          <a:xfrm>
            <a:off x="457200" y="533400"/>
            <a:ext cx="8229600" cy="1143000"/>
          </a:xfrm>
        </p:spPr>
        <p:txBody>
          <a:bodyPr>
            <a:normAutofit fontScale="90000"/>
          </a:bodyPr>
          <a:lstStyle/>
          <a:p>
            <a:r>
              <a:rPr lang="en-US" sz="3600" b="1" dirty="0" smtClean="0"/>
              <a:t>Objective: Survey Distance Between “X’s” with</a:t>
            </a:r>
            <a:br>
              <a:rPr lang="en-US" sz="3600" b="1" dirty="0" smtClean="0"/>
            </a:br>
            <a:r>
              <a:rPr lang="en-US" sz="3600" b="1" dirty="0" smtClean="0"/>
              <a:t>cell phone GPS, measuring on map, and EDM</a:t>
            </a:r>
            <a:endParaRPr lang="en-US" sz="3600" b="1"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Family Relationships of </a:t>
            </a:r>
            <a:br>
              <a:rPr lang="en-US" sz="3600" b="1" dirty="0" smtClean="0"/>
            </a:br>
            <a:r>
              <a:rPr lang="en-US" sz="3600" b="1" dirty="0" smtClean="0"/>
              <a:t>2013 Science Camp Attendees</a:t>
            </a:r>
            <a:endParaRPr lang="en-US" sz="3600" b="1" dirty="0"/>
          </a:p>
        </p:txBody>
      </p:sp>
      <p:grpSp>
        <p:nvGrpSpPr>
          <p:cNvPr id="33" name="Group 32"/>
          <p:cNvGrpSpPr/>
          <p:nvPr/>
        </p:nvGrpSpPr>
        <p:grpSpPr>
          <a:xfrm>
            <a:off x="0" y="1447800"/>
            <a:ext cx="9144000" cy="5418667"/>
            <a:chOff x="0" y="1447800"/>
            <a:chExt cx="9144000" cy="5418667"/>
          </a:xfrm>
        </p:grpSpPr>
        <p:grpSp>
          <p:nvGrpSpPr>
            <p:cNvPr id="32" name="Group 31"/>
            <p:cNvGrpSpPr/>
            <p:nvPr/>
          </p:nvGrpSpPr>
          <p:grpSpPr>
            <a:xfrm>
              <a:off x="0" y="1447800"/>
              <a:ext cx="9144000" cy="5418667"/>
              <a:chOff x="0" y="1447800"/>
              <a:chExt cx="9144000" cy="5418667"/>
            </a:xfrm>
          </p:grpSpPr>
          <p:pic>
            <p:nvPicPr>
              <p:cNvPr id="1027" name="Picture 3"/>
              <p:cNvPicPr>
                <a:picLocks noChangeAspect="1" noChangeArrowheads="1"/>
              </p:cNvPicPr>
              <p:nvPr/>
            </p:nvPicPr>
            <p:blipFill>
              <a:blip r:embed="rId3" cstate="print"/>
              <a:srcRect/>
              <a:stretch>
                <a:fillRect/>
              </a:stretch>
            </p:blipFill>
            <p:spPr bwMode="auto">
              <a:xfrm>
                <a:off x="0" y="1447800"/>
                <a:ext cx="9144000" cy="5418667"/>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srcRect/>
              <a:stretch>
                <a:fillRect/>
              </a:stretch>
            </p:blipFill>
            <p:spPr bwMode="auto">
              <a:xfrm>
                <a:off x="6400800" y="5486400"/>
                <a:ext cx="1762125" cy="488124"/>
              </a:xfrm>
              <a:prstGeom prst="rect">
                <a:avLst/>
              </a:prstGeom>
              <a:noFill/>
              <a:ln w="9525">
                <a:noFill/>
                <a:miter lim="800000"/>
                <a:headEnd/>
                <a:tailEnd/>
              </a:ln>
            </p:spPr>
          </p:pic>
        </p:grpSp>
        <p:sp>
          <p:nvSpPr>
            <p:cNvPr id="5" name="Oval 4"/>
            <p:cNvSpPr/>
            <p:nvPr/>
          </p:nvSpPr>
          <p:spPr>
            <a:xfrm>
              <a:off x="2971800" y="5181600"/>
              <a:ext cx="1219200" cy="2286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124200" y="2514600"/>
              <a:ext cx="1524000" cy="2286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04800" y="2057400"/>
              <a:ext cx="1524000" cy="228600"/>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791200" y="4724400"/>
              <a:ext cx="1524000" cy="228600"/>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858000" y="3352800"/>
              <a:ext cx="1524000" cy="228600"/>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096000" y="2438400"/>
              <a:ext cx="1524000" cy="228600"/>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a:stCxn id="9" idx="5"/>
              <a:endCxn id="11" idx="1"/>
            </p:cNvCxnSpPr>
            <p:nvPr/>
          </p:nvCxnSpPr>
          <p:spPr>
            <a:xfrm>
              <a:off x="1605615" y="2252522"/>
              <a:ext cx="4408770" cy="2505356"/>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13" idx="5"/>
              <a:endCxn id="12" idx="7"/>
            </p:cNvCxnSpPr>
            <p:nvPr/>
          </p:nvCxnSpPr>
          <p:spPr>
            <a:xfrm>
              <a:off x="7396815" y="2633522"/>
              <a:ext cx="762000" cy="752756"/>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228600" y="3352800"/>
              <a:ext cx="1447800" cy="1524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066800" y="6096000"/>
              <a:ext cx="1447800" cy="1524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28600" y="3733800"/>
              <a:ext cx="1447800" cy="1524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43774" y="3891064"/>
              <a:ext cx="990600" cy="116732"/>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801238" y="3488987"/>
              <a:ext cx="990600" cy="116732"/>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504216" y="3505200"/>
              <a:ext cx="990600" cy="116732"/>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57263" y="6212732"/>
              <a:ext cx="990600" cy="116732"/>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797996" y="3612204"/>
              <a:ext cx="990600" cy="116732"/>
            </a:xfrm>
            <a:prstGeom prst="rect">
              <a:avLst/>
            </a:prstGeom>
            <a:noFill/>
            <a:ln w="19050">
              <a:solidFill>
                <a:srgbClr val="FCA7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34047" y="3998068"/>
              <a:ext cx="990600" cy="116732"/>
            </a:xfrm>
            <a:prstGeom prst="rect">
              <a:avLst/>
            </a:prstGeom>
            <a:noFill/>
            <a:ln w="19050">
              <a:solidFill>
                <a:srgbClr val="FCA7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147537" y="6319736"/>
              <a:ext cx="990600" cy="116732"/>
            </a:xfrm>
            <a:prstGeom prst="rect">
              <a:avLst/>
            </a:prstGeom>
            <a:noFill/>
            <a:ln w="19050">
              <a:solidFill>
                <a:srgbClr val="FCA7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5611239" y="3991583"/>
              <a:ext cx="990600" cy="116732"/>
            </a:xfrm>
            <a:prstGeom prst="rect">
              <a:avLst/>
            </a:prstGeom>
            <a:noFill/>
            <a:ln w="19050">
              <a:solidFill>
                <a:srgbClr val="FCA7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1828800" y="4724400"/>
              <a:ext cx="1524000" cy="228600"/>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Notes</a:t>
            </a:r>
            <a:endParaRPr lang="en-US" sz="3600" b="1" dirty="0"/>
          </a:p>
        </p:txBody>
      </p:sp>
      <p:cxnSp>
        <p:nvCxnSpPr>
          <p:cNvPr id="4" name="Straight Connector 3"/>
          <p:cNvCxnSpPr/>
          <p:nvPr/>
        </p:nvCxnSpPr>
        <p:spPr>
          <a:xfrm>
            <a:off x="457200" y="1524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57200" y="1828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57200" y="2133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2438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2743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7200" y="3048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200" y="3352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 y="3657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3962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 y="4267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 y="4572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57200" y="4876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 y="5181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7200" y="5486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7200" y="5791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57200" y="6096000"/>
            <a:ext cx="82296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7" name="Picture 5"/>
          <p:cNvPicPr>
            <a:picLocks noChangeAspect="1" noChangeArrowheads="1"/>
          </p:cNvPicPr>
          <p:nvPr/>
        </p:nvPicPr>
        <p:blipFill>
          <a:blip r:embed="rId2" cstate="print"/>
          <a:srcRect/>
          <a:stretch>
            <a:fillRect/>
          </a:stretch>
        </p:blipFill>
        <p:spPr bwMode="auto">
          <a:xfrm>
            <a:off x="76200" y="1263379"/>
            <a:ext cx="8991601" cy="5594621"/>
          </a:xfrm>
          <a:prstGeom prst="rect">
            <a:avLst/>
          </a:prstGeom>
          <a:noFill/>
          <a:ln w="9525">
            <a:noFill/>
            <a:miter lim="800000"/>
            <a:headEnd/>
            <a:tailEnd/>
          </a:ln>
        </p:spPr>
      </p:pic>
      <p:pic>
        <p:nvPicPr>
          <p:cNvPr id="74760" name="Picture 8"/>
          <p:cNvPicPr>
            <a:picLocks noChangeAspect="1" noChangeArrowheads="1"/>
          </p:cNvPicPr>
          <p:nvPr/>
        </p:nvPicPr>
        <p:blipFill>
          <a:blip r:embed="rId3" cstate="print"/>
          <a:srcRect/>
          <a:stretch>
            <a:fillRect/>
          </a:stretch>
        </p:blipFill>
        <p:spPr bwMode="auto">
          <a:xfrm>
            <a:off x="3581400" y="1219200"/>
            <a:ext cx="1905000" cy="1919359"/>
          </a:xfrm>
          <a:prstGeom prst="rect">
            <a:avLst/>
          </a:prstGeom>
          <a:noFill/>
          <a:ln w="9525">
            <a:noFill/>
            <a:miter lim="800000"/>
            <a:headEnd/>
            <a:tailEnd/>
          </a:ln>
        </p:spPr>
      </p:pic>
      <p:sp>
        <p:nvSpPr>
          <p:cNvPr id="2" name="Title 1"/>
          <p:cNvSpPr>
            <a:spLocks noGrp="1"/>
          </p:cNvSpPr>
          <p:nvPr>
            <p:ph type="title"/>
          </p:nvPr>
        </p:nvSpPr>
        <p:spPr>
          <a:xfrm>
            <a:off x="0" y="323423"/>
            <a:ext cx="9144000" cy="990600"/>
          </a:xfrm>
        </p:spPr>
        <p:txBody>
          <a:bodyPr>
            <a:noAutofit/>
          </a:bodyPr>
          <a:lstStyle/>
          <a:p>
            <a:r>
              <a:rPr lang="en-US" sz="3600" b="1" dirty="0" smtClean="0"/>
              <a:t>Carpenters Building Grandpa’s Office</a:t>
            </a:r>
            <a:br>
              <a:rPr lang="en-US" sz="3600" b="1" dirty="0" smtClean="0"/>
            </a:br>
            <a:r>
              <a:rPr lang="en-US" sz="3600" b="1" dirty="0" smtClean="0"/>
              <a:t>Bookshelves Do Smaller Scale Surveying</a:t>
            </a:r>
            <a:endParaRPr lang="en-US" sz="3600" b="1"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2" cstate="print"/>
          <a:srcRect/>
          <a:stretch>
            <a:fillRect/>
          </a:stretch>
        </p:blipFill>
        <p:spPr bwMode="auto">
          <a:xfrm>
            <a:off x="230134" y="125329"/>
            <a:ext cx="8609066" cy="6672232"/>
          </a:xfrm>
          <a:prstGeom prst="rect">
            <a:avLst/>
          </a:prstGeom>
          <a:noFill/>
          <a:ln w="9525">
            <a:noFill/>
            <a:miter lim="800000"/>
            <a:headEnd/>
            <a:tailEnd/>
          </a:ln>
        </p:spPr>
      </p:pic>
      <p:sp>
        <p:nvSpPr>
          <p:cNvPr id="2" name="Title 1"/>
          <p:cNvSpPr>
            <a:spLocks noGrp="1"/>
          </p:cNvSpPr>
          <p:nvPr>
            <p:ph type="title"/>
          </p:nvPr>
        </p:nvSpPr>
        <p:spPr>
          <a:xfrm>
            <a:off x="304800" y="427038"/>
            <a:ext cx="8534400" cy="715962"/>
          </a:xfrm>
        </p:spPr>
        <p:txBody>
          <a:bodyPr>
            <a:normAutofit/>
          </a:bodyPr>
          <a:lstStyle/>
          <a:p>
            <a:r>
              <a:rPr lang="en-US" sz="3600" b="1" dirty="0" smtClean="0"/>
              <a:t>Same for Grandma’s Bookshelves and Desk</a:t>
            </a:r>
            <a:endParaRPr lang="en-US" sz="3600" b="1"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Notes</a:t>
            </a:r>
            <a:endParaRPr lang="en-US" sz="3600" b="1" dirty="0"/>
          </a:p>
        </p:txBody>
      </p:sp>
      <p:cxnSp>
        <p:nvCxnSpPr>
          <p:cNvPr id="4" name="Straight Connector 3"/>
          <p:cNvCxnSpPr/>
          <p:nvPr/>
        </p:nvCxnSpPr>
        <p:spPr>
          <a:xfrm>
            <a:off x="457200" y="1524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57200" y="1828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57200" y="2133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2438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2743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7200" y="3048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200" y="3352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 y="3657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3962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 y="4267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 y="4572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57200" y="4876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 y="5181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7200" y="5486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7200" y="5791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57200" y="6096000"/>
            <a:ext cx="82296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Surveying is Key in Exploration</a:t>
            </a:r>
            <a:endParaRPr lang="en-US" sz="3600" b="1" dirty="0"/>
          </a:p>
        </p:txBody>
      </p:sp>
      <p:sp>
        <p:nvSpPr>
          <p:cNvPr id="3" name="Content Placeholder 2"/>
          <p:cNvSpPr>
            <a:spLocks noGrp="1"/>
          </p:cNvSpPr>
          <p:nvPr>
            <p:ph idx="1"/>
          </p:nvPr>
        </p:nvSpPr>
        <p:spPr>
          <a:xfrm>
            <a:off x="5486400" y="1295400"/>
            <a:ext cx="3657600" cy="5562600"/>
          </a:xfrm>
        </p:spPr>
        <p:txBody>
          <a:bodyPr>
            <a:normAutofit/>
          </a:bodyPr>
          <a:lstStyle/>
          <a:p>
            <a:r>
              <a:rPr lang="en-US" sz="2400" dirty="0" smtClean="0"/>
              <a:t>Locations of seismic shot and receiver locations must be surveyed.</a:t>
            </a:r>
          </a:p>
          <a:p>
            <a:r>
              <a:rPr lang="en-US" sz="2400" dirty="0" smtClean="0"/>
              <a:t>All seismic processing and interpretation depends on the accuracy of these locations.</a:t>
            </a:r>
          </a:p>
          <a:p>
            <a:r>
              <a:rPr lang="en-US" sz="2400" dirty="0" smtClean="0"/>
              <a:t>Well locations must be surveyed accurately.</a:t>
            </a:r>
          </a:p>
          <a:p>
            <a:r>
              <a:rPr lang="en-US" sz="2400" dirty="0" smtClean="0"/>
              <a:t>Other geophysical data must be located accurately: magnetics; gravity; lightning; etc.</a:t>
            </a:r>
            <a:endParaRPr lang="en-US" sz="2400" dirty="0"/>
          </a:p>
        </p:txBody>
      </p:sp>
      <p:pic>
        <p:nvPicPr>
          <p:cNvPr id="68610" name="Picture 2"/>
          <p:cNvPicPr>
            <a:picLocks noChangeAspect="1" noChangeArrowheads="1"/>
          </p:cNvPicPr>
          <p:nvPr/>
        </p:nvPicPr>
        <p:blipFill>
          <a:blip r:embed="rId2" cstate="print"/>
          <a:srcRect/>
          <a:stretch>
            <a:fillRect/>
          </a:stretch>
        </p:blipFill>
        <p:spPr bwMode="auto">
          <a:xfrm>
            <a:off x="228600" y="1371600"/>
            <a:ext cx="5248275" cy="4019550"/>
          </a:xfrm>
          <a:prstGeom prst="rect">
            <a:avLst/>
          </a:prstGeom>
          <a:noFill/>
          <a:ln w="9525">
            <a:noFill/>
            <a:miter lim="800000"/>
            <a:headEnd/>
            <a:tailEnd/>
          </a:ln>
        </p:spPr>
      </p:pic>
      <p:sp>
        <p:nvSpPr>
          <p:cNvPr id="6" name="Text Box 5"/>
          <p:cNvSpPr txBox="1">
            <a:spLocks noChangeArrowheads="1"/>
          </p:cNvSpPr>
          <p:nvPr/>
        </p:nvSpPr>
        <p:spPr bwMode="auto">
          <a:xfrm>
            <a:off x="1225550" y="5877580"/>
            <a:ext cx="2889250" cy="523220"/>
          </a:xfrm>
          <a:prstGeom prst="rect">
            <a:avLst/>
          </a:prstGeom>
          <a:noFill/>
          <a:ln w="9525">
            <a:noFill/>
            <a:miter lim="800000"/>
            <a:headEnd/>
            <a:tailEnd/>
          </a:ln>
          <a:effectLst/>
        </p:spPr>
        <p:txBody>
          <a:bodyPr wrap="square">
            <a:spAutoFit/>
          </a:bodyPr>
          <a:lstStyle/>
          <a:p>
            <a:pPr algn="r"/>
            <a:r>
              <a:rPr lang="en-US" sz="2800" b="1" dirty="0"/>
              <a:t>3D </a:t>
            </a:r>
            <a:r>
              <a:rPr lang="en-US" sz="2800" b="1" dirty="0" smtClean="0"/>
              <a:t>– Spatial Maps</a:t>
            </a:r>
            <a:endParaRPr lang="en-US" sz="2800" b="1" dirty="0"/>
          </a:p>
        </p:txBody>
      </p:sp>
      <p:sp>
        <p:nvSpPr>
          <p:cNvPr id="7" name="Text Box 9"/>
          <p:cNvSpPr txBox="1">
            <a:spLocks noChangeArrowheads="1"/>
          </p:cNvSpPr>
          <p:nvPr/>
        </p:nvSpPr>
        <p:spPr bwMode="auto">
          <a:xfrm>
            <a:off x="177800" y="5376446"/>
            <a:ext cx="3860800" cy="338554"/>
          </a:xfrm>
          <a:prstGeom prst="rect">
            <a:avLst/>
          </a:prstGeom>
          <a:noFill/>
          <a:ln w="9525">
            <a:noFill/>
            <a:miter lim="800000"/>
            <a:headEnd/>
            <a:tailEnd/>
          </a:ln>
          <a:effectLst/>
        </p:spPr>
        <p:txBody>
          <a:bodyPr>
            <a:spAutoFit/>
          </a:bodyPr>
          <a:lstStyle/>
          <a:p>
            <a:r>
              <a:rPr lang="en-US" sz="1600" b="1" dirty="0" smtClean="0"/>
              <a:t>Oil Exploration Prospect, South Texas</a:t>
            </a:r>
            <a:endParaRPr lang="en-US" sz="1600" b="1"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Surveying is Key in Construction</a:t>
            </a:r>
            <a:endParaRPr lang="en-US" sz="3600" b="1" dirty="0"/>
          </a:p>
        </p:txBody>
      </p:sp>
      <p:sp>
        <p:nvSpPr>
          <p:cNvPr id="3" name="Content Placeholder 2"/>
          <p:cNvSpPr>
            <a:spLocks noGrp="1"/>
          </p:cNvSpPr>
          <p:nvPr>
            <p:ph idx="1"/>
          </p:nvPr>
        </p:nvSpPr>
        <p:spPr>
          <a:xfrm>
            <a:off x="5029200" y="1295400"/>
            <a:ext cx="4114800" cy="5562600"/>
          </a:xfrm>
        </p:spPr>
        <p:txBody>
          <a:bodyPr>
            <a:normAutofit/>
          </a:bodyPr>
          <a:lstStyle/>
          <a:p>
            <a:r>
              <a:rPr lang="en-US" sz="2400" dirty="0" smtClean="0"/>
              <a:t>When Grandpa collected seismic data offshore Nigeria he was responsible for the satellite location of the ship.</a:t>
            </a:r>
          </a:p>
          <a:p>
            <a:r>
              <a:rPr lang="en-US" sz="2400" dirty="0" smtClean="0"/>
              <a:t>Later, Grandpa interpreted this seismic data.  Some lines were off by 3 miles.</a:t>
            </a:r>
          </a:p>
          <a:p>
            <a:r>
              <a:rPr lang="en-US" sz="2400" dirty="0" smtClean="0"/>
              <a:t>Imagine a platform being miss located by a thousand feet and missing the target.</a:t>
            </a:r>
          </a:p>
          <a:p>
            <a:r>
              <a:rPr lang="en-US" sz="2400" dirty="0" smtClean="0"/>
              <a:t>Imagine the deck of the platform being tilted 1 foot, and trying to keep stuff from rolling off into the sea.</a:t>
            </a:r>
            <a:endParaRPr lang="en-US" sz="2400" dirty="0"/>
          </a:p>
        </p:txBody>
      </p:sp>
      <p:pic>
        <p:nvPicPr>
          <p:cNvPr id="66562" name="Picture 2"/>
          <p:cNvPicPr>
            <a:picLocks noChangeAspect="1" noChangeArrowheads="1"/>
          </p:cNvPicPr>
          <p:nvPr/>
        </p:nvPicPr>
        <p:blipFill>
          <a:blip r:embed="rId2" cstate="print"/>
          <a:srcRect/>
          <a:stretch>
            <a:fillRect/>
          </a:stretch>
        </p:blipFill>
        <p:spPr bwMode="auto">
          <a:xfrm>
            <a:off x="76200" y="1295400"/>
            <a:ext cx="4914405" cy="3962400"/>
          </a:xfrm>
          <a:prstGeom prst="rect">
            <a:avLst/>
          </a:prstGeom>
          <a:noFill/>
          <a:ln w="9525">
            <a:noFill/>
            <a:miter lim="800000"/>
            <a:headEnd/>
            <a:tailEnd/>
          </a:ln>
        </p:spPr>
      </p:pic>
      <p:sp>
        <p:nvSpPr>
          <p:cNvPr id="5" name="Text Box 5"/>
          <p:cNvSpPr txBox="1">
            <a:spLocks noChangeArrowheads="1"/>
          </p:cNvSpPr>
          <p:nvPr/>
        </p:nvSpPr>
        <p:spPr bwMode="auto">
          <a:xfrm>
            <a:off x="1225550" y="5877580"/>
            <a:ext cx="2889250" cy="523220"/>
          </a:xfrm>
          <a:prstGeom prst="rect">
            <a:avLst/>
          </a:prstGeom>
          <a:noFill/>
          <a:ln w="9525">
            <a:noFill/>
            <a:miter lim="800000"/>
            <a:headEnd/>
            <a:tailEnd/>
          </a:ln>
          <a:effectLst/>
        </p:spPr>
        <p:txBody>
          <a:bodyPr wrap="square">
            <a:spAutoFit/>
          </a:bodyPr>
          <a:lstStyle/>
          <a:p>
            <a:pPr algn="r"/>
            <a:r>
              <a:rPr lang="en-US" sz="2800" b="1" dirty="0"/>
              <a:t>3D </a:t>
            </a:r>
            <a:r>
              <a:rPr lang="en-US" sz="2800" b="1" dirty="0" smtClean="0"/>
              <a:t>– Spatial Maps</a:t>
            </a:r>
            <a:endParaRPr lang="en-US" sz="2800" b="1" dirty="0"/>
          </a:p>
        </p:txBody>
      </p:sp>
      <p:sp>
        <p:nvSpPr>
          <p:cNvPr id="6" name="Text Box 9"/>
          <p:cNvSpPr txBox="1">
            <a:spLocks noChangeArrowheads="1"/>
          </p:cNvSpPr>
          <p:nvPr/>
        </p:nvSpPr>
        <p:spPr bwMode="auto">
          <a:xfrm>
            <a:off x="76200" y="5334000"/>
            <a:ext cx="3860800" cy="581025"/>
          </a:xfrm>
          <a:prstGeom prst="rect">
            <a:avLst/>
          </a:prstGeom>
          <a:noFill/>
          <a:ln w="9525">
            <a:noFill/>
            <a:miter lim="800000"/>
            <a:headEnd/>
            <a:tailEnd/>
          </a:ln>
          <a:effectLst/>
        </p:spPr>
        <p:txBody>
          <a:bodyPr>
            <a:spAutoFit/>
          </a:bodyPr>
          <a:lstStyle/>
          <a:p>
            <a:r>
              <a:rPr lang="en-US" sz="1600" b="1" dirty="0" err="1"/>
              <a:t>CADCentre</a:t>
            </a:r>
            <a:r>
              <a:rPr lang="en-US" sz="1600" b="1" dirty="0"/>
              <a:t> Model of Conoco Platform Options, North Sea</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90600"/>
          </a:xfrm>
        </p:spPr>
        <p:txBody>
          <a:bodyPr>
            <a:normAutofit/>
          </a:bodyPr>
          <a:lstStyle/>
          <a:p>
            <a:r>
              <a:rPr lang="en-US" sz="3600" b="1" dirty="0" smtClean="0"/>
              <a:t>Human Scaled Displays</a:t>
            </a:r>
            <a:endParaRPr lang="en-US" sz="3600" b="1" dirty="0"/>
          </a:p>
        </p:txBody>
      </p:sp>
      <p:sp>
        <p:nvSpPr>
          <p:cNvPr id="3" name="Content Placeholder 2"/>
          <p:cNvSpPr>
            <a:spLocks noGrp="1"/>
          </p:cNvSpPr>
          <p:nvPr>
            <p:ph idx="1"/>
          </p:nvPr>
        </p:nvSpPr>
        <p:spPr>
          <a:xfrm>
            <a:off x="152400" y="1066800"/>
            <a:ext cx="5181600" cy="5562600"/>
          </a:xfrm>
        </p:spPr>
        <p:txBody>
          <a:bodyPr>
            <a:noAutofit/>
          </a:bodyPr>
          <a:lstStyle/>
          <a:p>
            <a:pPr>
              <a:buNone/>
            </a:pPr>
            <a:r>
              <a:rPr lang="en-US" sz="2000" dirty="0" smtClean="0"/>
              <a:t>•  People interact naturally with “people sized things”</a:t>
            </a:r>
          </a:p>
          <a:p>
            <a:pPr>
              <a:buNone/>
            </a:pPr>
            <a:r>
              <a:rPr lang="en-US" sz="2000" dirty="0" smtClean="0"/>
              <a:t>•  Immersion unlocks the power of peripheral vision processing</a:t>
            </a:r>
          </a:p>
          <a:p>
            <a:pPr>
              <a:buNone/>
            </a:pPr>
            <a:r>
              <a:rPr lang="en-US" sz="2000" dirty="0" smtClean="0"/>
              <a:t>•  Imagination of “microscopic” and “telescopic” is enhanced</a:t>
            </a:r>
          </a:p>
          <a:p>
            <a:pPr>
              <a:buNone/>
            </a:pPr>
            <a:r>
              <a:rPr lang="en-US" sz="2000" dirty="0" smtClean="0"/>
              <a:t>•  People sized visual representations are augmented with human scale frequencies of:</a:t>
            </a:r>
          </a:p>
          <a:p>
            <a:pPr>
              <a:buNone/>
            </a:pPr>
            <a:r>
              <a:rPr lang="en-US" sz="1800" dirty="0" smtClean="0"/>
              <a:t>	• movement</a:t>
            </a:r>
          </a:p>
          <a:p>
            <a:pPr>
              <a:buNone/>
            </a:pPr>
            <a:r>
              <a:rPr lang="en-US" sz="1800" dirty="0" smtClean="0"/>
              <a:t>	• time</a:t>
            </a:r>
          </a:p>
          <a:p>
            <a:pPr>
              <a:buNone/>
            </a:pPr>
            <a:r>
              <a:rPr lang="en-US" sz="1800" dirty="0" smtClean="0"/>
              <a:t>	• listening</a:t>
            </a:r>
          </a:p>
          <a:p>
            <a:pPr>
              <a:buNone/>
            </a:pPr>
            <a:r>
              <a:rPr lang="en-US" sz="1800" dirty="0" smtClean="0"/>
              <a:t>	• speaking</a:t>
            </a:r>
          </a:p>
          <a:p>
            <a:pPr>
              <a:buNone/>
            </a:pPr>
            <a:r>
              <a:rPr lang="en-US" sz="2000" dirty="0" smtClean="0"/>
              <a:t>•  Creativity follows unlocking the imagination with natural interactive interactions with data and displays</a:t>
            </a:r>
          </a:p>
          <a:p>
            <a:pPr>
              <a:buNone/>
            </a:pPr>
            <a:endParaRPr lang="en-US" sz="2000" dirty="0"/>
          </a:p>
        </p:txBody>
      </p:sp>
      <p:pic>
        <p:nvPicPr>
          <p:cNvPr id="67586" name="Picture 2"/>
          <p:cNvPicPr>
            <a:picLocks noChangeAspect="1" noChangeArrowheads="1"/>
          </p:cNvPicPr>
          <p:nvPr/>
        </p:nvPicPr>
        <p:blipFill>
          <a:blip r:embed="rId2" cstate="print"/>
          <a:srcRect/>
          <a:stretch>
            <a:fillRect/>
          </a:stretch>
        </p:blipFill>
        <p:spPr bwMode="auto">
          <a:xfrm>
            <a:off x="5334000" y="1143000"/>
            <a:ext cx="3667125" cy="2752051"/>
          </a:xfrm>
          <a:prstGeom prst="rect">
            <a:avLst/>
          </a:prstGeom>
          <a:noFill/>
          <a:ln w="19050">
            <a:solidFill>
              <a:schemeClr val="tx1"/>
            </a:solidFill>
            <a:miter lim="800000"/>
            <a:headEnd/>
            <a:tailEnd/>
          </a:ln>
        </p:spPr>
      </p:pic>
      <p:pic>
        <p:nvPicPr>
          <p:cNvPr id="67588" name="Picture 4"/>
          <p:cNvPicPr>
            <a:picLocks noChangeAspect="1" noChangeArrowheads="1"/>
          </p:cNvPicPr>
          <p:nvPr/>
        </p:nvPicPr>
        <p:blipFill>
          <a:blip r:embed="rId3" cstate="print"/>
          <a:srcRect/>
          <a:stretch>
            <a:fillRect/>
          </a:stretch>
        </p:blipFill>
        <p:spPr bwMode="auto">
          <a:xfrm>
            <a:off x="5334000" y="3962400"/>
            <a:ext cx="3676650" cy="2743200"/>
          </a:xfrm>
          <a:prstGeom prst="rect">
            <a:avLst/>
          </a:prstGeom>
          <a:noFill/>
          <a:ln w="19050">
            <a:solidFill>
              <a:schemeClr val="tx1"/>
            </a:solid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7038"/>
            <a:ext cx="8229600" cy="792162"/>
          </a:xfrm>
        </p:spPr>
        <p:txBody>
          <a:bodyPr>
            <a:normAutofit/>
          </a:bodyPr>
          <a:lstStyle/>
          <a:p>
            <a:r>
              <a:rPr lang="en-US" sz="3600" b="1" dirty="0" smtClean="0"/>
              <a:t>The Microscopic and the Telescopic</a:t>
            </a:r>
            <a:endParaRPr lang="en-US" sz="3600" b="1" dirty="0"/>
          </a:p>
        </p:txBody>
      </p:sp>
      <p:sp>
        <p:nvSpPr>
          <p:cNvPr id="3" name="Content Placeholder 2"/>
          <p:cNvSpPr>
            <a:spLocks noGrp="1"/>
          </p:cNvSpPr>
          <p:nvPr>
            <p:ph idx="1"/>
          </p:nvPr>
        </p:nvSpPr>
        <p:spPr>
          <a:xfrm>
            <a:off x="228600" y="4495800"/>
            <a:ext cx="8686800" cy="2362200"/>
          </a:xfrm>
        </p:spPr>
        <p:txBody>
          <a:bodyPr>
            <a:normAutofit/>
          </a:bodyPr>
          <a:lstStyle/>
          <a:p>
            <a:pPr>
              <a:buNone/>
            </a:pPr>
            <a:r>
              <a:rPr lang="en-US" sz="2400" dirty="0" smtClean="0"/>
              <a:t>	How do we survey something very small, something which is buried deep in the earth, or something way out in space?</a:t>
            </a:r>
          </a:p>
          <a:p>
            <a:pPr>
              <a:buNone/>
            </a:pPr>
            <a:endParaRPr lang="en-US" sz="900" dirty="0" smtClean="0"/>
          </a:p>
          <a:p>
            <a:pPr>
              <a:buNone/>
            </a:pPr>
            <a:r>
              <a:rPr lang="en-US" sz="2400" dirty="0" smtClean="0"/>
              <a:t>	How do we define ownership of something very small, something deep in the earth which moves from place to place, or something way out in space?</a:t>
            </a:r>
            <a:endParaRPr lang="en-US" sz="2400" dirty="0"/>
          </a:p>
        </p:txBody>
      </p:sp>
      <p:grpSp>
        <p:nvGrpSpPr>
          <p:cNvPr id="4" name="Group 15"/>
          <p:cNvGrpSpPr>
            <a:grpSpLocks/>
          </p:cNvGrpSpPr>
          <p:nvPr/>
        </p:nvGrpSpPr>
        <p:grpSpPr bwMode="auto">
          <a:xfrm>
            <a:off x="2979738" y="1154113"/>
            <a:ext cx="2868612" cy="3152775"/>
            <a:chOff x="1877" y="1989"/>
            <a:chExt cx="1807" cy="1986"/>
          </a:xfrm>
        </p:grpSpPr>
        <p:pic>
          <p:nvPicPr>
            <p:cNvPr id="5" name="Picture 7" descr="D:\Images\flow1sub.gif"/>
            <p:cNvPicPr>
              <a:picLocks noChangeAspect="1" noChangeArrowheads="1"/>
            </p:cNvPicPr>
            <p:nvPr/>
          </p:nvPicPr>
          <p:blipFill>
            <a:blip r:embed="rId2" cstate="print"/>
            <a:srcRect/>
            <a:stretch>
              <a:fillRect/>
            </a:stretch>
          </p:blipFill>
          <p:spPr bwMode="auto">
            <a:xfrm>
              <a:off x="1877" y="1989"/>
              <a:ext cx="1807" cy="1986"/>
            </a:xfrm>
            <a:prstGeom prst="rect">
              <a:avLst/>
            </a:prstGeom>
            <a:noFill/>
          </p:spPr>
        </p:pic>
        <p:sp>
          <p:nvSpPr>
            <p:cNvPr id="6" name="Text Box 11"/>
            <p:cNvSpPr txBox="1">
              <a:spLocks noChangeArrowheads="1"/>
            </p:cNvSpPr>
            <p:nvPr/>
          </p:nvSpPr>
          <p:spPr bwMode="auto">
            <a:xfrm>
              <a:off x="2174" y="3579"/>
              <a:ext cx="1176" cy="366"/>
            </a:xfrm>
            <a:prstGeom prst="rect">
              <a:avLst/>
            </a:prstGeom>
            <a:noFill/>
            <a:ln w="9525">
              <a:noFill/>
              <a:miter lim="800000"/>
              <a:headEnd/>
              <a:tailEnd/>
            </a:ln>
            <a:effectLst/>
          </p:spPr>
          <p:txBody>
            <a:bodyPr wrap="none">
              <a:spAutoFit/>
            </a:bodyPr>
            <a:lstStyle/>
            <a:p>
              <a:r>
                <a:rPr lang="en-US" sz="1600" b="1">
                  <a:solidFill>
                    <a:srgbClr val="FFFF00"/>
                  </a:solidFill>
                  <a:latin typeface="Times New Roman" pitchFamily="18" charset="0"/>
                </a:rPr>
                <a:t>Fluid flow pathway</a:t>
              </a:r>
            </a:p>
            <a:p>
              <a:r>
                <a:rPr lang="en-US" sz="1600" b="1">
                  <a:solidFill>
                    <a:srgbClr val="FFFF00"/>
                  </a:solidFill>
                  <a:latin typeface="Times New Roman" pitchFamily="18" charset="0"/>
                </a:rPr>
                <a:t>approx. 1,000 feet</a:t>
              </a:r>
            </a:p>
          </p:txBody>
        </p:sp>
      </p:grpSp>
      <p:grpSp>
        <p:nvGrpSpPr>
          <p:cNvPr id="7" name="Group 14"/>
          <p:cNvGrpSpPr>
            <a:grpSpLocks/>
          </p:cNvGrpSpPr>
          <p:nvPr/>
        </p:nvGrpSpPr>
        <p:grpSpPr bwMode="auto">
          <a:xfrm>
            <a:off x="5842000" y="1143000"/>
            <a:ext cx="3124200" cy="3162300"/>
            <a:chOff x="3680" y="1982"/>
            <a:chExt cx="1968" cy="1992"/>
          </a:xfrm>
        </p:grpSpPr>
        <p:pic>
          <p:nvPicPr>
            <p:cNvPr id="8" name="Picture 10" descr="D:\Images\solar_l.jpg"/>
            <p:cNvPicPr>
              <a:picLocks noChangeAspect="1" noChangeArrowheads="1"/>
            </p:cNvPicPr>
            <p:nvPr/>
          </p:nvPicPr>
          <p:blipFill>
            <a:blip r:embed="rId3" cstate="print"/>
            <a:srcRect/>
            <a:stretch>
              <a:fillRect/>
            </a:stretch>
          </p:blipFill>
          <p:spPr bwMode="auto">
            <a:xfrm>
              <a:off x="3704" y="1982"/>
              <a:ext cx="1904" cy="1986"/>
            </a:xfrm>
            <a:prstGeom prst="rect">
              <a:avLst/>
            </a:prstGeom>
            <a:noFill/>
          </p:spPr>
        </p:pic>
        <p:sp>
          <p:nvSpPr>
            <p:cNvPr id="9" name="Text Box 12"/>
            <p:cNvSpPr txBox="1">
              <a:spLocks noChangeArrowheads="1"/>
            </p:cNvSpPr>
            <p:nvPr/>
          </p:nvSpPr>
          <p:spPr bwMode="auto">
            <a:xfrm>
              <a:off x="3680" y="3570"/>
              <a:ext cx="1968" cy="404"/>
            </a:xfrm>
            <a:prstGeom prst="rect">
              <a:avLst/>
            </a:prstGeom>
            <a:noFill/>
            <a:ln w="9525">
              <a:noFill/>
              <a:miter lim="800000"/>
              <a:headEnd/>
              <a:tailEnd/>
            </a:ln>
            <a:effectLst/>
          </p:spPr>
          <p:txBody>
            <a:bodyPr wrap="none">
              <a:spAutoFit/>
            </a:bodyPr>
            <a:lstStyle/>
            <a:p>
              <a:pPr algn="ctr"/>
              <a:r>
                <a:rPr lang="en-US" sz="1800" b="1">
                  <a:solidFill>
                    <a:srgbClr val="FFFF00"/>
                  </a:solidFill>
                  <a:latin typeface="Times New Roman" pitchFamily="18" charset="0"/>
                </a:rPr>
                <a:t>Planetary Orbits</a:t>
              </a:r>
            </a:p>
            <a:p>
              <a:pPr algn="ctr"/>
              <a:r>
                <a:rPr lang="en-US" sz="1800" b="1">
                  <a:solidFill>
                    <a:srgbClr val="FFFF00"/>
                  </a:solidFill>
                  <a:latin typeface="Times New Roman" pitchFamily="18" charset="0"/>
                </a:rPr>
                <a:t>approx. 56-9,000 million miles</a:t>
              </a:r>
            </a:p>
          </p:txBody>
        </p:sp>
      </p:grpSp>
      <p:grpSp>
        <p:nvGrpSpPr>
          <p:cNvPr id="10" name="Group 16"/>
          <p:cNvGrpSpPr>
            <a:grpSpLocks/>
          </p:cNvGrpSpPr>
          <p:nvPr/>
        </p:nvGrpSpPr>
        <p:grpSpPr bwMode="auto">
          <a:xfrm>
            <a:off x="266700" y="1149350"/>
            <a:ext cx="2667000" cy="3162300"/>
            <a:chOff x="168" y="1986"/>
            <a:chExt cx="1680" cy="1992"/>
          </a:xfrm>
        </p:grpSpPr>
        <p:pic>
          <p:nvPicPr>
            <p:cNvPr id="11" name="Picture 5" descr="D:\Images\sem.gif"/>
            <p:cNvPicPr>
              <a:picLocks noChangeAspect="1" noChangeArrowheads="1"/>
            </p:cNvPicPr>
            <p:nvPr/>
          </p:nvPicPr>
          <p:blipFill>
            <a:blip r:embed="rId4" cstate="print"/>
            <a:srcRect/>
            <a:stretch>
              <a:fillRect/>
            </a:stretch>
          </p:blipFill>
          <p:spPr bwMode="auto">
            <a:xfrm>
              <a:off x="168" y="1986"/>
              <a:ext cx="1680" cy="1992"/>
            </a:xfrm>
            <a:prstGeom prst="rect">
              <a:avLst/>
            </a:prstGeom>
            <a:noFill/>
          </p:spPr>
        </p:pic>
        <p:sp>
          <p:nvSpPr>
            <p:cNvPr id="12" name="Line 13"/>
            <p:cNvSpPr>
              <a:spLocks noChangeShapeType="1"/>
            </p:cNvSpPr>
            <p:nvPr/>
          </p:nvSpPr>
          <p:spPr bwMode="auto">
            <a:xfrm flipV="1">
              <a:off x="1260" y="2010"/>
              <a:ext cx="552" cy="1128"/>
            </a:xfrm>
            <a:prstGeom prst="line">
              <a:avLst/>
            </a:prstGeom>
            <a:noFill/>
            <a:ln w="19050">
              <a:solidFill>
                <a:srgbClr val="969696"/>
              </a:solidFill>
              <a:round/>
              <a:headEnd/>
              <a:tailEnd/>
            </a:ln>
            <a:effectLst/>
          </p:spPr>
          <p:txBody>
            <a:bodyPr wrap="none" anchor="ctr"/>
            <a:lstStyle/>
            <a:p>
              <a:endParaRPr lang="en-US">
                <a:solidFill>
                  <a:srgbClr val="FFFF00"/>
                </a:solidFill>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Notes</a:t>
            </a:r>
            <a:endParaRPr lang="en-US" sz="3600" b="1" dirty="0"/>
          </a:p>
        </p:txBody>
      </p:sp>
      <p:cxnSp>
        <p:nvCxnSpPr>
          <p:cNvPr id="4" name="Straight Connector 3"/>
          <p:cNvCxnSpPr/>
          <p:nvPr/>
        </p:nvCxnSpPr>
        <p:spPr>
          <a:xfrm>
            <a:off x="457200" y="1524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57200" y="1828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57200" y="2133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2438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2743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7200" y="3048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200" y="3352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 y="3657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3962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 y="4267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 y="4572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57200" y="4876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 y="5181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7200" y="5486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7200" y="5791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57200" y="6096000"/>
            <a:ext cx="82296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http://www.walden3d.com/photos/Family/Science_Camps/2011_SC_CD3/SC2-413_geocache.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533400" y="4495800"/>
            <a:ext cx="8229600" cy="1143000"/>
          </a:xfrm>
        </p:spPr>
        <p:txBody>
          <a:bodyPr>
            <a:normAutofit/>
          </a:bodyPr>
          <a:lstStyle/>
          <a:p>
            <a:r>
              <a:rPr lang="en-US" sz="3600" b="1" dirty="0" smtClean="0"/>
              <a:t>Fiddler’s Canyon Geocache</a:t>
            </a:r>
            <a:endParaRPr lang="en-US" sz="3600" b="1"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3600" b="1" dirty="0" smtClean="0"/>
              <a:t>Safety</a:t>
            </a:r>
            <a:endParaRPr lang="en-US" sz="3600" b="1" dirty="0"/>
          </a:p>
        </p:txBody>
      </p:sp>
      <p:sp>
        <p:nvSpPr>
          <p:cNvPr id="5" name="Content Placeholder 2"/>
          <p:cNvSpPr>
            <a:spLocks noGrp="1"/>
          </p:cNvSpPr>
          <p:nvPr>
            <p:ph idx="1"/>
          </p:nvPr>
        </p:nvSpPr>
        <p:spPr>
          <a:xfrm>
            <a:off x="457200" y="1219200"/>
            <a:ext cx="8229600" cy="5486400"/>
          </a:xfrm>
        </p:spPr>
        <p:txBody>
          <a:bodyPr>
            <a:normAutofit fontScale="70000" lnSpcReduction="20000"/>
          </a:bodyPr>
          <a:lstStyle/>
          <a:p>
            <a:r>
              <a:rPr lang="en-US" dirty="0" smtClean="0"/>
              <a:t>Never go anyplace alone!</a:t>
            </a:r>
          </a:p>
          <a:p>
            <a:r>
              <a:rPr lang="en-US" dirty="0" smtClean="0"/>
              <a:t>Exception is if one of you is hurt, then:</a:t>
            </a:r>
          </a:p>
          <a:p>
            <a:pPr lvl="1"/>
            <a:r>
              <a:rPr lang="en-US" dirty="0" smtClean="0"/>
              <a:t>One of you stay and help the person hurt.</a:t>
            </a:r>
          </a:p>
          <a:p>
            <a:pPr lvl="1"/>
            <a:r>
              <a:rPr lang="en-US" dirty="0" smtClean="0"/>
              <a:t>The other one run and get help.</a:t>
            </a:r>
          </a:p>
          <a:p>
            <a:r>
              <a:rPr lang="en-US" dirty="0" smtClean="0"/>
              <a:t>If you get lost stay put, we will find you.</a:t>
            </a:r>
          </a:p>
          <a:p>
            <a:r>
              <a:rPr lang="en-US" dirty="0" smtClean="0"/>
              <a:t>If you hear a rattlesnake do not move quickly, just slowly move away from the sound.</a:t>
            </a:r>
          </a:p>
          <a:p>
            <a:r>
              <a:rPr lang="en-US" dirty="0" smtClean="0"/>
              <a:t>Do not run with a knife open.  Use knife safety.</a:t>
            </a:r>
          </a:p>
          <a:p>
            <a:r>
              <a:rPr lang="en-US" dirty="0" smtClean="0"/>
              <a:t>If you cut yourself, apply pressure to the wound to stop bleeding, and send for help.</a:t>
            </a:r>
          </a:p>
          <a:p>
            <a:r>
              <a:rPr lang="en-US" dirty="0" smtClean="0"/>
              <a:t>Never point an arrow in a cocked bow at any person.</a:t>
            </a:r>
          </a:p>
          <a:p>
            <a:r>
              <a:rPr lang="en-US" dirty="0" smtClean="0"/>
              <a:t>Drink lots and lots and lots of water.</a:t>
            </a:r>
          </a:p>
          <a:p>
            <a:r>
              <a:rPr lang="en-US" dirty="0" smtClean="0"/>
              <a:t>Do not go swimming unless an adult is with you.</a:t>
            </a:r>
          </a:p>
          <a:p>
            <a:r>
              <a:rPr lang="en-US" dirty="0" smtClean="0"/>
              <a:t>Do not start branches on fire and swing them around  where others can be hurt.</a:t>
            </a:r>
          </a:p>
          <a:p>
            <a:r>
              <a:rPr lang="en-US" dirty="0" smtClean="0"/>
              <a:t>Use common sense, and think before you act.</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Notes</a:t>
            </a:r>
            <a:endParaRPr lang="en-US" sz="3600" b="1" dirty="0"/>
          </a:p>
        </p:txBody>
      </p:sp>
      <p:cxnSp>
        <p:nvCxnSpPr>
          <p:cNvPr id="4" name="Straight Connector 3"/>
          <p:cNvCxnSpPr/>
          <p:nvPr/>
        </p:nvCxnSpPr>
        <p:spPr>
          <a:xfrm>
            <a:off x="457200" y="1524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57200" y="1828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57200" y="2133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2438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2743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7200" y="3048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200" y="3352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 y="3657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3962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 y="4267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 y="4572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57200" y="4876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 y="5181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7200" y="5486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7200" y="5791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57200" y="6096000"/>
            <a:ext cx="82296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0" y="649705"/>
            <a:ext cx="9144000" cy="6208296"/>
          </a:xfrm>
          <a:prstGeom prst="rect">
            <a:avLst/>
          </a:prstGeom>
          <a:noFill/>
          <a:ln w="9525">
            <a:noFill/>
            <a:miter lim="800000"/>
            <a:headEnd/>
            <a:tailEnd/>
          </a:ln>
        </p:spPr>
      </p:pic>
      <p:sp>
        <p:nvSpPr>
          <p:cNvPr id="2" name="Title 1"/>
          <p:cNvSpPr>
            <a:spLocks noGrp="1"/>
          </p:cNvSpPr>
          <p:nvPr>
            <p:ph type="title"/>
          </p:nvPr>
        </p:nvSpPr>
        <p:spPr>
          <a:xfrm>
            <a:off x="457200" y="381000"/>
            <a:ext cx="8229600" cy="1143000"/>
          </a:xfrm>
        </p:spPr>
        <p:txBody>
          <a:bodyPr>
            <a:normAutofit/>
          </a:bodyPr>
          <a:lstStyle/>
          <a:p>
            <a:r>
              <a:rPr lang="en-US" sz="3600" b="1" dirty="0" smtClean="0">
                <a:solidFill>
                  <a:srgbClr val="FFFF00"/>
                </a:solidFill>
              </a:rPr>
              <a:t>Nelson Farm &amp; Relatives Houses</a:t>
            </a:r>
            <a:endParaRPr lang="en-US" sz="3600" b="1" dirty="0">
              <a:solidFill>
                <a:srgbClr val="FFFF00"/>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3" cstate="print"/>
          <a:srcRect/>
          <a:stretch>
            <a:fillRect/>
          </a:stretch>
        </p:blipFill>
        <p:spPr bwMode="auto">
          <a:xfrm>
            <a:off x="0" y="651665"/>
            <a:ext cx="9144000" cy="6206335"/>
          </a:xfrm>
          <a:prstGeom prst="rect">
            <a:avLst/>
          </a:prstGeom>
          <a:noFill/>
          <a:ln w="9525">
            <a:noFill/>
            <a:miter lim="800000"/>
            <a:headEnd/>
            <a:tailEnd/>
          </a:ln>
        </p:spPr>
      </p:pic>
      <p:sp>
        <p:nvSpPr>
          <p:cNvPr id="2" name="Title 1"/>
          <p:cNvSpPr>
            <a:spLocks noGrp="1"/>
          </p:cNvSpPr>
          <p:nvPr>
            <p:ph type="title"/>
          </p:nvPr>
        </p:nvSpPr>
        <p:spPr>
          <a:xfrm>
            <a:off x="457200" y="381000"/>
            <a:ext cx="8229600" cy="1143000"/>
          </a:xfrm>
        </p:spPr>
        <p:txBody>
          <a:bodyPr>
            <a:normAutofit/>
          </a:bodyPr>
          <a:lstStyle/>
          <a:p>
            <a:r>
              <a:rPr lang="en-US" sz="3600" b="1" dirty="0" smtClean="0">
                <a:solidFill>
                  <a:srgbClr val="FFFF00"/>
                </a:solidFill>
              </a:rPr>
              <a:t>North Cedar &amp; Relatives</a:t>
            </a:r>
            <a:endParaRPr lang="en-US" sz="3600" b="1" dirty="0">
              <a:solidFill>
                <a:srgbClr val="FFFF00"/>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9" name="Picture 3"/>
          <p:cNvPicPr>
            <a:picLocks noChangeAspect="1" noChangeArrowheads="1"/>
          </p:cNvPicPr>
          <p:nvPr/>
        </p:nvPicPr>
        <p:blipFill>
          <a:blip r:embed="rId3" cstate="print"/>
          <a:srcRect/>
          <a:stretch>
            <a:fillRect/>
          </a:stretch>
        </p:blipFill>
        <p:spPr bwMode="auto">
          <a:xfrm>
            <a:off x="0" y="640355"/>
            <a:ext cx="9144000" cy="6217645"/>
          </a:xfrm>
          <a:prstGeom prst="rect">
            <a:avLst/>
          </a:prstGeom>
          <a:noFill/>
          <a:ln w="9525">
            <a:noFill/>
            <a:miter lim="800000"/>
            <a:headEnd/>
            <a:tailEnd/>
          </a:ln>
        </p:spPr>
      </p:pic>
      <p:sp>
        <p:nvSpPr>
          <p:cNvPr id="2" name="Title 1"/>
          <p:cNvSpPr>
            <a:spLocks noGrp="1"/>
          </p:cNvSpPr>
          <p:nvPr>
            <p:ph type="title"/>
          </p:nvPr>
        </p:nvSpPr>
        <p:spPr>
          <a:xfrm>
            <a:off x="457200" y="381000"/>
            <a:ext cx="8229600" cy="1143000"/>
          </a:xfrm>
        </p:spPr>
        <p:txBody>
          <a:bodyPr>
            <a:normAutofit/>
          </a:bodyPr>
          <a:lstStyle/>
          <a:p>
            <a:r>
              <a:rPr lang="en-US" sz="3600" b="1" dirty="0" smtClean="0">
                <a:solidFill>
                  <a:srgbClr val="FFFF00"/>
                </a:solidFill>
              </a:rPr>
              <a:t>Cedar City &amp; </a:t>
            </a:r>
            <a:r>
              <a:rPr lang="en-US" sz="3600" b="1" dirty="0" smtClean="0">
                <a:solidFill>
                  <a:srgbClr val="FFFF00"/>
                </a:solidFill>
              </a:rPr>
              <a:t>Relatives</a:t>
            </a:r>
            <a:endParaRPr lang="en-US" sz="3600" b="1" dirty="0">
              <a:solidFill>
                <a:srgbClr val="FFFF00"/>
              </a:solidFill>
            </a:endParaRPr>
          </a:p>
        </p:txBody>
      </p:sp>
      <p:sp>
        <p:nvSpPr>
          <p:cNvPr id="4" name="Oval 3"/>
          <p:cNvSpPr/>
          <p:nvPr/>
        </p:nvSpPr>
        <p:spPr>
          <a:xfrm>
            <a:off x="2209800" y="5715000"/>
            <a:ext cx="152400" cy="1524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990600" y="5867400"/>
            <a:ext cx="1564787" cy="369332"/>
          </a:xfrm>
          <a:prstGeom prst="rect">
            <a:avLst/>
          </a:prstGeom>
          <a:noFill/>
        </p:spPr>
        <p:txBody>
          <a:bodyPr wrap="none" rtlCol="0">
            <a:spAutoFit/>
          </a:bodyPr>
          <a:lstStyle/>
          <a:p>
            <a:r>
              <a:rPr lang="en-US" dirty="0" smtClean="0">
                <a:solidFill>
                  <a:srgbClr val="FF0000"/>
                </a:solidFill>
              </a:rPr>
              <a:t>Where we </a:t>
            </a:r>
            <a:r>
              <a:rPr lang="en-US" dirty="0" smtClean="0">
                <a:solidFill>
                  <a:srgbClr val="FF0000"/>
                </a:solidFill>
              </a:rPr>
              <a:t>are</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Notes</a:t>
            </a:r>
            <a:endParaRPr lang="en-US" sz="3600" b="1" dirty="0"/>
          </a:p>
        </p:txBody>
      </p:sp>
      <p:cxnSp>
        <p:nvCxnSpPr>
          <p:cNvPr id="4" name="Straight Connector 3"/>
          <p:cNvCxnSpPr/>
          <p:nvPr/>
        </p:nvCxnSpPr>
        <p:spPr>
          <a:xfrm>
            <a:off x="457200" y="1524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57200" y="1828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57200" y="2133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2438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2743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7200" y="3048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200" y="3352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 y="3657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3962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 y="4267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 y="4572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57200" y="4876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 y="5181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7200" y="5486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7200" y="5791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57200" y="6096000"/>
            <a:ext cx="82296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Autofit/>
          </a:bodyPr>
          <a:lstStyle/>
          <a:p>
            <a:r>
              <a:rPr lang="en-US" sz="2800" b="1" dirty="0" smtClean="0"/>
              <a:t>10 &amp; 11 Year Old Sheepherders at Eddy Creek, Idaho</a:t>
            </a:r>
            <a:endParaRPr lang="en-US" sz="2800" b="1" dirty="0"/>
          </a:p>
        </p:txBody>
      </p:sp>
      <p:sp>
        <p:nvSpPr>
          <p:cNvPr id="3" name="Content Placeholder 2"/>
          <p:cNvSpPr>
            <a:spLocks noGrp="1"/>
          </p:cNvSpPr>
          <p:nvPr>
            <p:ph idx="1"/>
          </p:nvPr>
        </p:nvSpPr>
        <p:spPr>
          <a:xfrm>
            <a:off x="0" y="838200"/>
            <a:ext cx="8763000" cy="5791200"/>
          </a:xfrm>
        </p:spPr>
        <p:txBody>
          <a:bodyPr>
            <a:noAutofit/>
          </a:bodyPr>
          <a:lstStyle/>
          <a:p>
            <a:pPr>
              <a:buNone/>
            </a:pPr>
            <a:r>
              <a:rPr lang="en-US" sz="1100" dirty="0" smtClean="0"/>
              <a:t>	Eric was ten and I was eleven when Dad asked us to take care of his sheep.  We were still young enough then to deal with life spontaneously; we saw adventure in basic, human struggles:  love, fear, hate, hunger, cold, and heat were all strangely exciting.  Life was а sensory experience, filled with wonder and awe.  We thought little and felt everything.  Even now it is hard to distance myself, difficult to look judiciously at what was grand and mysterious.  Because the grand and mysterious are best handled by prophets or artists, and because I am neither a prophet nor an artist, my attempt to bind these experiences with words may seem presumptuous.  But their authenticity is too great to deny.  It would be hazardous, or at least unwise, for me to ignore experiences that continue to shape my values and influence the way I perceive reality.</a:t>
            </a:r>
          </a:p>
          <a:p>
            <a:pPr>
              <a:buNone/>
            </a:pPr>
            <a:r>
              <a:rPr lang="en-US" sz="1100" dirty="0" smtClean="0"/>
              <a:t>	</a:t>
            </a:r>
          </a:p>
          <a:p>
            <a:pPr>
              <a:buNone/>
            </a:pPr>
            <a:r>
              <a:rPr lang="en-US" sz="1100" dirty="0" smtClean="0"/>
              <a:t>	Dad entrusted Eric and me with his sheep because he had to.  We had not anticipated the responsibility; instead ‑‑ as was common for us as boys ‑‑ we spent the day fishing among beaver dams for native cutthroat and hunting rock chucks.  We had just finished milking cows that evening, and were on our way to a field where we planned to teach our horses to make sliding‑</a:t>
            </a:r>
            <a:r>
              <a:rPr lang="en-US" sz="1100" dirty="0" err="1" smtClean="0"/>
              <a:t>stops</a:t>
            </a:r>
            <a:r>
              <a:rPr lang="en-US" sz="1100" dirty="0" smtClean="0"/>
              <a:t>.  We did this by galloping across an irrigated pasture and reining our horses to an abrupt halt; horses will usually learn to tuck their hind legs and slide when stopping on wet grass.</a:t>
            </a:r>
          </a:p>
          <a:p>
            <a:pPr>
              <a:buNone/>
            </a:pPr>
            <a:endParaRPr lang="en-US" sz="1100" dirty="0" smtClean="0"/>
          </a:p>
          <a:p>
            <a:pPr>
              <a:buNone/>
            </a:pPr>
            <a:r>
              <a:rPr lang="en-US" sz="1100" dirty="0" smtClean="0"/>
              <a:t>	But Eric and I did not make it to the pasture that evening.  As we were saddling our horses Mom and Dad arrived, worried and in a hurry.  They drove our old, dust covered pickup directly to the gas pump.  Mom got out first and met us at the barn; she said Smokey </a:t>
            </a:r>
            <a:r>
              <a:rPr lang="en-US" sz="1100" dirty="0" err="1" smtClean="0"/>
              <a:t>Zoofelt</a:t>
            </a:r>
            <a:r>
              <a:rPr lang="en-US" sz="1100" dirty="0" smtClean="0"/>
              <a:t> ‑‑ one of our sheepherders ‑‑ was very sick and that Dad wanted to talk to us.  We ran to the pump where Dad was filling the pick‑up with gas.  I looked through the window and saw Smokey; he was half lying and half sitting on the pick‑up seat.  His eyes were closed, his mouth open, and his head was resting against the passenger door.  Dad told us he and Mom had been checking the sheep camps and had found Smokey, lying on the trail, unconscious.  He had had a heart attack and was almost dead.</a:t>
            </a:r>
          </a:p>
          <a:p>
            <a:pPr>
              <a:buNone/>
            </a:pPr>
            <a:endParaRPr lang="en-US" sz="1100" dirty="0" smtClean="0"/>
          </a:p>
          <a:p>
            <a:pPr>
              <a:buNone/>
            </a:pPr>
            <a:r>
              <a:rPr lang="en-US" sz="1100" dirty="0" smtClean="0"/>
              <a:t>	Smokey was the first almost‑</a:t>
            </a:r>
            <a:r>
              <a:rPr lang="en-US" sz="1100" dirty="0" err="1" smtClean="0"/>
              <a:t>dead</a:t>
            </a:r>
            <a:r>
              <a:rPr lang="en-US" sz="1100" dirty="0" smtClean="0"/>
              <a:t> person I had ever seen.  It was sobering to see him lie pale and unconscious on the pickup seat.  His beard was full and grey, and his face above the beard was empty, as if the beard had been greedy and used it up.  I thought he looked like a mountain man who had come West to trap beaver and lived too long.  Everyone knew he drank heavily, but it was still shocking to see Smokey lie helpless and near death.  It made me realize anyone could die ‑‑ even I.</a:t>
            </a:r>
          </a:p>
          <a:p>
            <a:pPr>
              <a:buNone/>
            </a:pPr>
            <a:endParaRPr lang="en-US" sz="1100" dirty="0" smtClean="0"/>
          </a:p>
          <a:p>
            <a:pPr>
              <a:buNone/>
            </a:pPr>
            <a:r>
              <a:rPr lang="en-US" sz="1100" dirty="0" smtClean="0"/>
              <a:t>	This realization resurfaced throughout my youth and had a significant effect on me, but at the time I did not take much time to think about death.  While we were filling the pickup with gas, Dad asked Eric and me if we could find our way to Eddy Creek and look after Smokey’s sheep.  We knew where Eddy Creek was, but had never been to this particular camp.  Dad told us we would find Smokey’s tepee at the head of Eddy Creek.  He said the sheep should be close to the tepee, probably within a mile or two, and probably on the highest peak in the area.  He told us to get up early every morning, drive the sheep to a place where they could get fresh water and grass, and give them а half of а bag of salt every night when we bedded them down.  Then Dad gave us what Eric and I saw as a great symbol of love and trust:  his 6 ММ Remington.  He reminded us about coyotes, told us to be careful, and with a very concerned look, began the seventy‑</a:t>
            </a:r>
            <a:r>
              <a:rPr lang="en-US" sz="1100" dirty="0" err="1" smtClean="0"/>
              <a:t>mile</a:t>
            </a:r>
            <a:r>
              <a:rPr lang="en-US" sz="1100" dirty="0" smtClean="0"/>
              <a:t> trip with Smokey to the hospital in Idaho Falls.</a:t>
            </a:r>
          </a:p>
          <a:p>
            <a:endParaRPr lang="en-US" sz="11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639762"/>
          </a:xfrm>
        </p:spPr>
        <p:txBody>
          <a:bodyPr>
            <a:noAutofit/>
          </a:bodyPr>
          <a:lstStyle/>
          <a:p>
            <a:r>
              <a:rPr lang="en-US" sz="2800" b="1" dirty="0" smtClean="0"/>
              <a:t>10 &amp; 11 Year Old Sheepherders continued</a:t>
            </a:r>
            <a:endParaRPr lang="en-US" sz="2800" b="1" dirty="0"/>
          </a:p>
        </p:txBody>
      </p:sp>
      <p:sp>
        <p:nvSpPr>
          <p:cNvPr id="3" name="Content Placeholder 2"/>
          <p:cNvSpPr>
            <a:spLocks noGrp="1"/>
          </p:cNvSpPr>
          <p:nvPr>
            <p:ph idx="1"/>
          </p:nvPr>
        </p:nvSpPr>
        <p:spPr>
          <a:xfrm>
            <a:off x="0" y="838200"/>
            <a:ext cx="8686800" cy="5791200"/>
          </a:xfrm>
        </p:spPr>
        <p:txBody>
          <a:bodyPr>
            <a:noAutofit/>
          </a:bodyPr>
          <a:lstStyle/>
          <a:p>
            <a:pPr>
              <a:buNone/>
            </a:pPr>
            <a:r>
              <a:rPr lang="en-US" sz="1100" dirty="0" smtClean="0"/>
              <a:t>	The thrill of adventure dispersed both reverence and prudence.  As soon as we could no longer see the house we yelled like savages, turned our horses from the dirt road, and ran through а hayfield, jumping dikes and ditches.  But the trail soon left the valley floor and began to climb into the mountains.  It became rocky and steep; we had to stop and rest our horses.  As the sun went down we grew anxious, less and less confident in finding the sheep camp.  Heavy clouds moved in, covering the moon, and creating а darkness so dense that sparks caused by our horses’ steel shoes on rocks looked like fireworks.  We became sober and business‑</a:t>
            </a:r>
            <a:r>
              <a:rPr lang="en-US" sz="1100" dirty="0" err="1" smtClean="0"/>
              <a:t>like</a:t>
            </a:r>
            <a:r>
              <a:rPr lang="en-US" sz="1100" dirty="0" smtClean="0"/>
              <a:t> as darkness smothered our excitement.  The weight of responsibility made us feel gratefully and unabashedly dependent on each other.</a:t>
            </a:r>
          </a:p>
          <a:p>
            <a:pPr>
              <a:buNone/>
            </a:pPr>
            <a:endParaRPr lang="en-US" sz="1100" dirty="0" smtClean="0"/>
          </a:p>
          <a:p>
            <a:pPr>
              <a:buNone/>
            </a:pPr>
            <a:r>
              <a:rPr lang="en-US" sz="1100" dirty="0" smtClean="0"/>
              <a:t>	Eric, eleven months younger than I, was an important part of almost everything I did as а child.  We both had an instinctive passion for exiting, even violent activity.  One of the first things I remember is playing “superman” with Eric, and seeing him ‑‑ still in diapers ‑‑ dive head first through a glass door.  He cut his thumb.  I also remember sitting with him in a bathtub ‑‑ we were living in а Provo apartment at the time while Dad finished his Masters ‑‑ and both of us being afraid that an enraged woman, whose children we had fought with earlier that day, would get past Mom and beat us, while we were naked in the bathtub.  Most of the time we were an inseparable pair.</a:t>
            </a:r>
          </a:p>
          <a:p>
            <a:pPr>
              <a:buNone/>
            </a:pPr>
            <a:endParaRPr lang="en-US" sz="1100" dirty="0" smtClean="0"/>
          </a:p>
          <a:p>
            <a:pPr>
              <a:buNone/>
            </a:pPr>
            <a:r>
              <a:rPr lang="en-US" sz="1100" dirty="0" smtClean="0"/>
              <a:t>	If you had looked through the clouds and seen us that night, you would have been surprised at our confidence in each other.  Eric was bare‑</a:t>
            </a:r>
            <a:r>
              <a:rPr lang="en-US" sz="1100" dirty="0" err="1" smtClean="0"/>
              <a:t>headed</a:t>
            </a:r>
            <a:r>
              <a:rPr lang="en-US" sz="1100" dirty="0" smtClean="0"/>
              <a:t> and had on а pair of pants that were too short for his already short legs.  His too‑</a:t>
            </a:r>
            <a:r>
              <a:rPr lang="en-US" sz="1100" dirty="0" err="1" smtClean="0"/>
              <a:t>short</a:t>
            </a:r>
            <a:r>
              <a:rPr lang="en-US" sz="1100" dirty="0" smtClean="0"/>
              <a:t> pants were augmented by a pair of too‑</a:t>
            </a:r>
            <a:r>
              <a:rPr lang="en-US" sz="1100" dirty="0" err="1" smtClean="0"/>
              <a:t>long</a:t>
            </a:r>
            <a:r>
              <a:rPr lang="en-US" sz="1100" dirty="0" smtClean="0"/>
              <a:t> chaps, and he wore old work boots; one was bound to his foot with a leather lace that skipped half the holes, and the other by a cotton cord.  Mom made sure he had a warm jacket, but the sleeves were too long, the zipper was broken, and of course it was dirty.  Telling us apart would have been difficult, except that I wore cowboy boots, a hat, and my nose was running.</a:t>
            </a:r>
          </a:p>
          <a:p>
            <a:pPr>
              <a:buNone/>
            </a:pPr>
            <a:endParaRPr lang="en-US" sz="1100" dirty="0" smtClean="0"/>
          </a:p>
          <a:p>
            <a:pPr>
              <a:buNone/>
            </a:pPr>
            <a:r>
              <a:rPr lang="en-US" sz="1100" dirty="0" smtClean="0"/>
              <a:t>	Our confidence in each other created some serious illusions about our ability to find the sheep.  Since I had been to Eddy Creek more recently than he, Eric was certain I would find the camp.  I, on the other hand, was depending on Eric’s sharp eyes to locate the tepee.  Rain started falling about the time we arrived at what I thought was Eddy Creek.  Willows in the creek bottom slapped us in the dark, soaking us with water they seemed to hoard for no other reason.  Our horses’ steel shoes made fewer sparks on the wet, slick ground, and we had to ride carefully so they would not slip.</a:t>
            </a:r>
          </a:p>
          <a:p>
            <a:pPr>
              <a:buNone/>
            </a:pPr>
            <a:endParaRPr lang="en-US" sz="1100" dirty="0" smtClean="0"/>
          </a:p>
          <a:p>
            <a:pPr>
              <a:buNone/>
            </a:pPr>
            <a:r>
              <a:rPr lang="en-US" sz="1100" dirty="0" smtClean="0"/>
              <a:t>	We were riding slowly, with our heads down, trying to keep warm, when we found ourselves in the center of а herd of cows.  They were in а grove of quaking aspen, trying to stay out of the rain.  As we passed through this grove the entire herd jumped to their feet, snorting and milling about.  It startled us to be so surrounded.  The cows were big and strong; they seemed angry and some of their eyes shone brightly in the dark.  We felt out of place, like strangers who were interrupting а private party and were not welcome.  But as our horses carried us out of the trees and back into the open our confidence returned.  We even began to lament the fact that Dad had not sent us to herd cows.  We thought it would have been much more fun if we had just found а warm, dry cow camp, and could herd cows instead of sheep.</a:t>
            </a:r>
          </a:p>
          <a:p>
            <a:pPr>
              <a:buNone/>
            </a:pPr>
            <a:endParaRPr lang="en-US" sz="1100" dirty="0" smtClean="0"/>
          </a:p>
          <a:p>
            <a:endParaRPr lang="en-US" sz="11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Autofit/>
          </a:bodyPr>
          <a:lstStyle/>
          <a:p>
            <a:r>
              <a:rPr lang="en-US" sz="2800" b="1" dirty="0" smtClean="0"/>
              <a:t>10 &amp; 11 Year Old Sheepherders continued</a:t>
            </a:r>
            <a:endParaRPr lang="en-US" sz="2800" b="1" dirty="0"/>
          </a:p>
        </p:txBody>
      </p:sp>
      <p:sp>
        <p:nvSpPr>
          <p:cNvPr id="3" name="Content Placeholder 2"/>
          <p:cNvSpPr>
            <a:spLocks noGrp="1"/>
          </p:cNvSpPr>
          <p:nvPr>
            <p:ph idx="1"/>
          </p:nvPr>
        </p:nvSpPr>
        <p:spPr>
          <a:xfrm>
            <a:off x="0" y="838200"/>
            <a:ext cx="8686800" cy="5791200"/>
          </a:xfrm>
        </p:spPr>
        <p:txBody>
          <a:bodyPr>
            <a:noAutofit/>
          </a:bodyPr>
          <a:lstStyle/>
          <a:p>
            <a:pPr>
              <a:buNone/>
            </a:pPr>
            <a:r>
              <a:rPr lang="en-US" sz="1100" dirty="0" smtClean="0"/>
              <a:t>	But there was no cow camp, and we had to find the sheep, so we rode on.  The trail had disappeared long ago, and we were now following the creek ‑‑ as best we could in the dark ‑‑ trying to stay away from those wet, vindictive willows.  The rain eased but a north wind started to blow; we were getting cold and tired.  Eric began to openly doubt whether we were following the right creek, and I too became skeptical.  Tying my reins in a knot, I sat back in the saddle and slid my hands under the saddle blanket to warm them.  With warm hands it was easier to think.  “Eric,” I said, “Why don’t we pray?” He agreed, so we climbed stiffly from our saddles, knelt in the wet grass, and holding our reins, with the horses’ hot breath spilling down the back of our necks, we prayed.  We prayed for Mom, Dad, Smokey, and Grandpa Neilson, but mostly we prayed for help in finding the tepee and getting warm.</a:t>
            </a:r>
          </a:p>
          <a:p>
            <a:pPr>
              <a:buNone/>
            </a:pPr>
            <a:endParaRPr lang="en-US" sz="1100" dirty="0" smtClean="0"/>
          </a:p>
          <a:p>
            <a:pPr>
              <a:buNone/>
            </a:pPr>
            <a:r>
              <a:rPr lang="en-US" sz="1100" dirty="0" smtClean="0"/>
              <a:t>	At ages ten and eleven we had had little experience with cynicism, and even less with the indignant contempt in which many “thoughtful” people hold prayer and acts of God.  Praying had always seemed natural to Eric and me.  Our ignorance of social stereotypes ‑‑ particularly those into which boisterous farm boys are supposed to fit ‑‑ prevented us from knowing that by kneeling together in prayer we were ruining ‑‑ for many audiences ‑‑ а story that might otherwise have been acceptable.</a:t>
            </a:r>
          </a:p>
          <a:p>
            <a:pPr>
              <a:buNone/>
            </a:pPr>
            <a:endParaRPr lang="en-US" sz="1100" dirty="0" smtClean="0"/>
          </a:p>
          <a:p>
            <a:pPr>
              <a:buNone/>
            </a:pPr>
            <a:r>
              <a:rPr lang="en-US" sz="1100" dirty="0" smtClean="0"/>
              <a:t>	The harsh realities of nature humbled us and, combined with praying, gave us hope and a sense of perspective.  The clouds thinned and the moon shone through.  Feeling united again and determined to find the tepee, we worked our way through the sagebrush, leaving the creek‑</a:t>
            </a:r>
            <a:r>
              <a:rPr lang="en-US" sz="1100" dirty="0" err="1" smtClean="0"/>
              <a:t>bed</a:t>
            </a:r>
            <a:r>
              <a:rPr lang="en-US" sz="1100" dirty="0" smtClean="0"/>
              <a:t> in favor of high ridges which gave us а better view.</a:t>
            </a:r>
          </a:p>
          <a:p>
            <a:pPr>
              <a:buNone/>
            </a:pPr>
            <a:endParaRPr lang="en-US" sz="1100" dirty="0" smtClean="0"/>
          </a:p>
          <a:p>
            <a:pPr>
              <a:buNone/>
            </a:pPr>
            <a:r>
              <a:rPr lang="en-US" sz="1100" dirty="0" smtClean="0"/>
              <a:t>	We sighted the tepee about midnight.  It stood at the head of a small, nameless stream that flowed into Eddy Creek.  For а while we fumbled around in the moonlight, trying to find some oats for our horses but found none.  Finally we unsaddled the horses and tied them to aspen trees.  Pulling Dad’s 6 MM from the pile of wet saddles, we scrambled, wet and tired, into the tepee.  The tepee was not very big; it was made of canvas and was very dark inside.  We felt around until we located a sleeping bag; both of us crawled into it, wet clothes, boots, and all.  Eric rolled a knot of my hair around his finger, and we fell asleep.</a:t>
            </a:r>
          </a:p>
          <a:p>
            <a:pPr>
              <a:buNone/>
            </a:pPr>
            <a:endParaRPr lang="en-US" sz="1100" dirty="0" smtClean="0"/>
          </a:p>
          <a:p>
            <a:pPr>
              <a:buNone/>
            </a:pPr>
            <a:r>
              <a:rPr lang="en-US" sz="1100" dirty="0" smtClean="0"/>
              <a:t>	Morning made Eddy Creek look like a different world.  Fresh sun on wet sagebrush filled the air with a rich, earthy </a:t>
            </a:r>
            <a:r>
              <a:rPr lang="en-US" sz="1100" dirty="0" err="1" smtClean="0"/>
              <a:t>pungence</a:t>
            </a:r>
            <a:r>
              <a:rPr lang="en-US" sz="1100" dirty="0" smtClean="0"/>
              <a:t>.  Daylight danced among rocky cliffs, played on the tops of fir trees, and glittered across the aspen leaves.  It shone on Eric and me, bathing us in warmth and revealing а sack of oats under an old canvas tarp.  We picked our saddles off the ground, where we had left them the night before, fed our horses some oats, hobbled them, and let them graze while we breakfasted on Smokey’s canned Vienna Sausages and grape fruit sections.</a:t>
            </a:r>
          </a:p>
          <a:p>
            <a:pPr>
              <a:buNone/>
            </a:pPr>
            <a:endParaRPr lang="en-US" sz="1100" dirty="0" smtClean="0"/>
          </a:p>
          <a:p>
            <a:pPr>
              <a:buNone/>
            </a:pPr>
            <a:r>
              <a:rPr lang="en-US" sz="1100" dirty="0" smtClean="0"/>
              <a:t>	</a:t>
            </a:r>
          </a:p>
          <a:p>
            <a:endParaRPr lang="en-US" sz="11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Autofit/>
          </a:bodyPr>
          <a:lstStyle/>
          <a:p>
            <a:r>
              <a:rPr lang="en-US" sz="2800" b="1" dirty="0" smtClean="0"/>
              <a:t>10 &amp; 11 Year Old Sheepherders continued</a:t>
            </a:r>
            <a:endParaRPr lang="en-US" sz="2800" b="1" dirty="0"/>
          </a:p>
        </p:txBody>
      </p:sp>
      <p:sp>
        <p:nvSpPr>
          <p:cNvPr id="3" name="Content Placeholder 2"/>
          <p:cNvSpPr>
            <a:spLocks noGrp="1"/>
          </p:cNvSpPr>
          <p:nvPr>
            <p:ph idx="1"/>
          </p:nvPr>
        </p:nvSpPr>
        <p:spPr>
          <a:xfrm>
            <a:off x="0" y="838200"/>
            <a:ext cx="8686800" cy="5791200"/>
          </a:xfrm>
        </p:spPr>
        <p:txBody>
          <a:bodyPr>
            <a:noAutofit/>
          </a:bodyPr>
          <a:lstStyle/>
          <a:p>
            <a:pPr>
              <a:buNone/>
            </a:pPr>
            <a:r>
              <a:rPr lang="en-US" sz="1100" dirty="0" smtClean="0"/>
              <a:t>	 After breakfast we tried to find the sheep, but that proved more difficult than we expected.  Dad had told us they would probably all be together on top of a hill.  [Sheep instinctively seek high ground for protection from predators.] With Dad’s suggestion in mind we spent hours riding up one hill and down another, scanning the peaks, and becoming increasingly skeptical over whether or not we could handle this responsibility. </a:t>
            </a:r>
          </a:p>
          <a:p>
            <a:pPr>
              <a:buNone/>
            </a:pPr>
            <a:endParaRPr lang="en-US" sz="1100" dirty="0" smtClean="0"/>
          </a:p>
          <a:p>
            <a:pPr>
              <a:buNone/>
            </a:pPr>
            <a:r>
              <a:rPr lang="en-US" sz="1100" dirty="0" smtClean="0"/>
              <a:t>	The thrill and gratitude we felt at finding those sheep is almost embarrassing to remember.  All three thousand were perched nervously on a high, rocky knoll, several miles north of the tepee.  We were so glad to find them that the area they had trammeled to dust and covered with sheep smells made us yell in spontaneous delight.  We drove the herd to а branch of Eddy Creek where they found water and spread out over a green hillside to feed.</a:t>
            </a:r>
          </a:p>
          <a:p>
            <a:pPr>
              <a:buNone/>
            </a:pPr>
            <a:endParaRPr lang="en-US" sz="1100" dirty="0" smtClean="0"/>
          </a:p>
          <a:p>
            <a:pPr>
              <a:buNone/>
            </a:pPr>
            <a:r>
              <a:rPr lang="en-US" sz="1100" dirty="0" smtClean="0"/>
              <a:t>	Helping so many animals find food and water was gratifying; we felt happy and ‑‑ in a new and meaningful way ‑‑ important.  The old ewes would drink their fill of water and then feed in earnest, moving systematical from one patch of grass to another.  But the lambs were more entertaining; they nibbled a flower here and a blade of grass there.  They climbed rocks and fought mock battles, running races through the sagebrush like so many children in a playground.  Occasionally one would leap onto its mother’s back and gaze about, like а proud performer on a stage.  That night we bedded the sheep down by pouring twenty five pounds of </a:t>
            </a:r>
            <a:r>
              <a:rPr lang="en-US" sz="1100" dirty="0" err="1" smtClean="0"/>
              <a:t>rocksalt</a:t>
            </a:r>
            <a:r>
              <a:rPr lang="en-US" sz="1100" dirty="0" smtClean="0"/>
              <a:t> around the top of a hill; they ate the salt and went to sleep in a tight bunch.</a:t>
            </a:r>
          </a:p>
          <a:p>
            <a:pPr>
              <a:buNone/>
            </a:pPr>
            <a:endParaRPr lang="en-US" sz="1100" dirty="0" smtClean="0"/>
          </a:p>
          <a:p>
            <a:pPr>
              <a:buNone/>
            </a:pPr>
            <a:r>
              <a:rPr lang="en-US" sz="1100" dirty="0" smtClean="0"/>
              <a:t>	А routine soon developed around our care for the sheep.  We would get up early and drive them from their bedding ground to water and fresh feed.  Then we would eat breakfast ‑‑ which could last until noon ‑‑ cooking pancakes, hash‑</a:t>
            </a:r>
            <a:r>
              <a:rPr lang="en-US" sz="1100" dirty="0" err="1" smtClean="0"/>
              <a:t>browns</a:t>
            </a:r>
            <a:r>
              <a:rPr lang="en-US" sz="1100" dirty="0" smtClean="0"/>
              <a:t>, and bacon over a fire of dead sagebrush; we enjoyed the smell of burning sagebrush.  Often we made more hot‑</a:t>
            </a:r>
            <a:r>
              <a:rPr lang="en-US" sz="1100" dirty="0" err="1" smtClean="0"/>
              <a:t>chocolate</a:t>
            </a:r>
            <a:r>
              <a:rPr lang="en-US" sz="1100" dirty="0" smtClean="0"/>
              <a:t> than we could drink and ended up giving the last cup or so to our dog.  After breakfast we would ride back and check on the sheep, usually stopping to roll rocks from a cliff.  Eric and I were rarely able to pass up an opportunity to roll rocks; why we felt such а compulsion for rock‑</a:t>
            </a:r>
            <a:r>
              <a:rPr lang="en-US" sz="1100" dirty="0" err="1" smtClean="0"/>
              <a:t>rolling</a:t>
            </a:r>
            <a:r>
              <a:rPr lang="en-US" sz="1100" dirty="0" smtClean="0"/>
              <a:t> I do not know, but the noise, dust and violence were hard to resist.  We also spent hours stalking deer and antelope.  The thrill of seeing how close we could get to them, and their beauty, speed, and grace were enthralling.  At dusk our playing stopped.  We had to pour salt for the sheep.  To do this both of us would get on the same horse; the kid on back would hold the sack and pour salt on the ground while the one in front rode the horse around the top of a hill.  Then we would ride back, get the other horse, and together, drive the sheep to the hill‑</a:t>
            </a:r>
            <a:r>
              <a:rPr lang="en-US" sz="1100" dirty="0" err="1" smtClean="0"/>
              <a:t>top</a:t>
            </a:r>
            <a:r>
              <a:rPr lang="en-US" sz="1100" dirty="0" smtClean="0"/>
              <a:t> where we had poured their salt.  They would eat it and bed down for the night.</a:t>
            </a:r>
          </a:p>
          <a:p>
            <a:pPr>
              <a:buNone/>
            </a:pPr>
            <a:endParaRPr lang="en-US" sz="1100" dirty="0" smtClean="0"/>
          </a:p>
          <a:p>
            <a:pPr>
              <a:buNone/>
            </a:pPr>
            <a:r>
              <a:rPr lang="en-US" sz="1100" dirty="0" smtClean="0"/>
              <a:t>	</a:t>
            </a:r>
            <a:endParaRPr lang="en-US" sz="11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Autofit/>
          </a:bodyPr>
          <a:lstStyle/>
          <a:p>
            <a:r>
              <a:rPr lang="en-US" sz="2800" b="1" dirty="0" smtClean="0"/>
              <a:t>10 &amp; 11 Year Old Sheepherders continued</a:t>
            </a:r>
            <a:endParaRPr lang="en-US" sz="2800" b="1" dirty="0"/>
          </a:p>
        </p:txBody>
      </p:sp>
      <p:sp>
        <p:nvSpPr>
          <p:cNvPr id="3" name="Content Placeholder 2"/>
          <p:cNvSpPr>
            <a:spLocks noGrp="1"/>
          </p:cNvSpPr>
          <p:nvPr>
            <p:ph idx="1"/>
          </p:nvPr>
        </p:nvSpPr>
        <p:spPr>
          <a:xfrm>
            <a:off x="0" y="838200"/>
            <a:ext cx="8686800" cy="5791200"/>
          </a:xfrm>
        </p:spPr>
        <p:txBody>
          <a:bodyPr>
            <a:noAutofit/>
          </a:bodyPr>
          <a:lstStyle/>
          <a:p>
            <a:pPr>
              <a:buNone/>
            </a:pPr>
            <a:r>
              <a:rPr lang="en-US" sz="1100" dirty="0" smtClean="0"/>
              <a:t>	Night always brought coyotes:  а sheepherder’s biggest challenge.  They dominated the night, howling, yapping and occasionally fighting among themselves.  Our third night out they killed five sheep, two ewes and three lambs.  Both the ewes had their udders eaten away, one of the lambs had been disemboweled and his heart and liver eaten; the others were simply killed.  We were mad and disappointed in ourselves for not taking better care of Dad’s sheep.</a:t>
            </a:r>
          </a:p>
          <a:p>
            <a:pPr>
              <a:buNone/>
            </a:pPr>
            <a:endParaRPr lang="en-US" sz="1100" dirty="0" smtClean="0"/>
          </a:p>
          <a:p>
            <a:pPr>
              <a:buNone/>
            </a:pPr>
            <a:r>
              <a:rPr lang="en-US" sz="1100" dirty="0" smtClean="0"/>
              <a:t>	The night after the killings we took our sleeping bag and slept near the sheep, where we could watch for coyotes, but did not get much sleep.  А big, bright moon shone with enough light to cast shadows, and the coyotes made a terrific racket.  The ground was rocky, a cold wind blew, and Eric tried to take more than his share of the sleeping bag.  We kept Dad’s rifle handy all night but saw no coyotes.  Morning arrived calm, clean, and cloudless; the sky turned from а dark, steel gray to a deep blue.  As we prepared to move them to water, the sheep on the opposite side of the herd were suddenly frightened; they ran in different directions, bleating feverishly.  Racing our horses around the terrified herd we saw one; I pulled the rifle from its scabbard, jumped from my horse and shot at the coyote; it fell and I yelled triumphantly, but prematurely.  My yell had just started to echo when the coyote regained his feet and disappeared over a ridge.</a:t>
            </a:r>
          </a:p>
          <a:p>
            <a:pPr>
              <a:buNone/>
            </a:pPr>
            <a:endParaRPr lang="en-US" sz="1100" dirty="0" smtClean="0"/>
          </a:p>
          <a:p>
            <a:pPr>
              <a:buNone/>
            </a:pPr>
            <a:r>
              <a:rPr lang="en-US" sz="1100" dirty="0" smtClean="0"/>
              <a:t>	The coyote’s escape was very disappointing, especially for Eric.  Coyotes, however, were no longer our only serious concern; we had eaten enough long breakfasts to critically deplete our food stores.  Dad had told us about a supply camp not far from the Forest Service gate on Erving Creek.  We had never seen this camp, but thought we could find it.  The following morning we set out for Erving Creek, intent on filling several salt‑</a:t>
            </a:r>
            <a:r>
              <a:rPr lang="en-US" sz="1100" dirty="0" err="1" smtClean="0"/>
              <a:t>sacks</a:t>
            </a:r>
            <a:r>
              <a:rPr lang="en-US" sz="1100" dirty="0" smtClean="0"/>
              <a:t> with food.  No trail led to Erving Creek; we simply wandered from ridge to ridge, avoiding steep, rocky places, and working our way North and West toward the base of Red Mountain.</a:t>
            </a:r>
          </a:p>
          <a:p>
            <a:pPr>
              <a:buNone/>
            </a:pPr>
            <a:endParaRPr lang="en-US" sz="1100" dirty="0" smtClean="0"/>
          </a:p>
          <a:p>
            <a:pPr>
              <a:buNone/>
            </a:pPr>
            <a:r>
              <a:rPr lang="en-US" sz="1100" dirty="0" smtClean="0"/>
              <a:t>	It took some time to get out of the rocks, but by noon we were riding down а grassy hillside that fell away quickly to the bottom of Erving creek.  While descending an especially steep part of this hillside, Eric’s little mare ‑‑ Princess ‑‑ dropped her head for a bite of grass.  Eric had put the saddle on as best he could, but like most ten‑year‑</a:t>
            </a:r>
            <a:r>
              <a:rPr lang="en-US" sz="1100" dirty="0" err="1" smtClean="0"/>
              <a:t>olds</a:t>
            </a:r>
            <a:r>
              <a:rPr lang="en-US" sz="1100" dirty="0" smtClean="0"/>
              <a:t> he was bad at tightening cinches.  As long as Princess held her head high, her neck kept the loose saddle in place, but when she dropped her head, going down this sheer slope, both Eric and the saddle slid off her back, over her ears, and landed on the ground in front of her.  The saddle caught about her feet, but Eric rolled down hill, crashing against a rock.  I was afraid he had been hurt, but he stood up and laughed, claiming it had been great fun.  Princess ate her grass as though nothing special had happened.</a:t>
            </a:r>
          </a:p>
          <a:p>
            <a:pPr>
              <a:buNone/>
            </a:pPr>
            <a:endParaRPr lang="en-US" sz="1100" dirty="0" smtClean="0"/>
          </a:p>
          <a:p>
            <a:pPr>
              <a:buNone/>
            </a:pPr>
            <a:r>
              <a:rPr lang="en-US" sz="1100" dirty="0" smtClean="0"/>
              <a:t>	</a:t>
            </a:r>
          </a:p>
          <a:p>
            <a:endParaRPr lang="en-US" sz="1100" dirty="0" smtClean="0"/>
          </a:p>
          <a:p>
            <a:pPr>
              <a:buNone/>
            </a:pPr>
            <a:r>
              <a:rPr lang="en-US" sz="1100" dirty="0" smtClean="0"/>
              <a:t>	</a:t>
            </a:r>
            <a:endParaRPr lang="en-US" sz="11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Schedule</a:t>
            </a:r>
            <a:endParaRPr lang="en-US" sz="3600" b="1" dirty="0"/>
          </a:p>
        </p:txBody>
      </p:sp>
      <p:sp>
        <p:nvSpPr>
          <p:cNvPr id="3" name="Content Placeholder 2"/>
          <p:cNvSpPr>
            <a:spLocks noGrp="1"/>
          </p:cNvSpPr>
          <p:nvPr>
            <p:ph idx="1"/>
          </p:nvPr>
        </p:nvSpPr>
        <p:spPr>
          <a:xfrm>
            <a:off x="457200" y="1143000"/>
            <a:ext cx="8229600" cy="5257800"/>
          </a:xfrm>
        </p:spPr>
        <p:txBody>
          <a:bodyPr>
            <a:normAutofit fontScale="55000" lnSpcReduction="20000"/>
          </a:bodyPr>
          <a:lstStyle/>
          <a:p>
            <a:r>
              <a:rPr lang="en-US" dirty="0" smtClean="0"/>
              <a:t>Sunday Night: </a:t>
            </a:r>
          </a:p>
          <a:p>
            <a:pPr lvl="1"/>
            <a:r>
              <a:rPr lang="en-US" dirty="0" smtClean="0"/>
              <a:t>Arrive at Grandpa &amp; Grandma’s Condo</a:t>
            </a:r>
          </a:p>
          <a:p>
            <a:pPr lvl="1"/>
            <a:r>
              <a:rPr lang="en-US" dirty="0" smtClean="0"/>
              <a:t>Hand out books, review Schedule and Plans</a:t>
            </a:r>
          </a:p>
          <a:p>
            <a:r>
              <a:rPr lang="en-US" dirty="0" smtClean="0"/>
              <a:t>Monday: </a:t>
            </a:r>
          </a:p>
          <a:p>
            <a:pPr lvl="1"/>
            <a:r>
              <a:rPr lang="en-US" dirty="0" smtClean="0"/>
              <a:t>Breakfast @ the Condo</a:t>
            </a:r>
          </a:p>
          <a:p>
            <a:pPr lvl="1"/>
            <a:r>
              <a:rPr lang="en-US" dirty="0" smtClean="0"/>
              <a:t>Climb </a:t>
            </a:r>
            <a:r>
              <a:rPr lang="en-US" dirty="0" smtClean="0"/>
              <a:t>2 </a:t>
            </a:r>
            <a:r>
              <a:rPr lang="en-US" dirty="0" smtClean="0"/>
              <a:t>Volcanoes and EDM (Electronic Distance Measure) between volcanoes</a:t>
            </a:r>
          </a:p>
          <a:p>
            <a:pPr lvl="1"/>
            <a:r>
              <a:rPr lang="en-US" dirty="0" smtClean="0"/>
              <a:t>Visit Classy Closets, who are building cabinets for the Condo</a:t>
            </a:r>
          </a:p>
          <a:p>
            <a:pPr lvl="1"/>
            <a:r>
              <a:rPr lang="en-US" dirty="0" smtClean="0"/>
              <a:t>Lunch</a:t>
            </a:r>
          </a:p>
          <a:p>
            <a:pPr lvl="1"/>
            <a:r>
              <a:rPr lang="en-US" dirty="0" smtClean="0"/>
              <a:t>Visit last year’s Geocache up Fiddler’s Canyon</a:t>
            </a:r>
          </a:p>
          <a:p>
            <a:pPr lvl="1"/>
            <a:r>
              <a:rPr lang="en-US" dirty="0" smtClean="0"/>
              <a:t>Training in surveying – Grandpa’s Cousin Lynn Nelson </a:t>
            </a:r>
            <a:r>
              <a:rPr lang="en-US" sz="2200" dirty="0" smtClean="0"/>
              <a:t>(Grandpa’s Dad’s brother, Uncle Bud’s 3</a:t>
            </a:r>
            <a:r>
              <a:rPr lang="en-US" sz="2200" baseline="30000" dirty="0" smtClean="0"/>
              <a:t>rd</a:t>
            </a:r>
            <a:r>
              <a:rPr lang="en-US" sz="2200" dirty="0" smtClean="0"/>
              <a:t> son)</a:t>
            </a:r>
            <a:endParaRPr lang="en-US" dirty="0" smtClean="0"/>
          </a:p>
          <a:p>
            <a:pPr lvl="1"/>
            <a:r>
              <a:rPr lang="en-US" dirty="0" smtClean="0"/>
              <a:t>Nelson Cabin – Campfire and Dinner</a:t>
            </a:r>
          </a:p>
          <a:p>
            <a:r>
              <a:rPr lang="en-US" dirty="0" smtClean="0"/>
              <a:t>Tuesday</a:t>
            </a:r>
          </a:p>
          <a:p>
            <a:pPr lvl="1"/>
            <a:r>
              <a:rPr lang="en-US" dirty="0" smtClean="0"/>
              <a:t>Practice Surveying at the Nelson Cabin</a:t>
            </a:r>
          </a:p>
          <a:p>
            <a:pPr lvl="1"/>
            <a:r>
              <a:rPr lang="en-US" dirty="0" smtClean="0"/>
              <a:t>Sand Paintings and Sand Jars</a:t>
            </a:r>
          </a:p>
          <a:p>
            <a:pPr lvl="1"/>
            <a:r>
              <a:rPr lang="en-US" dirty="0" smtClean="0"/>
              <a:t>Fishing, Hiking, &amp; looking for </a:t>
            </a:r>
            <a:r>
              <a:rPr lang="en-US" dirty="0" smtClean="0"/>
              <a:t>arrowheads</a:t>
            </a:r>
            <a:endParaRPr lang="en-US" dirty="0" smtClean="0"/>
          </a:p>
          <a:p>
            <a:pPr lvl="1"/>
            <a:r>
              <a:rPr lang="en-US" dirty="0" smtClean="0"/>
              <a:t>Theater Preview, </a:t>
            </a:r>
            <a:r>
              <a:rPr lang="en-US" dirty="0" err="1" smtClean="0"/>
              <a:t>Greenshow</a:t>
            </a:r>
            <a:r>
              <a:rPr lang="en-US" dirty="0" smtClean="0"/>
              <a:t>, The Tempest or Peter and the Star Catcher</a:t>
            </a:r>
          </a:p>
          <a:p>
            <a:r>
              <a:rPr lang="en-US" dirty="0" smtClean="0"/>
              <a:t>Wednesday</a:t>
            </a:r>
          </a:p>
          <a:p>
            <a:pPr lvl="1"/>
            <a:r>
              <a:rPr lang="en-US" dirty="0" smtClean="0"/>
              <a:t>Run / Walk / Breakfast</a:t>
            </a:r>
          </a:p>
          <a:p>
            <a:pPr lvl="1"/>
            <a:r>
              <a:rPr lang="en-US" dirty="0" smtClean="0"/>
              <a:t>24</a:t>
            </a:r>
            <a:r>
              <a:rPr lang="en-US" baseline="30000" dirty="0" smtClean="0"/>
              <a:t>th</a:t>
            </a:r>
            <a:r>
              <a:rPr lang="en-US" dirty="0" smtClean="0"/>
              <a:t> of July Parade</a:t>
            </a:r>
          </a:p>
          <a:p>
            <a:pPr lvl="1"/>
            <a:r>
              <a:rPr lang="en-US" dirty="0" smtClean="0"/>
              <a:t>Lunch in the Park</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Autofit/>
          </a:bodyPr>
          <a:lstStyle/>
          <a:p>
            <a:r>
              <a:rPr lang="en-US" sz="2800" b="1" dirty="0" smtClean="0"/>
              <a:t>10 &amp; 11 Year Old Sheepherders continued</a:t>
            </a:r>
            <a:endParaRPr lang="en-US" sz="2800" b="1" dirty="0"/>
          </a:p>
        </p:txBody>
      </p:sp>
      <p:sp>
        <p:nvSpPr>
          <p:cNvPr id="3" name="Content Placeholder 2"/>
          <p:cNvSpPr>
            <a:spLocks noGrp="1"/>
          </p:cNvSpPr>
          <p:nvPr>
            <p:ph idx="1"/>
          </p:nvPr>
        </p:nvSpPr>
        <p:spPr>
          <a:xfrm>
            <a:off x="0" y="838200"/>
            <a:ext cx="8686800" cy="5791200"/>
          </a:xfrm>
        </p:spPr>
        <p:txBody>
          <a:bodyPr>
            <a:noAutofit/>
          </a:bodyPr>
          <a:lstStyle/>
          <a:p>
            <a:pPr>
              <a:buNone/>
            </a:pPr>
            <a:r>
              <a:rPr lang="en-US" sz="1100" dirty="0" smtClean="0"/>
              <a:t>	 Dad’s supply camp at the Forest Service gate was a small metal-clad wagon with a wood-burning-stove, a bunk, and some storage cabinets; we called it a sheep camp, and finding it was like Christmas.  Not only did we find all the food we could use, we also found a Marlin 30‑30; now Eric had a gun too.  With an extra rifle we thought we could stop the coyotes from killing Dad’s sheep.  There was a problem though ‑‑ Eric was afraid the 30‑30 would kick hard enough to hurt him and I was afraid of it as well, but we had to at least try the gun.  Eric loaded it and I shot a hole in the Forest Service boundary marker; from then on Eric needed no encouragement to use the Marlin.  His confidence grew to exuberance when he made a first‑</a:t>
            </a:r>
            <a:r>
              <a:rPr lang="en-US" sz="1100" dirty="0" err="1" smtClean="0"/>
              <a:t>shot</a:t>
            </a:r>
            <a:r>
              <a:rPr lang="en-US" sz="1100" dirty="0" smtClean="0"/>
              <a:t> hit on a small pickle jar we had set in an ant‑</a:t>
            </a:r>
            <a:r>
              <a:rPr lang="en-US" sz="1100" dirty="0" err="1" smtClean="0"/>
              <a:t>hill</a:t>
            </a:r>
            <a:r>
              <a:rPr lang="en-US" sz="1100" dirty="0" smtClean="0"/>
              <a:t> a hundred and fifty yards away.  I had already tried the shot and missed. Dad’s supply camp at the Forest Service gate was a small metal-clad wagon with a wood-burning-stove, a bunk, and some storage cabinets; we called it a sheep camp, and finding it was like Christmas.  Not only did we find all the food we could use, we also found a Marlin 30‑30; now Eric had a gun too.  With an extra rifle we thought we could stop the coyotes from killing Dad’s sheep.  There was a problem though ‑‑ Eric was afraid the 30‑30 would kick hard enough to hurt him and I was afraid of it as well, but we had to at least try the gun.  Eric loaded it and I shot a hole in the Forest Service boundary marker; from then on Eric needed no encouragement to use the Marlin.  His confidence grew to exuberance when he made a first‑</a:t>
            </a:r>
            <a:r>
              <a:rPr lang="en-US" sz="1100" dirty="0" err="1" smtClean="0"/>
              <a:t>shot</a:t>
            </a:r>
            <a:r>
              <a:rPr lang="en-US" sz="1100" dirty="0" smtClean="0"/>
              <a:t> hit on a small pickle jar we had set in an ant‑</a:t>
            </a:r>
            <a:r>
              <a:rPr lang="en-US" sz="1100" dirty="0" err="1" smtClean="0"/>
              <a:t>hill</a:t>
            </a:r>
            <a:r>
              <a:rPr lang="en-US" sz="1100" dirty="0" smtClean="0"/>
              <a:t> a hundred and fifty yards away.  I had already tried the shot and missed. </a:t>
            </a:r>
          </a:p>
          <a:p>
            <a:pPr>
              <a:buNone/>
            </a:pPr>
            <a:endParaRPr lang="en-US" sz="1100" dirty="0" smtClean="0"/>
          </a:p>
          <a:p>
            <a:pPr>
              <a:buNone/>
            </a:pPr>
            <a:r>
              <a:rPr lang="en-US" sz="1100" dirty="0" smtClean="0"/>
              <a:t>	Having filled the salt‑</a:t>
            </a:r>
            <a:r>
              <a:rPr lang="en-US" sz="1100" dirty="0" err="1" smtClean="0"/>
              <a:t>sacks</a:t>
            </a:r>
            <a:r>
              <a:rPr lang="en-US" sz="1100" dirty="0" smtClean="0"/>
              <a:t> with food, we strapped “Eric’s” Marlin onto his saddle and started back to our sheep.  Climbing out of Erving Creek took hours longer than it should have.  We looked for </a:t>
            </a:r>
            <a:r>
              <a:rPr lang="en-US" sz="1100" dirty="0" err="1" smtClean="0"/>
              <a:t>huckle‑berries</a:t>
            </a:r>
            <a:r>
              <a:rPr lang="en-US" sz="1100" dirty="0" smtClean="0"/>
              <a:t>, chased squirrels, laughed at each other’s stories, and saw a bobcat.  It was hunting rabbits on the same grassy hillside where Eric had fallen over Princess’ head.  When the bobcat saw us it ran into a stand of fir trees, disappearing among the dark tree trunks and heavy underbrush.  We also surprised a bear.  He stood on his hind legs, smelt the air, and lumbered off, his huge muscles rippling beneath a sleek, black coat.  That night we thanked God for every animal we could think of; we thanked him for our family, our horses, the water, the trees, and the grass.</a:t>
            </a:r>
          </a:p>
          <a:p>
            <a:pPr>
              <a:buNone/>
            </a:pPr>
            <a:endParaRPr lang="en-US" sz="1100" dirty="0" smtClean="0"/>
          </a:p>
          <a:p>
            <a:pPr>
              <a:buNone/>
            </a:pPr>
            <a:r>
              <a:rPr lang="en-US" sz="1100" dirty="0" smtClean="0"/>
              <a:t>	We woke up the next morning stiff and sore.  My horse, Cody, would not let us saddle him.  He was probably tired of walking up and down mountains, and was confident that he could put an end to the inconvenience.  Saddling Cody was not easy even when he wanted to cooperate.  I had to balance the saddle on my head, stand on a five‑</a:t>
            </a:r>
            <a:r>
              <a:rPr lang="en-US" sz="1100" dirty="0" err="1" smtClean="0"/>
              <a:t>gallon</a:t>
            </a:r>
            <a:r>
              <a:rPr lang="en-US" sz="1100" dirty="0" smtClean="0"/>
              <a:t> bucket, and throw the saddle with all my strength.  This morning Cody bared his teeth, laid his ears back, and knocked me off the bucket.  We tried feeding him oats and saddling him while he was eating, but he would stop eating and knock me off the bucket just the same.  This went on for over an hour, the morning got old, the sheep began to scatter, and I could not saddle my horse.</a:t>
            </a:r>
          </a:p>
          <a:p>
            <a:pPr>
              <a:buNone/>
            </a:pPr>
            <a:endParaRPr lang="en-US" sz="1100" dirty="0" smtClean="0"/>
          </a:p>
          <a:p>
            <a:pPr>
              <a:buNone/>
            </a:pPr>
            <a:r>
              <a:rPr lang="en-US" sz="1100" dirty="0" smtClean="0"/>
              <a:t>	4‑Н and text‑</a:t>
            </a:r>
            <a:r>
              <a:rPr lang="en-US" sz="1100" dirty="0" err="1" smtClean="0"/>
              <a:t>book</a:t>
            </a:r>
            <a:r>
              <a:rPr lang="en-US" sz="1100" dirty="0" smtClean="0"/>
              <a:t> methods were not working; in desperation I told Eric to get the shovel and beat Cody if he tried to bite me again.  Eric refused, saying Cody was too expensive a horse to beat with a shovel.  He agreed, however, to mount the bucket and let me administer the beating if Cody tried to bite him.  When I hit Cody, he almost uprooted the tree to which he was tied.  He reared, and fell back, snorting, and rolling his eyes, but further beatings were unnecessary.  He stood still, allowing me to climb up on the bucket and saddle him.</a:t>
            </a:r>
          </a:p>
          <a:p>
            <a:pPr>
              <a:buNone/>
            </a:pPr>
            <a:endParaRPr lang="en-US" sz="1100" dirty="0" smtClean="0"/>
          </a:p>
          <a:p>
            <a:pPr>
              <a:buNone/>
            </a:pPr>
            <a:r>
              <a:rPr lang="en-US" sz="1100" dirty="0" smtClean="0"/>
              <a:t>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Autofit/>
          </a:bodyPr>
          <a:lstStyle/>
          <a:p>
            <a:r>
              <a:rPr lang="en-US" sz="2800" b="1" dirty="0" smtClean="0"/>
              <a:t>10 &amp; 11 Year Old Sheepherders continued</a:t>
            </a:r>
            <a:endParaRPr lang="en-US" sz="2800" b="1" dirty="0"/>
          </a:p>
        </p:txBody>
      </p:sp>
      <p:sp>
        <p:nvSpPr>
          <p:cNvPr id="3" name="Content Placeholder 2"/>
          <p:cNvSpPr>
            <a:spLocks noGrp="1"/>
          </p:cNvSpPr>
          <p:nvPr>
            <p:ph idx="1"/>
          </p:nvPr>
        </p:nvSpPr>
        <p:spPr>
          <a:xfrm>
            <a:off x="0" y="838200"/>
            <a:ext cx="8686800" cy="5791200"/>
          </a:xfrm>
        </p:spPr>
        <p:txBody>
          <a:bodyPr>
            <a:noAutofit/>
          </a:bodyPr>
          <a:lstStyle/>
          <a:p>
            <a:pPr>
              <a:buNone/>
            </a:pPr>
            <a:r>
              <a:rPr lang="en-US" sz="1100" dirty="0" smtClean="0"/>
              <a:t>	When Dad finally paid us his first visit, we were very glad to see him.  He rode in from Erving Creek, leading several packhorses loaded with salt and supplies.  My three‑year‑</a:t>
            </a:r>
            <a:r>
              <a:rPr lang="en-US" sz="1100" dirty="0" err="1" smtClean="0"/>
              <a:t>old</a:t>
            </a:r>
            <a:r>
              <a:rPr lang="en-US" sz="1100" dirty="0" smtClean="0"/>
              <a:t> brother Lad was sitting on the back of a packhorse, hanging on to the Decker pack‑</a:t>
            </a:r>
            <a:r>
              <a:rPr lang="en-US" sz="1100" dirty="0" err="1" smtClean="0"/>
              <a:t>saddle</a:t>
            </a:r>
            <a:r>
              <a:rPr lang="en-US" sz="1100" dirty="0" smtClean="0"/>
              <a:t> with both hands, smiling, and talking excitedly.  As they rode up to our breakfast fire, I felt a love and appreciation for my family I had never known so intensely before.  We belonged, we belonged together and we belonged here.</a:t>
            </a:r>
          </a:p>
          <a:p>
            <a:pPr>
              <a:buNone/>
            </a:pPr>
            <a:endParaRPr lang="en-US" sz="1100" dirty="0" smtClean="0"/>
          </a:p>
          <a:p>
            <a:pPr>
              <a:buNone/>
            </a:pPr>
            <a:r>
              <a:rPr lang="en-US" sz="1100" dirty="0" smtClean="0"/>
              <a:t>	It took Dad three weeks to find а sheepherder.  During that time Eric and I broke the bow‑</a:t>
            </a:r>
            <a:r>
              <a:rPr lang="en-US" sz="1100" dirty="0" err="1" smtClean="0"/>
              <a:t>saw</a:t>
            </a:r>
            <a:r>
              <a:rPr lang="en-US" sz="1100" dirty="0" smtClean="0"/>
              <a:t> trying to cut down a huge fir tree; we found arrowheads among circles of rock where some of Chief Joseph’s Indians had camped, got lost in the fog, and were alternately sun burnt and frozen.  We hunted coyotes every day, and raced our horses bareback through Eddy Creek.  If we felt dirty, we washed with a pan of water and some dish‑</a:t>
            </a:r>
            <a:r>
              <a:rPr lang="en-US" sz="1100" dirty="0" err="1" smtClean="0"/>
              <a:t>soap</a:t>
            </a:r>
            <a:r>
              <a:rPr lang="en-US" sz="1100" dirty="0" smtClean="0"/>
              <a:t>; if we were hungry, we ate; if we were tired, we slept.  When we felt happy and strong, we wrestled or rolled rocks; and if we were sad we were quiet.  At night we prayed.  When Dad found another herder to take Smokey’s place, we were almost disappointed.  We missed our Mom and the home she kept, but the mountains too seemed like home; we belonged there like the deer, bear, and bobcats.</a:t>
            </a:r>
          </a:p>
          <a:p>
            <a:pPr>
              <a:buNone/>
            </a:pPr>
            <a:endParaRPr lang="en-US" sz="1100" dirty="0" smtClean="0"/>
          </a:p>
          <a:p>
            <a:pPr>
              <a:buNone/>
            </a:pPr>
            <a:r>
              <a:rPr lang="en-US" sz="1100" dirty="0" smtClean="0"/>
              <a:t>	Just why this sheepherding experience had such а profound affect on me I cannot say.  I only know that our faith in God, the realities of nature, the trust of our Mother and Father, our companionship as brothers, and the beauty of the animals imprinted themselves on my mind as good.  They are impressions of life, strength, and hope; they are experiences worth sharing.</a:t>
            </a:r>
          </a:p>
          <a:p>
            <a:pPr>
              <a:buNone/>
            </a:pPr>
            <a:endParaRPr lang="en-US" sz="1100" dirty="0" smtClean="0"/>
          </a:p>
          <a:p>
            <a:pPr>
              <a:buNone/>
            </a:pPr>
            <a:r>
              <a:rPr lang="en-US" sz="1100" dirty="0" smtClean="0"/>
              <a:t>	Nature is а harsh and beautiful friend.  She can touch the soul of a boy and give his character a virile, independent dimension institutions tend to suppress.  When а young person’s life is dominated by programs, schools, and cities it is easy for him to miss the awe, wonder, and power associated with life, nature, and God.  Civilization’s manacles help bind savage passion in some boys ‑‑ like those in William Golding’s </a:t>
            </a:r>
            <a:r>
              <a:rPr lang="en-US" sz="1100" u="sng" dirty="0" smtClean="0"/>
              <a:t>Lord of The Flies</a:t>
            </a:r>
            <a:r>
              <a:rPr lang="en-US" sz="1100" dirty="0" smtClean="0"/>
              <a:t> who worship a pig’s head and try to destroy each other ‑‑ but these manacles can also dull the passion of another kind of boy, who thrills with a love of life, and instinctively, enthusiastically worships the God of life.</a:t>
            </a:r>
          </a:p>
          <a:p>
            <a:pPr>
              <a:buNone/>
            </a:pPr>
            <a:endParaRPr lang="en-US" sz="1100" dirty="0" smtClean="0"/>
          </a:p>
          <a:p>
            <a:pPr>
              <a:buNone/>
            </a:pPr>
            <a:r>
              <a:rPr lang="en-US" sz="1100" dirty="0" smtClean="0"/>
              <a:t>	On looking back it seems that God took us when we were still tender enough to feel, and said:</a:t>
            </a:r>
          </a:p>
          <a:p>
            <a:pPr>
              <a:buNone/>
            </a:pPr>
            <a:endParaRPr lang="en-US" sz="1100" dirty="0" smtClean="0"/>
          </a:p>
          <a:p>
            <a:pPr>
              <a:buNone/>
            </a:pPr>
            <a:r>
              <a:rPr lang="en-US" sz="1100" dirty="0" smtClean="0"/>
              <a:t>	“Look at the beauty of these mountains; it is good.  Look at the grace and speed of these animals; they are good.  Feel the love of your brother; it is good.  Observe the trust of your parents; that is also good.  Now my little sons, remember and enjoy that which is good.  Never forget that there is more to life than you can see; don’t be deceived by а handful of dust.”</a:t>
            </a:r>
          </a:p>
          <a:p>
            <a:pPr>
              <a:buNone/>
            </a:pPr>
            <a:endParaRPr lang="en-US" sz="1100" dirty="0" smtClean="0"/>
          </a:p>
          <a:p>
            <a:pPr algn="r">
              <a:buNone/>
            </a:pPr>
            <a:r>
              <a:rPr lang="en-US" sz="1100" b="1" dirty="0" smtClean="0"/>
              <a:t>Reprinted for The Nelson Grandkid’s Science Summer Camp with permission of:</a:t>
            </a:r>
          </a:p>
          <a:p>
            <a:pPr algn="r">
              <a:buNone/>
            </a:pPr>
            <a:r>
              <a:rPr lang="en-US" sz="1100" b="1" dirty="0" err="1" smtClean="0"/>
              <a:t>Renn</a:t>
            </a:r>
            <a:r>
              <a:rPr lang="en-US" sz="1100" b="1" dirty="0" smtClean="0"/>
              <a:t> G. Neilson, now a Texas State Tax Lawyer and Partner at Baker </a:t>
            </a:r>
            <a:r>
              <a:rPr lang="en-US" sz="1100" b="1" dirty="0" err="1" smtClean="0"/>
              <a:t>Botts</a:t>
            </a:r>
            <a:r>
              <a:rPr lang="en-US" sz="1100" b="1" dirty="0" smtClean="0"/>
              <a:t> L.L.P.</a:t>
            </a:r>
          </a:p>
          <a:p>
            <a:pPr algn="r">
              <a:buNone/>
            </a:pPr>
            <a:r>
              <a:rPr lang="en-US" sz="1100" b="1" dirty="0" smtClean="0"/>
              <a:t>910 Louisiana Street, Houston, TX 77002-4995 713.229.1671 cell: 281.215.9796</a:t>
            </a:r>
          </a:p>
          <a:p>
            <a:endParaRPr lang="en-US" sz="11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Notes</a:t>
            </a:r>
            <a:endParaRPr lang="en-US" sz="3600" b="1" dirty="0"/>
          </a:p>
        </p:txBody>
      </p:sp>
      <p:cxnSp>
        <p:nvCxnSpPr>
          <p:cNvPr id="4" name="Straight Connector 3"/>
          <p:cNvCxnSpPr/>
          <p:nvPr/>
        </p:nvCxnSpPr>
        <p:spPr>
          <a:xfrm>
            <a:off x="457200" y="1524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57200" y="1828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57200" y="2133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2438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2743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7200" y="3048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200" y="3352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 y="3657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3962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 y="4267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 y="4572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57200" y="4876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 y="5181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7200" y="5486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7200" y="5791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57200" y="6096000"/>
            <a:ext cx="82296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3600" b="1" dirty="0" smtClean="0"/>
              <a:t>Ethan’s Trip to Hawaii page 1</a:t>
            </a:r>
            <a:endParaRPr lang="en-US" sz="3600" b="1" dirty="0"/>
          </a:p>
        </p:txBody>
      </p:sp>
      <p:pic>
        <p:nvPicPr>
          <p:cNvPr id="83970" name="Picture 2" descr="D:\Grandkids_Science_Camps\130722-24_Science_Camp\1306_Ethan_Hawaii\Screen Shot 2013-07-19 at 12.41.37 PM.png"/>
          <p:cNvPicPr>
            <a:picLocks noChangeAspect="1" noChangeArrowheads="1"/>
          </p:cNvPicPr>
          <p:nvPr/>
        </p:nvPicPr>
        <p:blipFill>
          <a:blip r:embed="rId2" cstate="print"/>
          <a:srcRect/>
          <a:stretch>
            <a:fillRect/>
          </a:stretch>
        </p:blipFill>
        <p:spPr bwMode="auto">
          <a:xfrm>
            <a:off x="381000" y="990600"/>
            <a:ext cx="3401816" cy="2557463"/>
          </a:xfrm>
          <a:prstGeom prst="rect">
            <a:avLst/>
          </a:prstGeom>
          <a:noFill/>
        </p:spPr>
      </p:pic>
      <p:pic>
        <p:nvPicPr>
          <p:cNvPr id="83971" name="Picture 3" descr="D:\Grandkids_Science_Camps\130722-24_Science_Camp\1306_Ethan_Hawaii\Screen Shot 2013-07-19 at 12.46.59 PM.png"/>
          <p:cNvPicPr>
            <a:picLocks noChangeAspect="1" noChangeArrowheads="1"/>
          </p:cNvPicPr>
          <p:nvPr/>
        </p:nvPicPr>
        <p:blipFill>
          <a:blip r:embed="rId3" cstate="print"/>
          <a:srcRect/>
          <a:stretch>
            <a:fillRect/>
          </a:stretch>
        </p:blipFill>
        <p:spPr bwMode="auto">
          <a:xfrm>
            <a:off x="5334000" y="990600"/>
            <a:ext cx="3429000" cy="2554750"/>
          </a:xfrm>
          <a:prstGeom prst="rect">
            <a:avLst/>
          </a:prstGeom>
          <a:noFill/>
        </p:spPr>
      </p:pic>
      <p:pic>
        <p:nvPicPr>
          <p:cNvPr id="83972" name="Picture 4" descr="D:\Grandkids_Science_Camps\130722-24_Science_Camp\1306_Ethan_Hawaii\Screen Shot 2013-07-19 at 12.46.33 PM.png"/>
          <p:cNvPicPr>
            <a:picLocks noChangeAspect="1" noChangeArrowheads="1"/>
          </p:cNvPicPr>
          <p:nvPr/>
        </p:nvPicPr>
        <p:blipFill>
          <a:blip r:embed="rId4" cstate="print"/>
          <a:srcRect/>
          <a:stretch>
            <a:fillRect/>
          </a:stretch>
        </p:blipFill>
        <p:spPr bwMode="auto">
          <a:xfrm>
            <a:off x="381000" y="3657600"/>
            <a:ext cx="3700100" cy="2552699"/>
          </a:xfrm>
          <a:prstGeom prst="rect">
            <a:avLst/>
          </a:prstGeom>
          <a:noFill/>
        </p:spPr>
      </p:pic>
      <p:pic>
        <p:nvPicPr>
          <p:cNvPr id="83973" name="Picture 5" descr="D:\Grandkids_Science_Camps\130722-24_Science_Camp\1306_Ethan_Hawaii\Screen Shot 2013-07-19 at 12.44.01 PM.png"/>
          <p:cNvPicPr>
            <a:picLocks noChangeAspect="1" noChangeArrowheads="1"/>
          </p:cNvPicPr>
          <p:nvPr/>
        </p:nvPicPr>
        <p:blipFill>
          <a:blip r:embed="rId5" cstate="print"/>
          <a:srcRect/>
          <a:stretch>
            <a:fillRect/>
          </a:stretch>
        </p:blipFill>
        <p:spPr bwMode="auto">
          <a:xfrm>
            <a:off x="5334000" y="3657601"/>
            <a:ext cx="3405989" cy="2547256"/>
          </a:xfrm>
          <a:prstGeom prst="rect">
            <a:avLst/>
          </a:prstGeom>
          <a:noFill/>
        </p:spPr>
      </p:pic>
      <p:pic>
        <p:nvPicPr>
          <p:cNvPr id="83974" name="Picture 6" descr="D:\Grandkids_Science_Camps\130722-24_Science_Camp\1306_Ethan_Hawaii\Screen Shot 2013-07-19 at 12.47.26 PM.png"/>
          <p:cNvPicPr>
            <a:picLocks noChangeAspect="1" noChangeArrowheads="1"/>
          </p:cNvPicPr>
          <p:nvPr/>
        </p:nvPicPr>
        <p:blipFill>
          <a:blip r:embed="rId6" cstate="print"/>
          <a:srcRect/>
          <a:stretch>
            <a:fillRect/>
          </a:stretch>
        </p:blipFill>
        <p:spPr bwMode="auto">
          <a:xfrm>
            <a:off x="3430587" y="2286000"/>
            <a:ext cx="2665413" cy="1989674"/>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D:\Grandkids_Science_Camps\130722-24_Science_Camp\1306_Ethan_Hawaii\Screen Shot 2013-07-19 at 12.45.34 PM.png"/>
          <p:cNvPicPr>
            <a:picLocks noChangeAspect="1" noChangeArrowheads="1"/>
          </p:cNvPicPr>
          <p:nvPr/>
        </p:nvPicPr>
        <p:blipFill>
          <a:blip r:embed="rId2" cstate="print"/>
          <a:srcRect/>
          <a:stretch>
            <a:fillRect/>
          </a:stretch>
        </p:blipFill>
        <p:spPr bwMode="auto">
          <a:xfrm>
            <a:off x="108857" y="115179"/>
            <a:ext cx="4503964" cy="3349428"/>
          </a:xfrm>
          <a:prstGeom prst="rect">
            <a:avLst/>
          </a:prstGeom>
          <a:noFill/>
        </p:spPr>
      </p:pic>
      <p:pic>
        <p:nvPicPr>
          <p:cNvPr id="84995" name="Picture 3" descr="D:\Grandkids_Science_Camps\130722-24_Science_Camp\1306_Ethan_Hawaii\Screen Shot 2013-07-19 at 12.45.59 PM.png"/>
          <p:cNvPicPr>
            <a:picLocks noChangeAspect="1" noChangeArrowheads="1"/>
          </p:cNvPicPr>
          <p:nvPr/>
        </p:nvPicPr>
        <p:blipFill>
          <a:blip r:embed="rId3" cstate="print"/>
          <a:srcRect/>
          <a:stretch>
            <a:fillRect/>
          </a:stretch>
        </p:blipFill>
        <p:spPr bwMode="auto">
          <a:xfrm>
            <a:off x="97972" y="3505200"/>
            <a:ext cx="4506075" cy="3190998"/>
          </a:xfrm>
          <a:prstGeom prst="rect">
            <a:avLst/>
          </a:prstGeom>
          <a:noFill/>
        </p:spPr>
      </p:pic>
      <p:pic>
        <p:nvPicPr>
          <p:cNvPr id="84996" name="Picture 4" descr="D:\Grandkids_Science_Camps\130722-24_Science_Camp\1306_Ethan_Hawaii\Screen Shot 2013-07-19 at 12.44.36 PM.png"/>
          <p:cNvPicPr>
            <a:picLocks noChangeAspect="1" noChangeArrowheads="1"/>
          </p:cNvPicPr>
          <p:nvPr/>
        </p:nvPicPr>
        <p:blipFill>
          <a:blip r:embed="rId4" cstate="print"/>
          <a:srcRect/>
          <a:stretch>
            <a:fillRect/>
          </a:stretch>
        </p:blipFill>
        <p:spPr bwMode="auto">
          <a:xfrm>
            <a:off x="4669437" y="106137"/>
            <a:ext cx="4321978" cy="3357564"/>
          </a:xfrm>
          <a:prstGeom prst="rect">
            <a:avLst/>
          </a:prstGeom>
          <a:noFill/>
        </p:spPr>
      </p:pic>
      <p:pic>
        <p:nvPicPr>
          <p:cNvPr id="84997" name="Picture 5" descr="D:\Grandkids_Science_Camps\130722-24_Science_Camp\1306_Ethan_Hawaii\Screen Shot 2013-07-19 at 12.47.54 PM.png"/>
          <p:cNvPicPr>
            <a:picLocks noChangeAspect="1" noChangeArrowheads="1"/>
          </p:cNvPicPr>
          <p:nvPr/>
        </p:nvPicPr>
        <p:blipFill>
          <a:blip r:embed="rId5" cstate="print"/>
          <a:srcRect/>
          <a:stretch>
            <a:fillRect/>
          </a:stretch>
        </p:blipFill>
        <p:spPr bwMode="auto">
          <a:xfrm>
            <a:off x="4669971" y="3505200"/>
            <a:ext cx="4321629" cy="3189484"/>
          </a:xfrm>
          <a:prstGeom prst="rect">
            <a:avLst/>
          </a:prstGeom>
          <a:noFill/>
        </p:spPr>
      </p:pic>
      <p:sp>
        <p:nvSpPr>
          <p:cNvPr id="2" name="Title 1"/>
          <p:cNvSpPr>
            <a:spLocks noGrp="1"/>
          </p:cNvSpPr>
          <p:nvPr>
            <p:ph type="title"/>
          </p:nvPr>
        </p:nvSpPr>
        <p:spPr>
          <a:xfrm>
            <a:off x="533400" y="533400"/>
            <a:ext cx="8229600" cy="1143000"/>
          </a:xfrm>
        </p:spPr>
        <p:txBody>
          <a:bodyPr>
            <a:normAutofit/>
          </a:bodyPr>
          <a:lstStyle/>
          <a:p>
            <a:r>
              <a:rPr lang="en-US" sz="3600" b="1" dirty="0" smtClean="0">
                <a:solidFill>
                  <a:srgbClr val="FF0000"/>
                </a:solidFill>
              </a:rPr>
              <a:t>Ethan’s Trip to Hawaii page 2</a:t>
            </a:r>
            <a:endParaRPr lang="en-US" sz="3600" b="1" dirty="0">
              <a:solidFill>
                <a:srgbClr val="FF0000"/>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2" cstate="print"/>
          <a:srcRect/>
          <a:stretch>
            <a:fillRect/>
          </a:stretch>
        </p:blipFill>
        <p:spPr bwMode="auto">
          <a:xfrm>
            <a:off x="-1" y="947783"/>
            <a:ext cx="9144001" cy="5910218"/>
          </a:xfrm>
          <a:prstGeom prst="rect">
            <a:avLst/>
          </a:prstGeom>
          <a:noFill/>
          <a:ln w="9525">
            <a:noFill/>
            <a:miter lim="800000"/>
            <a:headEnd/>
            <a:tailEnd/>
          </a:ln>
        </p:spPr>
      </p:pic>
      <p:sp>
        <p:nvSpPr>
          <p:cNvPr id="2" name="Title 1"/>
          <p:cNvSpPr>
            <a:spLocks noGrp="1"/>
          </p:cNvSpPr>
          <p:nvPr>
            <p:ph type="title"/>
          </p:nvPr>
        </p:nvSpPr>
        <p:spPr>
          <a:xfrm>
            <a:off x="457200" y="152400"/>
            <a:ext cx="8229600" cy="1143000"/>
          </a:xfrm>
        </p:spPr>
        <p:txBody>
          <a:bodyPr>
            <a:normAutofit/>
          </a:bodyPr>
          <a:lstStyle/>
          <a:p>
            <a:r>
              <a:rPr lang="en-US" sz="3600" b="1" dirty="0" smtClean="0"/>
              <a:t>Grant’s Genealogy Starting Point</a:t>
            </a:r>
            <a:endParaRPr lang="en-US" sz="3600" b="1"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2" cstate="print"/>
          <a:srcRect/>
          <a:stretch>
            <a:fillRect/>
          </a:stretch>
        </p:blipFill>
        <p:spPr bwMode="auto">
          <a:xfrm>
            <a:off x="76200" y="941811"/>
            <a:ext cx="8981660" cy="5750765"/>
          </a:xfrm>
          <a:prstGeom prst="rect">
            <a:avLst/>
          </a:prstGeom>
          <a:noFill/>
          <a:ln w="9525">
            <a:noFill/>
            <a:miter lim="800000"/>
            <a:headEnd/>
            <a:tailEnd/>
          </a:ln>
        </p:spPr>
      </p:pic>
      <p:sp>
        <p:nvSpPr>
          <p:cNvPr id="2" name="Title 1"/>
          <p:cNvSpPr>
            <a:spLocks noGrp="1"/>
          </p:cNvSpPr>
          <p:nvPr>
            <p:ph type="title"/>
          </p:nvPr>
        </p:nvSpPr>
        <p:spPr>
          <a:xfrm>
            <a:off x="457200" y="152400"/>
            <a:ext cx="8229600" cy="1143000"/>
          </a:xfrm>
        </p:spPr>
        <p:txBody>
          <a:bodyPr>
            <a:normAutofit/>
          </a:bodyPr>
          <a:lstStyle/>
          <a:p>
            <a:r>
              <a:rPr lang="en-US" sz="3600" b="1" dirty="0" smtClean="0"/>
              <a:t>Grant’s Genealogy Work</a:t>
            </a:r>
            <a:endParaRPr lang="en-US" sz="3600" b="1"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2" cstate="print"/>
          <a:srcRect/>
          <a:stretch>
            <a:fillRect/>
          </a:stretch>
        </p:blipFill>
        <p:spPr bwMode="auto">
          <a:xfrm>
            <a:off x="0" y="0"/>
            <a:ext cx="9144000" cy="6858001"/>
          </a:xfrm>
          <a:prstGeom prst="rect">
            <a:avLst/>
          </a:prstGeom>
          <a:noFill/>
          <a:ln w="9525">
            <a:noFill/>
            <a:miter lim="800000"/>
            <a:headEnd/>
            <a:tailEnd/>
          </a:ln>
        </p:spPr>
      </p:pic>
      <p:sp>
        <p:nvSpPr>
          <p:cNvPr id="2" name="Title 1"/>
          <p:cNvSpPr>
            <a:spLocks noGrp="1"/>
          </p:cNvSpPr>
          <p:nvPr>
            <p:ph type="title"/>
          </p:nvPr>
        </p:nvSpPr>
        <p:spPr>
          <a:xfrm>
            <a:off x="457200" y="457200"/>
            <a:ext cx="8229600" cy="1143000"/>
          </a:xfrm>
        </p:spPr>
        <p:txBody>
          <a:bodyPr>
            <a:noAutofit/>
          </a:bodyPr>
          <a:lstStyle/>
          <a:p>
            <a:r>
              <a:rPr lang="en-US" sz="3600" b="1" dirty="0" smtClean="0"/>
              <a:t>Ancestor’s whose gravestones we visited last year are in yellow</a:t>
            </a:r>
            <a:endParaRPr lang="en-US" sz="3600" b="1"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0" y="274638"/>
            <a:ext cx="1828800" cy="4830762"/>
          </a:xfrm>
        </p:spPr>
        <p:txBody>
          <a:bodyPr>
            <a:normAutofit/>
          </a:bodyPr>
          <a:lstStyle/>
          <a:p>
            <a:r>
              <a:rPr lang="en-US" sz="3600" b="1" dirty="0" smtClean="0"/>
              <a:t>Grant’s Science Fair Project</a:t>
            </a:r>
            <a:br>
              <a:rPr lang="en-US" sz="3600" b="1" dirty="0" smtClean="0"/>
            </a:br>
            <a:r>
              <a:rPr lang="en-US" sz="3600" b="1" dirty="0" smtClean="0"/>
              <a:t>2013</a:t>
            </a:r>
            <a:endParaRPr lang="en-US" sz="3600" b="1" dirty="0"/>
          </a:p>
        </p:txBody>
      </p:sp>
      <p:pic>
        <p:nvPicPr>
          <p:cNvPr id="79874" name="Picture 2"/>
          <p:cNvPicPr>
            <a:picLocks noChangeAspect="1" noChangeArrowheads="1"/>
          </p:cNvPicPr>
          <p:nvPr/>
        </p:nvPicPr>
        <p:blipFill>
          <a:blip r:embed="rId2" cstate="print"/>
          <a:srcRect/>
          <a:stretch>
            <a:fillRect/>
          </a:stretch>
        </p:blipFill>
        <p:spPr bwMode="auto">
          <a:xfrm>
            <a:off x="152400" y="381000"/>
            <a:ext cx="7159666" cy="6477000"/>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0"/>
            <a:ext cx="3657600" cy="2514600"/>
          </a:xfrm>
        </p:spPr>
        <p:txBody>
          <a:bodyPr>
            <a:normAutofit fontScale="90000"/>
          </a:bodyPr>
          <a:lstStyle/>
          <a:p>
            <a:r>
              <a:rPr lang="en-US" sz="4000" b="1" dirty="0" smtClean="0"/>
              <a:t>Colby’s Trip to Moore, Oklahoma</a:t>
            </a:r>
            <a:br>
              <a:rPr lang="en-US" sz="4000" b="1" dirty="0" smtClean="0"/>
            </a:br>
            <a:r>
              <a:rPr lang="en-US" sz="4000" b="1" dirty="0" smtClean="0"/>
              <a:t>and Dad’s Doctor of Dental Surgery</a:t>
            </a:r>
            <a:endParaRPr lang="en-US" sz="4000" b="1" dirty="0"/>
          </a:p>
        </p:txBody>
      </p:sp>
      <p:pic>
        <p:nvPicPr>
          <p:cNvPr id="82947" name="Picture 3" descr="D:\Grandkids_Science_Camps\130722-24_Science_Camp\130616_Colby_Moore_OK\IMG_0081.JPG"/>
          <p:cNvPicPr>
            <a:picLocks noChangeAspect="1" noChangeArrowheads="1"/>
          </p:cNvPicPr>
          <p:nvPr/>
        </p:nvPicPr>
        <p:blipFill>
          <a:blip r:embed="rId2" cstate="print"/>
          <a:srcRect/>
          <a:stretch>
            <a:fillRect/>
          </a:stretch>
        </p:blipFill>
        <p:spPr bwMode="auto">
          <a:xfrm>
            <a:off x="228599" y="3282093"/>
            <a:ext cx="5097163" cy="3398108"/>
          </a:xfrm>
          <a:prstGeom prst="rect">
            <a:avLst/>
          </a:prstGeom>
          <a:noFill/>
        </p:spPr>
      </p:pic>
      <p:pic>
        <p:nvPicPr>
          <p:cNvPr id="82946" name="Picture 2" descr="D:\Grandkids_Science_Camps\130722-24_Science_Camp\130616_Colby_Moore_OK\IMG_0071.JPG"/>
          <p:cNvPicPr>
            <a:picLocks noChangeAspect="1" noChangeArrowheads="1"/>
          </p:cNvPicPr>
          <p:nvPr/>
        </p:nvPicPr>
        <p:blipFill>
          <a:blip r:embed="rId3" cstate="print"/>
          <a:srcRect/>
          <a:stretch>
            <a:fillRect/>
          </a:stretch>
        </p:blipFill>
        <p:spPr bwMode="auto">
          <a:xfrm>
            <a:off x="3810000" y="838200"/>
            <a:ext cx="5143501" cy="3429000"/>
          </a:xfrm>
          <a:prstGeom prst="rect">
            <a:avLst/>
          </a:prstGeom>
          <a:noFill/>
        </p:spPr>
      </p:pic>
      <p:pic>
        <p:nvPicPr>
          <p:cNvPr id="82948" name="Picture 4" descr="C:\Documents and Settings\roice\My Documents\My Pictures\Camera\IMG_2985.jpg"/>
          <p:cNvPicPr>
            <a:picLocks noChangeAspect="1" noChangeArrowheads="1"/>
          </p:cNvPicPr>
          <p:nvPr/>
        </p:nvPicPr>
        <p:blipFill>
          <a:blip r:embed="rId4" cstate="print"/>
          <a:srcRect/>
          <a:stretch>
            <a:fillRect/>
          </a:stretch>
        </p:blipFill>
        <p:spPr bwMode="auto">
          <a:xfrm>
            <a:off x="5410200" y="4317890"/>
            <a:ext cx="3498850" cy="2332367"/>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Job Chart</a:t>
            </a:r>
            <a:endParaRPr lang="en-US" sz="3600" b="1" dirty="0"/>
          </a:p>
        </p:txBody>
      </p:sp>
      <p:graphicFrame>
        <p:nvGraphicFramePr>
          <p:cNvPr id="4" name="Table 3"/>
          <p:cNvGraphicFramePr>
            <a:graphicFrameLocks noGrp="1"/>
          </p:cNvGraphicFramePr>
          <p:nvPr/>
        </p:nvGraphicFramePr>
        <p:xfrm>
          <a:off x="304800" y="1397000"/>
          <a:ext cx="8458200" cy="5156200"/>
        </p:xfrm>
        <a:graphic>
          <a:graphicData uri="http://schemas.openxmlformats.org/drawingml/2006/table">
            <a:tbl>
              <a:tblPr firstRow="1" bandRow="1">
                <a:tableStyleId>{5C22544A-7EE6-4342-B048-85BDC9FD1C3A}</a:tableStyleId>
              </a:tblPr>
              <a:tblGrid>
                <a:gridCol w="1409700"/>
                <a:gridCol w="1409700"/>
                <a:gridCol w="1409700"/>
                <a:gridCol w="1409700"/>
                <a:gridCol w="1409700"/>
                <a:gridCol w="1409700"/>
              </a:tblGrid>
              <a:tr h="660400">
                <a:tc>
                  <a:txBody>
                    <a:bodyPr/>
                    <a:lstStyle/>
                    <a:p>
                      <a:endParaRPr lang="en-US" dirty="0"/>
                    </a:p>
                  </a:txBody>
                  <a:tcPr/>
                </a:tc>
                <a:tc>
                  <a:txBody>
                    <a:bodyPr/>
                    <a:lstStyle/>
                    <a:p>
                      <a:r>
                        <a:rPr lang="en-US" dirty="0" smtClean="0"/>
                        <a:t>Sunday</a:t>
                      </a:r>
                      <a:endParaRPr lang="en-US" dirty="0"/>
                    </a:p>
                  </a:txBody>
                  <a:tcPr/>
                </a:tc>
                <a:tc>
                  <a:txBody>
                    <a:bodyPr/>
                    <a:lstStyle/>
                    <a:p>
                      <a:r>
                        <a:rPr lang="en-US" dirty="0" smtClean="0"/>
                        <a:t>Monday</a:t>
                      </a:r>
                      <a:endParaRPr lang="en-US" dirty="0"/>
                    </a:p>
                  </a:txBody>
                  <a:tcPr/>
                </a:tc>
                <a:tc>
                  <a:txBody>
                    <a:bodyPr/>
                    <a:lstStyle/>
                    <a:p>
                      <a:r>
                        <a:rPr lang="en-US" dirty="0" smtClean="0"/>
                        <a:t>Tuesday </a:t>
                      </a:r>
                      <a:endParaRPr lang="en-US" dirty="0"/>
                    </a:p>
                  </a:txBody>
                  <a:tcPr/>
                </a:tc>
                <a:tc>
                  <a:txBody>
                    <a:bodyPr/>
                    <a:lstStyle/>
                    <a:p>
                      <a:r>
                        <a:rPr lang="en-US" dirty="0" smtClean="0"/>
                        <a:t>Tuesday Afternoon</a:t>
                      </a:r>
                      <a:endParaRPr lang="en-US" dirty="0"/>
                    </a:p>
                  </a:txBody>
                  <a:tcPr/>
                </a:tc>
                <a:tc>
                  <a:txBody>
                    <a:bodyPr/>
                    <a:lstStyle/>
                    <a:p>
                      <a:r>
                        <a:rPr lang="en-US" dirty="0" smtClean="0"/>
                        <a:t>Wednesday</a:t>
                      </a:r>
                      <a:endParaRPr lang="en-US" dirty="0"/>
                    </a:p>
                  </a:txBody>
                  <a:tcPr/>
                </a:tc>
              </a:tr>
              <a:tr h="533400">
                <a:tc>
                  <a:txBody>
                    <a:bodyPr/>
                    <a:lstStyle/>
                    <a:p>
                      <a:r>
                        <a:rPr lang="en-US" sz="1400" dirty="0" smtClean="0"/>
                        <a:t>Ethan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Review Notes</a:t>
                      </a:r>
                      <a:endParaRPr lang="en-US" sz="1400" dirty="0" smtClean="0"/>
                    </a:p>
                  </a:txBody>
                  <a:tcPr/>
                </a:tc>
                <a:tc>
                  <a:txBody>
                    <a:bodyPr/>
                    <a:lstStyle/>
                    <a:p>
                      <a:r>
                        <a:rPr lang="en-US" sz="1400" dirty="0" smtClean="0"/>
                        <a:t>Prepare Breakfast</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Breakfast</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Dishes</a:t>
                      </a:r>
                      <a:endParaRPr lang="en-US" sz="14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Clean</a:t>
                      </a:r>
                      <a:r>
                        <a:rPr lang="en-US" sz="1400" baseline="0" dirty="0" smtClean="0"/>
                        <a:t> Cabin</a:t>
                      </a:r>
                      <a:endParaRPr lang="en-US" sz="1400" dirty="0" smtClean="0"/>
                    </a:p>
                  </a:txBody>
                  <a:tcPr/>
                </a:tc>
                <a:tc>
                  <a:txBody>
                    <a:bodyPr/>
                    <a:lstStyle/>
                    <a:p>
                      <a:r>
                        <a:rPr lang="en-US" sz="1400" dirty="0" smtClean="0"/>
                        <a:t>Return</a:t>
                      </a:r>
                      <a:r>
                        <a:rPr lang="en-US" sz="1400" baseline="0" dirty="0" smtClean="0"/>
                        <a:t> Colorado</a:t>
                      </a:r>
                      <a:endParaRPr lang="en-US" sz="1400" dirty="0"/>
                    </a:p>
                  </a:txBody>
                  <a:tcPr/>
                </a:tc>
              </a:tr>
              <a:tr h="533400">
                <a:tc>
                  <a:txBody>
                    <a:bodyPr/>
                    <a:lstStyle/>
                    <a:p>
                      <a:r>
                        <a:rPr lang="en-US" sz="1400" dirty="0" smtClean="0"/>
                        <a:t>Grant</a:t>
                      </a:r>
                      <a:endParaRPr lang="en-US" sz="1400" dirty="0"/>
                    </a:p>
                  </a:txBody>
                  <a:tcPr/>
                </a:tc>
                <a:tc>
                  <a:txBody>
                    <a:bodyPr/>
                    <a:lstStyle/>
                    <a:p>
                      <a:r>
                        <a:rPr lang="en-US" sz="1400" dirty="0" smtClean="0"/>
                        <a:t>Arrive </a:t>
                      </a:r>
                      <a:r>
                        <a:rPr lang="en-US" sz="1400" dirty="0" smtClean="0"/>
                        <a:t>Late</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Review Notes</a:t>
                      </a:r>
                    </a:p>
                  </a:txBody>
                  <a:tcPr/>
                </a:tc>
                <a:tc>
                  <a:txBody>
                    <a:bodyPr/>
                    <a:lstStyle/>
                    <a:p>
                      <a:r>
                        <a:rPr lang="en-US" sz="1400" dirty="0" smtClean="0"/>
                        <a:t>Breakfast</a:t>
                      </a:r>
                    </a:p>
                    <a:p>
                      <a:r>
                        <a:rPr lang="en-US" sz="1400" dirty="0" smtClean="0"/>
                        <a:t>Dishes</a:t>
                      </a:r>
                      <a:endParaRPr lang="en-US" sz="1400" dirty="0"/>
                    </a:p>
                  </a:txBody>
                  <a:tcPr/>
                </a:tc>
                <a:tc>
                  <a:txBody>
                    <a:bodyPr/>
                    <a:lstStyle/>
                    <a:p>
                      <a:r>
                        <a:rPr lang="en-US" sz="1400" dirty="0" smtClean="0"/>
                        <a:t>Prepare Breakfast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Clean</a:t>
                      </a:r>
                      <a:r>
                        <a:rPr lang="en-US" sz="1400" baseline="0" dirty="0" smtClean="0"/>
                        <a:t> Cabin</a:t>
                      </a:r>
                      <a:endParaRPr lang="en-US" sz="14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Breakfast</a:t>
                      </a:r>
                      <a:r>
                        <a:rPr lang="en-US" sz="1400"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t>Dishes</a:t>
                      </a:r>
                      <a:endParaRPr lang="en-US" sz="1400" dirty="0" smtClean="0"/>
                    </a:p>
                  </a:txBody>
                  <a:tcPr/>
                </a:tc>
              </a:tr>
              <a:tr h="609600">
                <a:tc>
                  <a:txBody>
                    <a:bodyPr/>
                    <a:lstStyle/>
                    <a:p>
                      <a:r>
                        <a:rPr lang="en-US" sz="1400" dirty="0" smtClean="0"/>
                        <a:t>Colby</a:t>
                      </a:r>
                      <a:endParaRPr lang="en-US" sz="1400" dirty="0"/>
                    </a:p>
                  </a:txBody>
                  <a:tcPr/>
                </a:tc>
                <a:tc>
                  <a:txBody>
                    <a:bodyPr/>
                    <a:lstStyle/>
                    <a:p>
                      <a:r>
                        <a:rPr lang="en-US" sz="1400" dirty="0" smtClean="0"/>
                        <a:t>Arrive </a:t>
                      </a:r>
                      <a:r>
                        <a:rPr lang="en-US" sz="1400" dirty="0" smtClean="0"/>
                        <a:t>Late</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Review Notes</a:t>
                      </a:r>
                      <a:endParaRPr lang="en-US" sz="14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Prepare</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Dinner</a:t>
                      </a:r>
                      <a:endParaRPr lang="en-US" sz="1400" dirty="0" smtClean="0"/>
                    </a:p>
                  </a:txBody>
                  <a:tcPr/>
                </a:tc>
                <a:tc>
                  <a:txBody>
                    <a:bodyPr/>
                    <a:lstStyle/>
                    <a:p>
                      <a:r>
                        <a:rPr lang="en-US" sz="1400" dirty="0" smtClean="0"/>
                        <a:t>Breakfast</a:t>
                      </a:r>
                    </a:p>
                    <a:p>
                      <a:r>
                        <a:rPr lang="en-US" sz="1400" dirty="0" smtClean="0"/>
                        <a:t>Dishes</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Clean</a:t>
                      </a:r>
                      <a:r>
                        <a:rPr lang="en-US" sz="1400" baseline="0" dirty="0" smtClean="0"/>
                        <a:t> Cabin</a:t>
                      </a:r>
                      <a:endParaRPr lang="en-US" sz="14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Breakfast</a:t>
                      </a:r>
                      <a:r>
                        <a:rPr lang="en-US" sz="1400"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t>Dishes</a:t>
                      </a:r>
                      <a:endParaRPr lang="en-US" sz="1400" dirty="0" smtClean="0"/>
                    </a:p>
                  </a:txBody>
                  <a:tcPr/>
                </a:tc>
              </a:tr>
              <a:tr h="609600">
                <a:tc>
                  <a:txBody>
                    <a:bodyPr/>
                    <a:lstStyle/>
                    <a:p>
                      <a:r>
                        <a:rPr lang="en-US" sz="1400" dirty="0" smtClean="0"/>
                        <a:t>Jeffrey</a:t>
                      </a:r>
                      <a:endParaRPr lang="en-US" sz="1400" dirty="0"/>
                    </a:p>
                  </a:txBody>
                  <a:tcPr/>
                </a:tc>
                <a:tc>
                  <a:txBody>
                    <a:bodyPr/>
                    <a:lstStyle/>
                    <a:p>
                      <a:r>
                        <a:rPr lang="en-US" sz="1400" dirty="0" smtClean="0"/>
                        <a:t>Arrive </a:t>
                      </a:r>
                      <a:r>
                        <a:rPr lang="en-US" sz="1400" dirty="0" smtClean="0"/>
                        <a:t>Late</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Review Notes</a:t>
                      </a:r>
                      <a:endParaRPr lang="en-US" sz="1400" dirty="0" smtClean="0"/>
                    </a:p>
                  </a:txBody>
                  <a:tcPr/>
                </a:tc>
                <a:tc>
                  <a:txBody>
                    <a:bodyPr/>
                    <a:lstStyle/>
                    <a:p>
                      <a:r>
                        <a:rPr lang="en-US" sz="1400" dirty="0" smtClean="0"/>
                        <a:t>Lunch</a:t>
                      </a:r>
                    </a:p>
                    <a:p>
                      <a:r>
                        <a:rPr lang="en-US" sz="1400" dirty="0" smtClean="0"/>
                        <a:t>Clean-Up</a:t>
                      </a:r>
                      <a:endParaRPr lang="en-US" sz="1400" dirty="0"/>
                    </a:p>
                  </a:txBody>
                  <a:tcPr/>
                </a:tc>
                <a:tc>
                  <a:txBody>
                    <a:bodyPr/>
                    <a:lstStyle/>
                    <a:p>
                      <a:r>
                        <a:rPr lang="en-US" sz="1400" dirty="0" smtClean="0"/>
                        <a:t>Prepare Breakfast</a:t>
                      </a:r>
                      <a:endParaRPr lang="en-US" sz="14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Clean</a:t>
                      </a:r>
                      <a:r>
                        <a:rPr lang="en-US" sz="1400" baseline="0" dirty="0" smtClean="0"/>
                        <a:t> Cabin</a:t>
                      </a:r>
                      <a:endParaRPr lang="en-US" sz="14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Breakfast</a:t>
                      </a:r>
                      <a:r>
                        <a:rPr lang="en-US" sz="1400"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t>Dishes</a:t>
                      </a:r>
                      <a:endParaRPr lang="en-US" sz="1400" dirty="0" smtClean="0"/>
                    </a:p>
                  </a:txBody>
                  <a:tcPr/>
                </a:tc>
              </a:tr>
              <a:tr h="609600">
                <a:tc>
                  <a:txBody>
                    <a:bodyPr/>
                    <a:lstStyle/>
                    <a:p>
                      <a:r>
                        <a:rPr lang="en-US" sz="1400" dirty="0" smtClean="0"/>
                        <a:t>Taylor</a:t>
                      </a:r>
                      <a:endParaRPr lang="en-US" sz="1400" dirty="0"/>
                    </a:p>
                  </a:txBody>
                  <a:tcPr/>
                </a:tc>
                <a:tc>
                  <a:txBody>
                    <a:bodyPr/>
                    <a:lstStyle/>
                    <a:p>
                      <a:r>
                        <a:rPr lang="en-US" sz="1400" dirty="0" smtClean="0"/>
                        <a:t>Arrive </a:t>
                      </a:r>
                      <a:r>
                        <a:rPr lang="en-US" sz="1400" dirty="0" smtClean="0"/>
                        <a:t>Late</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Review Notes</a:t>
                      </a:r>
                      <a:endParaRPr lang="en-US" sz="1400" dirty="0" smtClean="0"/>
                    </a:p>
                  </a:txBody>
                  <a:tcPr/>
                </a:tc>
                <a:tc>
                  <a:txBody>
                    <a:bodyPr/>
                    <a:lstStyle/>
                    <a:p>
                      <a:r>
                        <a:rPr lang="en-US" sz="1400" dirty="0" smtClean="0"/>
                        <a:t>Prepare Breakfast</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Snack</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Helper</a:t>
                      </a:r>
                      <a:endParaRPr lang="en-US" sz="14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Clean</a:t>
                      </a:r>
                      <a:r>
                        <a:rPr lang="en-US" sz="1400" baseline="0" dirty="0" smtClean="0"/>
                        <a:t> Cabin</a:t>
                      </a:r>
                      <a:endParaRPr lang="en-US" sz="14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Breakfast</a:t>
                      </a:r>
                      <a:r>
                        <a:rPr lang="en-US" sz="1400" baseline="0" dirty="0" smtClean="0"/>
                        <a:t> </a:t>
                      </a:r>
                      <a:endParaRPr lang="en-US" sz="14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t>Dishes</a:t>
                      </a:r>
                      <a:endParaRPr lang="en-US" sz="1400" dirty="0" smtClean="0"/>
                    </a:p>
                  </a:txBody>
                  <a:tcPr/>
                </a:tc>
              </a:tr>
              <a:tr h="533400">
                <a:tc>
                  <a:txBody>
                    <a:bodyPr/>
                    <a:lstStyle/>
                    <a:p>
                      <a:r>
                        <a:rPr lang="en-US" sz="1400" dirty="0" smtClean="0"/>
                        <a:t>Ella</a:t>
                      </a:r>
                      <a:endParaRPr lang="en-US" sz="1400" dirty="0"/>
                    </a:p>
                  </a:txBody>
                  <a:tcPr/>
                </a:tc>
                <a:tc>
                  <a:txBody>
                    <a:bodyPr/>
                    <a:lstStyle/>
                    <a:p>
                      <a:r>
                        <a:rPr lang="en-US" sz="1400" dirty="0" smtClean="0"/>
                        <a:t>Arrive </a:t>
                      </a:r>
                      <a:r>
                        <a:rPr lang="en-US" sz="1400" dirty="0" smtClean="0"/>
                        <a:t>Late</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Review Notes</a:t>
                      </a:r>
                      <a:endParaRPr lang="en-US" sz="14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Prepare</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Dinner</a:t>
                      </a:r>
                      <a:endParaRPr lang="en-US" sz="14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Snack </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Helper</a:t>
                      </a:r>
                      <a:endParaRPr lang="en-US" sz="14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Clean</a:t>
                      </a:r>
                      <a:r>
                        <a:rPr lang="en-US" sz="1400" baseline="0" dirty="0" smtClean="0"/>
                        <a:t> Cabin</a:t>
                      </a:r>
                      <a:endParaRPr lang="en-US" sz="14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Breakfast</a:t>
                      </a:r>
                      <a:r>
                        <a:rPr lang="en-US" sz="1400" baseline="0" dirty="0" smtClean="0"/>
                        <a:t> </a:t>
                      </a:r>
                      <a:endParaRPr lang="en-US" sz="14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t>Dishes</a:t>
                      </a:r>
                      <a:endParaRPr lang="en-US" sz="1400" dirty="0" smtClean="0"/>
                    </a:p>
                  </a:txBody>
                  <a:tcPr/>
                </a:tc>
              </a:tr>
              <a:tr h="533400">
                <a:tc>
                  <a:txBody>
                    <a:bodyPr/>
                    <a:lstStyle/>
                    <a:p>
                      <a:r>
                        <a:rPr lang="en-US" sz="1400" dirty="0" smtClean="0"/>
                        <a:t>Rachel</a:t>
                      </a:r>
                      <a:endParaRPr lang="en-US" sz="1400" dirty="0"/>
                    </a:p>
                  </a:txBody>
                  <a:tcPr/>
                </a:tc>
                <a:tc>
                  <a:txBody>
                    <a:bodyPr/>
                    <a:lstStyle/>
                    <a:p>
                      <a:r>
                        <a:rPr lang="en-US" sz="1400" dirty="0" smtClean="0"/>
                        <a:t>Arrive </a:t>
                      </a:r>
                      <a:r>
                        <a:rPr lang="en-US" sz="1400" dirty="0" smtClean="0"/>
                        <a:t>Late</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Review Notes</a:t>
                      </a:r>
                      <a:endParaRPr lang="en-US" sz="1400" dirty="0" smtClean="0"/>
                    </a:p>
                  </a:txBody>
                  <a:tcPr/>
                </a:tc>
                <a:tc>
                  <a:txBody>
                    <a:bodyPr/>
                    <a:lstStyle/>
                    <a:p>
                      <a:r>
                        <a:rPr lang="en-US" sz="1400" dirty="0" smtClean="0"/>
                        <a:t>Dinner</a:t>
                      </a:r>
                    </a:p>
                    <a:p>
                      <a:r>
                        <a:rPr lang="en-US" sz="1400" dirty="0" smtClean="0"/>
                        <a:t>Dishes</a:t>
                      </a:r>
                    </a:p>
                  </a:txBody>
                  <a:tcPr/>
                </a:tc>
                <a:tc>
                  <a:txBody>
                    <a:bodyPr/>
                    <a:lstStyle/>
                    <a:p>
                      <a:r>
                        <a:rPr lang="en-US" sz="1400" dirty="0" smtClean="0"/>
                        <a:t>Breakfast</a:t>
                      </a:r>
                    </a:p>
                    <a:p>
                      <a:r>
                        <a:rPr lang="en-US" sz="1400" dirty="0" smtClean="0"/>
                        <a:t>Dishes</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Clean</a:t>
                      </a:r>
                      <a:r>
                        <a:rPr lang="en-US" sz="1400" baseline="0" dirty="0" smtClean="0"/>
                        <a:t> Cabin</a:t>
                      </a:r>
                      <a:endParaRPr lang="en-US" sz="14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Breakfast</a:t>
                      </a:r>
                      <a:r>
                        <a:rPr lang="en-US" sz="1400" baseline="0" dirty="0" smtClean="0"/>
                        <a:t> </a:t>
                      </a:r>
                      <a:endParaRPr lang="en-US" sz="14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t>Dishes</a:t>
                      </a:r>
                      <a:endParaRPr lang="en-US" sz="1400" dirty="0" smtClean="0"/>
                    </a:p>
                  </a:txBody>
                  <a:tcPr/>
                </a:tc>
              </a:tr>
              <a:tr h="533400">
                <a:tc>
                  <a:txBody>
                    <a:bodyPr/>
                    <a:lstStyle/>
                    <a:p>
                      <a:r>
                        <a:rPr lang="en-US" sz="1400" dirty="0" smtClean="0"/>
                        <a:t>Eleanor</a:t>
                      </a:r>
                    </a:p>
                    <a:p>
                      <a:endParaRPr lang="en-US" sz="1400" dirty="0"/>
                    </a:p>
                  </a:txBody>
                  <a:tcPr/>
                </a:tc>
                <a:tc>
                  <a:txBody>
                    <a:bodyPr/>
                    <a:lstStyle/>
                    <a:p>
                      <a:r>
                        <a:rPr lang="en-US" sz="1400" dirty="0" smtClean="0"/>
                        <a:t>Arrive </a:t>
                      </a:r>
                      <a:r>
                        <a:rPr lang="en-US" sz="1400" dirty="0" smtClean="0"/>
                        <a:t>Late</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Review Notes</a:t>
                      </a:r>
                      <a:endParaRPr lang="en-US" sz="14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Breakfast</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Dishes</a:t>
                      </a:r>
                      <a:endParaRPr lang="en-US" sz="14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Snack </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Helper</a:t>
                      </a:r>
                      <a:endParaRPr lang="en-US" sz="14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Clean</a:t>
                      </a:r>
                      <a:r>
                        <a:rPr lang="en-US" sz="1400" baseline="0" dirty="0" smtClean="0"/>
                        <a:t> Cabin</a:t>
                      </a:r>
                      <a:endParaRPr lang="en-US" sz="14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Breakfast</a:t>
                      </a:r>
                      <a:r>
                        <a:rPr lang="en-US" sz="1400"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t>Dishes</a:t>
                      </a:r>
                      <a:endParaRPr lang="en-US" sz="1400" dirty="0" smtClean="0"/>
                    </a:p>
                  </a:txBody>
                  <a:tcPr/>
                </a:tc>
              </a:tr>
            </a:tbl>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3600" b="1" dirty="0" smtClean="0"/>
              <a:t>Ella’s Science Project page 1-2</a:t>
            </a:r>
            <a:endParaRPr lang="en-US" sz="3600" b="1" dirty="0"/>
          </a:p>
        </p:txBody>
      </p:sp>
      <p:pic>
        <p:nvPicPr>
          <p:cNvPr id="80898" name="Picture 2"/>
          <p:cNvPicPr>
            <a:picLocks noChangeAspect="1" noChangeArrowheads="1"/>
          </p:cNvPicPr>
          <p:nvPr/>
        </p:nvPicPr>
        <p:blipFill>
          <a:blip r:embed="rId2" cstate="print"/>
          <a:srcRect/>
          <a:stretch>
            <a:fillRect/>
          </a:stretch>
        </p:blipFill>
        <p:spPr bwMode="auto">
          <a:xfrm>
            <a:off x="-1" y="960820"/>
            <a:ext cx="9144001" cy="5897180"/>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3600" b="1" dirty="0" smtClean="0"/>
              <a:t>Ella’s Science Project page 3-4</a:t>
            </a:r>
            <a:endParaRPr lang="en-US" sz="3600" b="1" dirty="0"/>
          </a:p>
        </p:txBody>
      </p:sp>
      <p:pic>
        <p:nvPicPr>
          <p:cNvPr id="81923" name="Picture 3"/>
          <p:cNvPicPr>
            <a:picLocks noChangeAspect="1" noChangeArrowheads="1"/>
          </p:cNvPicPr>
          <p:nvPr/>
        </p:nvPicPr>
        <p:blipFill>
          <a:blip r:embed="rId2" cstate="print"/>
          <a:srcRect/>
          <a:stretch>
            <a:fillRect/>
          </a:stretch>
        </p:blipFill>
        <p:spPr bwMode="auto">
          <a:xfrm>
            <a:off x="0" y="959315"/>
            <a:ext cx="9144000" cy="5898685"/>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21" name="Picture 5"/>
          <p:cNvPicPr>
            <a:picLocks noChangeAspect="1" noChangeArrowheads="1"/>
          </p:cNvPicPr>
          <p:nvPr/>
        </p:nvPicPr>
        <p:blipFill>
          <a:blip r:embed="rId2" cstate="print"/>
          <a:srcRect/>
          <a:stretch>
            <a:fillRect/>
          </a:stretch>
        </p:blipFill>
        <p:spPr bwMode="auto">
          <a:xfrm>
            <a:off x="152401" y="3748117"/>
            <a:ext cx="5714999" cy="3002413"/>
          </a:xfrm>
          <a:prstGeom prst="rect">
            <a:avLst/>
          </a:prstGeom>
          <a:noFill/>
          <a:ln w="9525">
            <a:noFill/>
            <a:miter lim="800000"/>
            <a:headEnd/>
            <a:tailEnd/>
          </a:ln>
        </p:spPr>
      </p:pic>
      <p:sp>
        <p:nvSpPr>
          <p:cNvPr id="2" name="Title 1"/>
          <p:cNvSpPr>
            <a:spLocks noGrp="1"/>
          </p:cNvSpPr>
          <p:nvPr>
            <p:ph type="title"/>
          </p:nvPr>
        </p:nvSpPr>
        <p:spPr>
          <a:xfrm>
            <a:off x="0" y="381000"/>
            <a:ext cx="9144000" cy="1143000"/>
          </a:xfrm>
        </p:spPr>
        <p:txBody>
          <a:bodyPr>
            <a:normAutofit fontScale="90000"/>
          </a:bodyPr>
          <a:lstStyle/>
          <a:p>
            <a:r>
              <a:rPr lang="en-US" sz="4000" b="1" dirty="0" smtClean="0"/>
              <a:t>Taylor’s</a:t>
            </a:r>
            <a:r>
              <a:rPr lang="en-US" sz="3600" b="1" dirty="0" smtClean="0"/>
              <a:t> last swim, last run through, last photo at </a:t>
            </a:r>
            <a:br>
              <a:rPr lang="en-US" sz="3600" b="1" dirty="0" smtClean="0"/>
            </a:br>
            <a:r>
              <a:rPr lang="en-US" sz="3600" b="1" dirty="0" smtClean="0"/>
              <a:t>1307 Emerald Green, &amp; </a:t>
            </a:r>
            <a:r>
              <a:rPr lang="en-US" sz="3600" b="1" dirty="0" err="1" smtClean="0"/>
              <a:t>Rylander</a:t>
            </a:r>
            <a:r>
              <a:rPr lang="en-US" sz="3600" b="1" dirty="0" smtClean="0"/>
              <a:t> Talent Show </a:t>
            </a:r>
            <a:endParaRPr lang="en-US" sz="3600" b="1" dirty="0"/>
          </a:p>
        </p:txBody>
      </p:sp>
      <p:pic>
        <p:nvPicPr>
          <p:cNvPr id="86020" name="Picture 4"/>
          <p:cNvPicPr>
            <a:picLocks noChangeAspect="1" noChangeArrowheads="1"/>
          </p:cNvPicPr>
          <p:nvPr/>
        </p:nvPicPr>
        <p:blipFill>
          <a:blip r:embed="rId3" cstate="print"/>
          <a:srcRect/>
          <a:stretch>
            <a:fillRect/>
          </a:stretch>
        </p:blipFill>
        <p:spPr bwMode="auto">
          <a:xfrm>
            <a:off x="152400" y="1427910"/>
            <a:ext cx="3171825" cy="1772490"/>
          </a:xfrm>
          <a:prstGeom prst="rect">
            <a:avLst/>
          </a:prstGeom>
          <a:noFill/>
          <a:ln w="9525">
            <a:noFill/>
            <a:miter lim="800000"/>
            <a:headEnd/>
            <a:tailEnd/>
          </a:ln>
        </p:spPr>
      </p:pic>
      <p:pic>
        <p:nvPicPr>
          <p:cNvPr id="86018" name="Picture 2"/>
          <p:cNvPicPr>
            <a:picLocks noChangeAspect="1" noChangeArrowheads="1"/>
          </p:cNvPicPr>
          <p:nvPr/>
        </p:nvPicPr>
        <p:blipFill>
          <a:blip r:embed="rId4" cstate="print"/>
          <a:srcRect/>
          <a:stretch>
            <a:fillRect/>
          </a:stretch>
        </p:blipFill>
        <p:spPr bwMode="auto">
          <a:xfrm>
            <a:off x="2362200" y="1616857"/>
            <a:ext cx="3371850" cy="1888343"/>
          </a:xfrm>
          <a:prstGeom prst="rect">
            <a:avLst/>
          </a:prstGeom>
          <a:noFill/>
          <a:ln w="9525">
            <a:noFill/>
            <a:miter lim="800000"/>
            <a:headEnd/>
            <a:tailEnd/>
          </a:ln>
        </p:spPr>
      </p:pic>
      <p:pic>
        <p:nvPicPr>
          <p:cNvPr id="86019" name="Picture 3"/>
          <p:cNvPicPr>
            <a:picLocks noChangeAspect="1" noChangeArrowheads="1"/>
          </p:cNvPicPr>
          <p:nvPr/>
        </p:nvPicPr>
        <p:blipFill>
          <a:blip r:embed="rId5" cstate="print"/>
          <a:srcRect/>
          <a:stretch>
            <a:fillRect/>
          </a:stretch>
        </p:blipFill>
        <p:spPr bwMode="auto">
          <a:xfrm>
            <a:off x="5257800" y="1752600"/>
            <a:ext cx="3649910" cy="2462213"/>
          </a:xfrm>
          <a:prstGeom prst="rect">
            <a:avLst/>
          </a:prstGeom>
          <a:noFill/>
          <a:ln w="9525">
            <a:noFill/>
            <a:miter lim="800000"/>
            <a:headEnd/>
            <a:tailEnd/>
          </a:ln>
        </p:spPr>
      </p:pic>
      <p:pic>
        <p:nvPicPr>
          <p:cNvPr id="86022" name="Picture 6"/>
          <p:cNvPicPr>
            <a:picLocks noChangeAspect="1" noChangeArrowheads="1"/>
          </p:cNvPicPr>
          <p:nvPr/>
        </p:nvPicPr>
        <p:blipFill>
          <a:blip r:embed="rId6" cstate="print"/>
          <a:srcRect/>
          <a:stretch>
            <a:fillRect/>
          </a:stretch>
        </p:blipFill>
        <p:spPr bwMode="auto">
          <a:xfrm>
            <a:off x="6431215" y="3276600"/>
            <a:ext cx="2560385" cy="1447800"/>
          </a:xfrm>
          <a:prstGeom prst="rect">
            <a:avLst/>
          </a:prstGeom>
          <a:noFill/>
          <a:ln w="9525">
            <a:noFill/>
            <a:miter lim="800000"/>
            <a:headEnd/>
            <a:tailEnd/>
          </a:ln>
        </p:spPr>
      </p:pic>
      <p:pic>
        <p:nvPicPr>
          <p:cNvPr id="86023" name="Picture 7" descr="C:\Documents and Settings\roice\My Documents\My Pictures\Camera\IMG_3190.jpg"/>
          <p:cNvPicPr>
            <a:picLocks noChangeAspect="1" noChangeArrowheads="1"/>
          </p:cNvPicPr>
          <p:nvPr/>
        </p:nvPicPr>
        <p:blipFill>
          <a:blip r:embed="rId7" cstate="print"/>
          <a:srcRect/>
          <a:stretch>
            <a:fillRect/>
          </a:stretch>
        </p:blipFill>
        <p:spPr bwMode="auto">
          <a:xfrm>
            <a:off x="5718550" y="4539762"/>
            <a:ext cx="3322751" cy="2214978"/>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p>
            <a:r>
              <a:rPr lang="en-US" sz="3600" b="1" dirty="0" smtClean="0"/>
              <a:t>Notes</a:t>
            </a:r>
            <a:endParaRPr lang="en-US" sz="3600" b="1" dirty="0"/>
          </a:p>
        </p:txBody>
      </p:sp>
      <p:cxnSp>
        <p:nvCxnSpPr>
          <p:cNvPr id="4" name="Straight Connector 3"/>
          <p:cNvCxnSpPr/>
          <p:nvPr/>
        </p:nvCxnSpPr>
        <p:spPr>
          <a:xfrm>
            <a:off x="457200" y="1524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57200" y="1828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57200" y="2133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2438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2743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7200" y="3048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200" y="3352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 y="3657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3962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 y="4267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 y="4572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57200" y="4876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 y="5181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7200" y="5486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7200" y="5791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57200" y="6096000"/>
            <a:ext cx="82296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711544"/>
            <a:ext cx="9144000" cy="6146455"/>
          </a:xfrm>
          <a:prstGeom prst="rect">
            <a:avLst/>
          </a:prstGeom>
          <a:noFill/>
          <a:ln w="9525">
            <a:noFill/>
            <a:miter lim="800000"/>
            <a:headEnd/>
            <a:tailEnd/>
          </a:ln>
        </p:spPr>
      </p:pic>
      <p:sp>
        <p:nvSpPr>
          <p:cNvPr id="2" name="Title 1"/>
          <p:cNvSpPr>
            <a:spLocks noGrp="1"/>
          </p:cNvSpPr>
          <p:nvPr>
            <p:ph type="title"/>
          </p:nvPr>
        </p:nvSpPr>
        <p:spPr>
          <a:xfrm>
            <a:off x="457200" y="457200"/>
            <a:ext cx="8229600" cy="990600"/>
          </a:xfrm>
        </p:spPr>
        <p:txBody>
          <a:bodyPr>
            <a:normAutofit/>
          </a:bodyPr>
          <a:lstStyle/>
          <a:p>
            <a:r>
              <a:rPr lang="en-US" sz="3600" b="1" dirty="0" smtClean="0"/>
              <a:t>Find Quarter Section Corners at Cabin</a:t>
            </a:r>
            <a:endParaRPr lang="en-US" sz="3600" b="1"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1143000"/>
          </a:xfrm>
        </p:spPr>
        <p:txBody>
          <a:bodyPr>
            <a:normAutofit/>
          </a:bodyPr>
          <a:lstStyle/>
          <a:p>
            <a:r>
              <a:rPr lang="en-US" sz="3600" b="1" dirty="0" smtClean="0"/>
              <a:t>Nelson </a:t>
            </a:r>
            <a:r>
              <a:rPr lang="en-US" sz="3600" b="1" dirty="0" smtClean="0"/>
              <a:t>Cabin Map</a:t>
            </a:r>
            <a:endParaRPr lang="en-US" sz="3600" b="1" dirty="0"/>
          </a:p>
        </p:txBody>
      </p:sp>
      <p:pic>
        <p:nvPicPr>
          <p:cNvPr id="5" name="Picture 4" descr="22_Grid.png"/>
          <p:cNvPicPr>
            <a:picLocks noChangeAspect="1"/>
          </p:cNvPicPr>
          <p:nvPr/>
        </p:nvPicPr>
        <p:blipFill>
          <a:blip r:embed="rId2" cstate="print"/>
          <a:stretch>
            <a:fillRect/>
          </a:stretch>
        </p:blipFill>
        <p:spPr>
          <a:xfrm>
            <a:off x="0" y="1638877"/>
            <a:ext cx="9144000" cy="5219123"/>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1143000"/>
          </a:xfrm>
        </p:spPr>
        <p:txBody>
          <a:bodyPr>
            <a:normAutofit/>
          </a:bodyPr>
          <a:lstStyle/>
          <a:p>
            <a:r>
              <a:rPr lang="en-US" sz="3600" b="1" dirty="0" smtClean="0"/>
              <a:t>Reference </a:t>
            </a:r>
            <a:r>
              <a:rPr lang="en-US" sz="3600" b="1" dirty="0" smtClean="0"/>
              <a:t>Grid</a:t>
            </a:r>
            <a:endParaRPr lang="en-US" sz="3600" b="1" dirty="0"/>
          </a:p>
        </p:txBody>
      </p:sp>
      <p:pic>
        <p:nvPicPr>
          <p:cNvPr id="5" name="Picture 4" descr="22_Grid.png"/>
          <p:cNvPicPr>
            <a:picLocks noChangeAspect="1"/>
          </p:cNvPicPr>
          <p:nvPr/>
        </p:nvPicPr>
        <p:blipFill>
          <a:blip r:embed="rId2" cstate="print"/>
          <a:stretch>
            <a:fillRect/>
          </a:stretch>
        </p:blipFill>
        <p:spPr>
          <a:xfrm>
            <a:off x="0" y="1638877"/>
            <a:ext cx="9144000" cy="5219123"/>
          </a:xfrm>
          <a:prstGeom prst="rect">
            <a:avLst/>
          </a:prstGeom>
        </p:spPr>
      </p:pic>
      <p:sp>
        <p:nvSpPr>
          <p:cNvPr id="6" name="TextBox 5"/>
          <p:cNvSpPr txBox="1"/>
          <p:nvPr/>
        </p:nvSpPr>
        <p:spPr>
          <a:xfrm>
            <a:off x="914400" y="2133600"/>
            <a:ext cx="7383753" cy="3970318"/>
          </a:xfrm>
          <a:prstGeom prst="rect">
            <a:avLst/>
          </a:prstGeom>
          <a:noFill/>
        </p:spPr>
        <p:txBody>
          <a:bodyPr wrap="none" rtlCol="0">
            <a:spAutoFit/>
          </a:bodyPr>
          <a:lstStyle/>
          <a:p>
            <a:pPr marL="342900" indent="-342900">
              <a:buAutoNum type="arabicPlain" startAt="16"/>
            </a:pPr>
            <a:r>
              <a:rPr lang="en-US" dirty="0" smtClean="0">
                <a:solidFill>
                  <a:schemeClr val="bg1">
                    <a:lumMod val="95000"/>
                  </a:schemeClr>
                </a:solidFill>
              </a:rPr>
              <a:t>              26                    36               46                  56                 66              76</a:t>
            </a:r>
          </a:p>
          <a:p>
            <a:pPr marL="342900" indent="-342900">
              <a:buAutoNum type="arabicPlain" startAt="16"/>
            </a:pPr>
            <a:endParaRPr lang="en-US" dirty="0" smtClean="0">
              <a:solidFill>
                <a:schemeClr val="bg1">
                  <a:lumMod val="95000"/>
                </a:schemeClr>
              </a:solidFill>
            </a:endParaRPr>
          </a:p>
          <a:p>
            <a:pPr marL="342900" indent="-342900">
              <a:buAutoNum type="arabicPlain" startAt="16"/>
            </a:pPr>
            <a:endParaRPr lang="en-US" dirty="0" smtClean="0">
              <a:solidFill>
                <a:schemeClr val="bg1">
                  <a:lumMod val="95000"/>
                </a:schemeClr>
              </a:solidFill>
            </a:endParaRPr>
          </a:p>
          <a:p>
            <a:pPr marL="342900" indent="-342900">
              <a:buAutoNum type="arabicPlain" startAt="15"/>
            </a:pPr>
            <a:r>
              <a:rPr lang="en-US" dirty="0" smtClean="0">
                <a:solidFill>
                  <a:schemeClr val="bg1">
                    <a:lumMod val="95000"/>
                  </a:schemeClr>
                </a:solidFill>
              </a:rPr>
              <a:t>              25                    35               45                  55                  65              75</a:t>
            </a:r>
          </a:p>
          <a:p>
            <a:pPr marL="342900" indent="-342900">
              <a:buAutoNum type="arabicPlain" startAt="15"/>
            </a:pPr>
            <a:endParaRPr lang="en-US" dirty="0" smtClean="0">
              <a:solidFill>
                <a:schemeClr val="bg1">
                  <a:lumMod val="95000"/>
                </a:schemeClr>
              </a:solidFill>
            </a:endParaRPr>
          </a:p>
          <a:p>
            <a:pPr marL="342900" indent="-342900">
              <a:buAutoNum type="arabicPlain" startAt="15"/>
            </a:pPr>
            <a:endParaRPr lang="en-US" dirty="0" smtClean="0">
              <a:solidFill>
                <a:schemeClr val="bg1">
                  <a:lumMod val="95000"/>
                </a:schemeClr>
              </a:solidFill>
            </a:endParaRPr>
          </a:p>
          <a:p>
            <a:pPr marL="342900" indent="-342900">
              <a:buAutoNum type="arabicPlain" startAt="14"/>
            </a:pPr>
            <a:r>
              <a:rPr lang="en-US" dirty="0" smtClean="0">
                <a:solidFill>
                  <a:schemeClr val="bg1">
                    <a:lumMod val="95000"/>
                  </a:schemeClr>
                </a:solidFill>
              </a:rPr>
              <a:t>              24                     34               44                 54                  64              74</a:t>
            </a:r>
          </a:p>
          <a:p>
            <a:pPr marL="342900" indent="-342900">
              <a:buAutoNum type="arabicPlain" startAt="14"/>
            </a:pPr>
            <a:endParaRPr lang="en-US" dirty="0" smtClean="0">
              <a:solidFill>
                <a:schemeClr val="bg1">
                  <a:lumMod val="95000"/>
                </a:schemeClr>
              </a:solidFill>
            </a:endParaRPr>
          </a:p>
          <a:p>
            <a:pPr marL="342900" indent="-342900">
              <a:buAutoNum type="arabicPlain" startAt="13"/>
            </a:pPr>
            <a:r>
              <a:rPr lang="en-US" dirty="0" smtClean="0">
                <a:solidFill>
                  <a:schemeClr val="bg1">
                    <a:lumMod val="95000"/>
                  </a:schemeClr>
                </a:solidFill>
              </a:rPr>
              <a:t>              23                    33                43                 53                  63              73</a:t>
            </a:r>
          </a:p>
          <a:p>
            <a:pPr marL="342900" indent="-342900">
              <a:buAutoNum type="arabicPlain" startAt="13"/>
            </a:pPr>
            <a:endParaRPr lang="en-US" dirty="0" smtClean="0">
              <a:solidFill>
                <a:schemeClr val="bg1">
                  <a:lumMod val="95000"/>
                </a:schemeClr>
              </a:solidFill>
            </a:endParaRPr>
          </a:p>
          <a:p>
            <a:pPr marL="342900" indent="-342900">
              <a:buAutoNum type="arabicPlain" startAt="12"/>
            </a:pPr>
            <a:r>
              <a:rPr lang="en-US" dirty="0" smtClean="0">
                <a:solidFill>
                  <a:schemeClr val="bg1">
                    <a:lumMod val="95000"/>
                  </a:schemeClr>
                </a:solidFill>
              </a:rPr>
              <a:t>              22                    32                42                 52                  62              72</a:t>
            </a:r>
          </a:p>
          <a:p>
            <a:pPr marL="342900" indent="-342900">
              <a:buAutoNum type="arabicPlain" startAt="12"/>
            </a:pPr>
            <a:endParaRPr lang="en-US" dirty="0" smtClean="0">
              <a:solidFill>
                <a:schemeClr val="bg1">
                  <a:lumMod val="95000"/>
                </a:schemeClr>
              </a:solidFill>
            </a:endParaRPr>
          </a:p>
          <a:p>
            <a:pPr marL="342900" indent="-342900">
              <a:buAutoNum type="arabicPlain" startAt="12"/>
            </a:pPr>
            <a:endParaRPr lang="en-US" dirty="0" smtClean="0">
              <a:solidFill>
                <a:schemeClr val="bg1">
                  <a:lumMod val="95000"/>
                </a:schemeClr>
              </a:solidFill>
            </a:endParaRPr>
          </a:p>
          <a:p>
            <a:pPr marL="342900" indent="-342900"/>
            <a:r>
              <a:rPr lang="en-US" dirty="0" smtClean="0">
                <a:solidFill>
                  <a:schemeClr val="bg1">
                    <a:lumMod val="95000"/>
                  </a:schemeClr>
                </a:solidFill>
              </a:rPr>
              <a:t>11                21                    31                41                 51                  61               71</a:t>
            </a:r>
          </a:p>
        </p:txBody>
      </p:sp>
      <p:cxnSp>
        <p:nvCxnSpPr>
          <p:cNvPr id="8" name="Straight Connector 7"/>
          <p:cNvCxnSpPr/>
          <p:nvPr/>
        </p:nvCxnSpPr>
        <p:spPr>
          <a:xfrm>
            <a:off x="-381000" y="3505200"/>
            <a:ext cx="914400" cy="9144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1143000"/>
          </a:xfrm>
        </p:spPr>
        <p:txBody>
          <a:bodyPr>
            <a:normAutofit/>
          </a:bodyPr>
          <a:lstStyle/>
          <a:p>
            <a:r>
              <a:rPr lang="en-US" sz="3600" b="1" dirty="0" smtClean="0"/>
              <a:t>More </a:t>
            </a:r>
            <a:r>
              <a:rPr lang="en-US" sz="3600" b="1" dirty="0" smtClean="0"/>
              <a:t>Detail Reference Grid</a:t>
            </a:r>
            <a:endParaRPr lang="en-US" sz="3600" b="1" dirty="0"/>
          </a:p>
        </p:txBody>
      </p:sp>
      <p:pic>
        <p:nvPicPr>
          <p:cNvPr id="7" name="Picture 6" descr="22_Grid_detail.png"/>
          <p:cNvPicPr>
            <a:picLocks noChangeAspect="1"/>
          </p:cNvPicPr>
          <p:nvPr/>
        </p:nvPicPr>
        <p:blipFill>
          <a:blip r:embed="rId2" cstate="print"/>
          <a:stretch>
            <a:fillRect/>
          </a:stretch>
        </p:blipFill>
        <p:spPr>
          <a:xfrm>
            <a:off x="0" y="1638877"/>
            <a:ext cx="9144000" cy="5219123"/>
          </a:xfrm>
          <a:prstGeom prst="rect">
            <a:avLst/>
          </a:prstGeom>
        </p:spPr>
      </p:pic>
      <p:sp>
        <p:nvSpPr>
          <p:cNvPr id="8" name="TextBox 7"/>
          <p:cNvSpPr txBox="1"/>
          <p:nvPr/>
        </p:nvSpPr>
        <p:spPr>
          <a:xfrm>
            <a:off x="0" y="6324600"/>
            <a:ext cx="2034531" cy="246221"/>
          </a:xfrm>
          <a:prstGeom prst="rect">
            <a:avLst/>
          </a:prstGeom>
          <a:noFill/>
        </p:spPr>
        <p:txBody>
          <a:bodyPr wrap="none" rtlCol="0">
            <a:spAutoFit/>
          </a:bodyPr>
          <a:lstStyle/>
          <a:p>
            <a:r>
              <a:rPr lang="en-US" sz="1000" b="1" dirty="0" smtClean="0">
                <a:solidFill>
                  <a:schemeClr val="bg1">
                    <a:lumMod val="95000"/>
                  </a:schemeClr>
                </a:solidFill>
              </a:rPr>
              <a:t>11.11    11.21  11.31   11.41    21.11</a:t>
            </a:r>
            <a:endParaRPr lang="en-US" sz="1000" b="1" dirty="0">
              <a:solidFill>
                <a:schemeClr val="bg1">
                  <a:lumMod val="95000"/>
                </a:schemeClr>
              </a:solidFill>
            </a:endParaRPr>
          </a:p>
        </p:txBody>
      </p:sp>
      <p:sp>
        <p:nvSpPr>
          <p:cNvPr id="9" name="TextBox 8"/>
          <p:cNvSpPr txBox="1"/>
          <p:nvPr/>
        </p:nvSpPr>
        <p:spPr>
          <a:xfrm>
            <a:off x="6553200" y="1676400"/>
            <a:ext cx="2042547" cy="246221"/>
          </a:xfrm>
          <a:prstGeom prst="rect">
            <a:avLst/>
          </a:prstGeom>
          <a:noFill/>
        </p:spPr>
        <p:txBody>
          <a:bodyPr wrap="none" rtlCol="0">
            <a:spAutoFit/>
          </a:bodyPr>
          <a:lstStyle/>
          <a:p>
            <a:r>
              <a:rPr lang="en-US" sz="1000" b="1" dirty="0" smtClean="0">
                <a:solidFill>
                  <a:schemeClr val="bg1">
                    <a:lumMod val="95000"/>
                  </a:schemeClr>
                </a:solidFill>
              </a:rPr>
              <a:t>66.41    76.11  76.21   76.31    76.41</a:t>
            </a:r>
            <a:endParaRPr lang="en-US" sz="1000" b="1" dirty="0">
              <a:solidFill>
                <a:schemeClr val="bg1">
                  <a:lumMod val="95000"/>
                </a:schemeClr>
              </a:solidFill>
            </a:endParaRPr>
          </a:p>
        </p:txBody>
      </p:sp>
      <p:cxnSp>
        <p:nvCxnSpPr>
          <p:cNvPr id="11" name="Straight Arrow Connector 10"/>
          <p:cNvCxnSpPr/>
          <p:nvPr/>
        </p:nvCxnSpPr>
        <p:spPr>
          <a:xfrm rot="5400000">
            <a:off x="8115300" y="1943100"/>
            <a:ext cx="228600" cy="1524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a:off x="7772400" y="1981200"/>
            <a:ext cx="228600" cy="762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5400000">
            <a:off x="7429500" y="2019300"/>
            <a:ext cx="228600" cy="158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6200000" flipH="1">
            <a:off x="7162800" y="1981200"/>
            <a:ext cx="228600" cy="762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6781800" y="1905000"/>
            <a:ext cx="304800" cy="2286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457200" y="6172200"/>
            <a:ext cx="228600" cy="1524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5400000" flipH="1" flipV="1">
            <a:off x="800100" y="6210300"/>
            <a:ext cx="152400" cy="762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8" idx="0"/>
          </p:cNvCxnSpPr>
          <p:nvPr/>
        </p:nvCxnSpPr>
        <p:spPr>
          <a:xfrm rot="5400000" flipH="1" flipV="1">
            <a:off x="965833" y="6223633"/>
            <a:ext cx="152400" cy="49534"/>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5400000" flipH="1" flipV="1">
            <a:off x="1447800" y="6248400"/>
            <a:ext cx="152400" cy="158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16200000" flipV="1">
            <a:off x="1752600" y="6172200"/>
            <a:ext cx="152400" cy="1524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0" y="2057400"/>
            <a:ext cx="596638" cy="861774"/>
          </a:xfrm>
          <a:prstGeom prst="rect">
            <a:avLst/>
          </a:prstGeom>
          <a:noFill/>
        </p:spPr>
        <p:txBody>
          <a:bodyPr wrap="none" rtlCol="0">
            <a:spAutoFit/>
          </a:bodyPr>
          <a:lstStyle/>
          <a:p>
            <a:r>
              <a:rPr lang="en-US" sz="1000" b="1" dirty="0" smtClean="0">
                <a:solidFill>
                  <a:schemeClr val="bg1">
                    <a:lumMod val="95000"/>
                  </a:schemeClr>
                </a:solidFill>
              </a:rPr>
              <a:t>16.14   </a:t>
            </a:r>
          </a:p>
          <a:p>
            <a:r>
              <a:rPr lang="en-US" sz="1000" b="1" dirty="0" smtClean="0">
                <a:solidFill>
                  <a:schemeClr val="bg1">
                    <a:lumMod val="95000"/>
                  </a:schemeClr>
                </a:solidFill>
              </a:rPr>
              <a:t>16.13  </a:t>
            </a:r>
          </a:p>
          <a:p>
            <a:r>
              <a:rPr lang="en-US" sz="1000" b="1" dirty="0" smtClean="0">
                <a:solidFill>
                  <a:schemeClr val="bg1">
                    <a:lumMod val="95000"/>
                  </a:schemeClr>
                </a:solidFill>
              </a:rPr>
              <a:t>16.12   </a:t>
            </a:r>
          </a:p>
          <a:p>
            <a:r>
              <a:rPr lang="en-US" sz="1000" b="1" dirty="0" smtClean="0">
                <a:solidFill>
                  <a:schemeClr val="bg1">
                    <a:lumMod val="95000"/>
                  </a:schemeClr>
                </a:solidFill>
              </a:rPr>
              <a:t>16.11    </a:t>
            </a:r>
          </a:p>
          <a:p>
            <a:r>
              <a:rPr lang="en-US" sz="1000" b="1" dirty="0" smtClean="0">
                <a:solidFill>
                  <a:schemeClr val="bg1">
                    <a:lumMod val="95000"/>
                  </a:schemeClr>
                </a:solidFill>
              </a:rPr>
              <a:t>15.14</a:t>
            </a:r>
            <a:endParaRPr lang="en-US" sz="1000" b="1" dirty="0">
              <a:solidFill>
                <a:schemeClr val="bg1">
                  <a:lumMod val="95000"/>
                </a:schemeClr>
              </a:solidFill>
            </a:endParaRPr>
          </a:p>
        </p:txBody>
      </p:sp>
      <p:cxnSp>
        <p:nvCxnSpPr>
          <p:cNvPr id="33" name="Straight Arrow Connector 32"/>
          <p:cNvCxnSpPr/>
          <p:nvPr/>
        </p:nvCxnSpPr>
        <p:spPr>
          <a:xfrm flipV="1">
            <a:off x="447675" y="2135188"/>
            <a:ext cx="161925" cy="26987"/>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457200" y="2286000"/>
            <a:ext cx="161925" cy="26987"/>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457200" y="2438401"/>
            <a:ext cx="161925" cy="38099"/>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428625" y="2611439"/>
            <a:ext cx="228600" cy="1746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438150" y="2781300"/>
            <a:ext cx="228600" cy="11114"/>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a:bodyPr>
          <a:lstStyle/>
          <a:p>
            <a:r>
              <a:rPr lang="en-US" sz="3600" b="1" dirty="0" smtClean="0"/>
              <a:t>Notes</a:t>
            </a:r>
            <a:endParaRPr lang="en-US" sz="3600" b="1" dirty="0"/>
          </a:p>
        </p:txBody>
      </p:sp>
      <p:cxnSp>
        <p:nvCxnSpPr>
          <p:cNvPr id="4" name="Straight Connector 3"/>
          <p:cNvCxnSpPr/>
          <p:nvPr/>
        </p:nvCxnSpPr>
        <p:spPr>
          <a:xfrm>
            <a:off x="457200" y="1524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57200" y="1828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57200" y="2133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2438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2743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7200" y="3048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200" y="3352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 y="3657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3962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 y="4267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 y="4572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57200" y="4876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 y="5181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7200" y="5486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7200" y="5791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57200" y="6096000"/>
            <a:ext cx="82296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p>
            <a:r>
              <a:rPr lang="en-US" sz="3600" b="1" dirty="0" smtClean="0"/>
              <a:t>2013 Science Camp</a:t>
            </a:r>
            <a:endParaRPr lang="en-US" sz="3600" b="1" dirty="0"/>
          </a:p>
        </p:txBody>
      </p:sp>
      <p:sp>
        <p:nvSpPr>
          <p:cNvPr id="3" name="Content Placeholder 2"/>
          <p:cNvSpPr>
            <a:spLocks noGrp="1"/>
          </p:cNvSpPr>
          <p:nvPr>
            <p:ph idx="1"/>
          </p:nvPr>
        </p:nvSpPr>
        <p:spPr>
          <a:xfrm>
            <a:off x="304800" y="1600200"/>
            <a:ext cx="8534400" cy="4525963"/>
          </a:xfrm>
        </p:spPr>
        <p:txBody>
          <a:bodyPr>
            <a:normAutofit lnSpcReduction="10000"/>
          </a:bodyPr>
          <a:lstStyle/>
          <a:p>
            <a:r>
              <a:rPr lang="en-US" sz="2800" dirty="0" smtClean="0"/>
              <a:t>What was best about 2013 Science Camp?</a:t>
            </a:r>
          </a:p>
          <a:p>
            <a:pPr lvl="1"/>
            <a:r>
              <a:rPr lang="en-US" dirty="0" smtClean="0"/>
              <a:t>__________________________________</a:t>
            </a:r>
          </a:p>
          <a:p>
            <a:pPr lvl="1"/>
            <a:r>
              <a:rPr lang="en-US" dirty="0" smtClean="0"/>
              <a:t>__________________________________</a:t>
            </a:r>
          </a:p>
          <a:p>
            <a:pPr lvl="1"/>
            <a:r>
              <a:rPr lang="en-US" dirty="0" smtClean="0"/>
              <a:t>__________________________________</a:t>
            </a:r>
          </a:p>
          <a:p>
            <a:endParaRPr lang="en-US" sz="2800" dirty="0" smtClean="0"/>
          </a:p>
          <a:p>
            <a:r>
              <a:rPr lang="en-US" sz="2800" dirty="0" smtClean="0"/>
              <a:t>What </a:t>
            </a:r>
            <a:r>
              <a:rPr lang="en-US" sz="2800" dirty="0" smtClean="0"/>
              <a:t>would be your ideal 2014 Science Camp? </a:t>
            </a:r>
          </a:p>
          <a:p>
            <a:pPr lvl="1"/>
            <a:r>
              <a:rPr lang="en-US" dirty="0" smtClean="0"/>
              <a:t>__________________________________</a:t>
            </a:r>
          </a:p>
          <a:p>
            <a:pPr lvl="1"/>
            <a:r>
              <a:rPr lang="en-US" dirty="0" smtClean="0"/>
              <a:t>__________________________________</a:t>
            </a:r>
          </a:p>
          <a:p>
            <a:pPr lvl="1"/>
            <a:r>
              <a:rPr lang="en-US" dirty="0" smtClean="0"/>
              <a:t>__________________________________</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Notes</a:t>
            </a:r>
            <a:endParaRPr lang="en-US" sz="3600" b="1" dirty="0"/>
          </a:p>
        </p:txBody>
      </p:sp>
      <p:cxnSp>
        <p:nvCxnSpPr>
          <p:cNvPr id="4" name="Straight Connector 3"/>
          <p:cNvCxnSpPr/>
          <p:nvPr/>
        </p:nvCxnSpPr>
        <p:spPr>
          <a:xfrm>
            <a:off x="457200" y="1524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57200" y="1828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57200" y="2133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2438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2743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7200" y="3048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200" y="3352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 y="3657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3962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 y="4267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 y="45720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57200" y="48768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 y="51816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7200" y="54864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7200" y="5791200"/>
            <a:ext cx="822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57200" y="6096000"/>
            <a:ext cx="82296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3600" b="1" dirty="0" smtClean="0"/>
              <a:t>Why are maps important?</a:t>
            </a:r>
            <a:endParaRPr lang="en-US" sz="3600" b="1" dirty="0"/>
          </a:p>
        </p:txBody>
      </p:sp>
      <p:sp>
        <p:nvSpPr>
          <p:cNvPr id="3" name="Content Placeholder 2"/>
          <p:cNvSpPr>
            <a:spLocks noGrp="1"/>
          </p:cNvSpPr>
          <p:nvPr>
            <p:ph idx="1"/>
          </p:nvPr>
        </p:nvSpPr>
        <p:spPr>
          <a:xfrm>
            <a:off x="5791200" y="1219200"/>
            <a:ext cx="3048000" cy="5029200"/>
          </a:xfrm>
        </p:spPr>
        <p:txBody>
          <a:bodyPr>
            <a:normAutofit/>
          </a:bodyPr>
          <a:lstStyle/>
          <a:p>
            <a:r>
              <a:rPr lang="en-US" sz="2400" dirty="0" smtClean="0"/>
              <a:t>To show us where we are.</a:t>
            </a:r>
          </a:p>
          <a:p>
            <a:r>
              <a:rPr lang="en-US" sz="2400" dirty="0" smtClean="0"/>
              <a:t>To show us where we want to go.</a:t>
            </a:r>
          </a:p>
          <a:p>
            <a:r>
              <a:rPr lang="en-US" sz="2400" dirty="0" smtClean="0"/>
              <a:t>To provide spatial context.</a:t>
            </a:r>
          </a:p>
          <a:p>
            <a:r>
              <a:rPr lang="en-US" sz="2400" dirty="0" smtClean="0"/>
              <a:t>In Western Society, to show the extent of property and mineral ownership.</a:t>
            </a:r>
          </a:p>
          <a:p>
            <a:pPr>
              <a:buNone/>
            </a:pPr>
            <a:endParaRPr lang="en-US" sz="2400" dirty="0"/>
          </a:p>
        </p:txBody>
      </p:sp>
      <p:pic>
        <p:nvPicPr>
          <p:cNvPr id="4" name="Picture 10" descr="D:\hrn\W3D\MapmakersCover.jpg"/>
          <p:cNvPicPr>
            <a:picLocks noChangeAspect="1" noChangeArrowheads="1"/>
          </p:cNvPicPr>
          <p:nvPr/>
        </p:nvPicPr>
        <p:blipFill>
          <a:blip r:embed="rId2" cstate="print"/>
          <a:srcRect/>
          <a:stretch>
            <a:fillRect/>
          </a:stretch>
        </p:blipFill>
        <p:spPr bwMode="auto">
          <a:xfrm>
            <a:off x="228600" y="1219200"/>
            <a:ext cx="5538788" cy="4062413"/>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838200"/>
          </a:xfrm>
        </p:spPr>
        <p:txBody>
          <a:bodyPr>
            <a:normAutofit/>
          </a:bodyPr>
          <a:lstStyle/>
          <a:p>
            <a:r>
              <a:rPr lang="en-US" sz="3600" b="1" dirty="0" smtClean="0"/>
              <a:t>Different Cultures Use Different Kinds of Maps</a:t>
            </a:r>
            <a:endParaRPr lang="en-US" sz="3600" b="1" dirty="0"/>
          </a:p>
        </p:txBody>
      </p:sp>
      <p:sp>
        <p:nvSpPr>
          <p:cNvPr id="3" name="Content Placeholder 2"/>
          <p:cNvSpPr>
            <a:spLocks noGrp="1"/>
          </p:cNvSpPr>
          <p:nvPr>
            <p:ph idx="1"/>
          </p:nvPr>
        </p:nvSpPr>
        <p:spPr>
          <a:xfrm>
            <a:off x="3200400" y="3352800"/>
            <a:ext cx="5867400" cy="3505200"/>
          </a:xfrm>
        </p:spPr>
        <p:txBody>
          <a:bodyPr>
            <a:noAutofit/>
          </a:bodyPr>
          <a:lstStyle/>
          <a:p>
            <a:r>
              <a:rPr lang="en-US" sz="2200" dirty="0" smtClean="0"/>
              <a:t>Honeybee’s keep track of the location of a flower relative to their hive with a dance.</a:t>
            </a:r>
          </a:p>
          <a:p>
            <a:r>
              <a:rPr lang="en-US" sz="2200" dirty="0" smtClean="0"/>
              <a:t>Australian Aborigines kept track of tribal ownership with 1-D linear maps, or Song Lines.</a:t>
            </a:r>
          </a:p>
          <a:p>
            <a:r>
              <a:rPr lang="en-US" sz="2200" dirty="0" smtClean="0"/>
              <a:t>Western Pacific Islander’s kept track of the relationships between islands by learning star locations.</a:t>
            </a:r>
          </a:p>
          <a:p>
            <a:r>
              <a:rPr lang="en-US" sz="2200" dirty="0" smtClean="0"/>
              <a:t>These approaches are not based on Western Society land ownership concepts.</a:t>
            </a:r>
            <a:endParaRPr lang="en-US" sz="2200" dirty="0"/>
          </a:p>
        </p:txBody>
      </p:sp>
      <p:grpSp>
        <p:nvGrpSpPr>
          <p:cNvPr id="4" name="Group 15"/>
          <p:cNvGrpSpPr>
            <a:grpSpLocks/>
          </p:cNvGrpSpPr>
          <p:nvPr/>
        </p:nvGrpSpPr>
        <p:grpSpPr bwMode="auto">
          <a:xfrm>
            <a:off x="152400" y="1066800"/>
            <a:ext cx="2895600" cy="3109913"/>
            <a:chOff x="138" y="586"/>
            <a:chExt cx="1824" cy="1959"/>
          </a:xfrm>
        </p:grpSpPr>
        <p:pic>
          <p:nvPicPr>
            <p:cNvPr id="5" name="Picture 8" descr="C:\Continuum Resources\CoReCourses\TopsyNabanardiAustralianAboriginalSongLinePainting.jpg"/>
            <p:cNvPicPr>
              <a:picLocks noChangeAspect="1" noChangeArrowheads="1"/>
            </p:cNvPicPr>
            <p:nvPr/>
          </p:nvPicPr>
          <p:blipFill>
            <a:blip r:embed="rId2" cstate="print"/>
            <a:srcRect/>
            <a:stretch>
              <a:fillRect/>
            </a:stretch>
          </p:blipFill>
          <p:spPr bwMode="auto">
            <a:xfrm>
              <a:off x="138" y="586"/>
              <a:ext cx="1824" cy="1340"/>
            </a:xfrm>
            <a:prstGeom prst="rect">
              <a:avLst/>
            </a:prstGeom>
            <a:noFill/>
          </p:spPr>
        </p:pic>
        <p:sp>
          <p:nvSpPr>
            <p:cNvPr id="6" name="Text Box 9"/>
            <p:cNvSpPr txBox="1">
              <a:spLocks noChangeArrowheads="1"/>
            </p:cNvSpPr>
            <p:nvPr/>
          </p:nvSpPr>
          <p:spPr bwMode="auto">
            <a:xfrm>
              <a:off x="138" y="1930"/>
              <a:ext cx="1824" cy="366"/>
            </a:xfrm>
            <a:prstGeom prst="rect">
              <a:avLst/>
            </a:prstGeom>
            <a:noFill/>
            <a:ln w="9525">
              <a:noFill/>
              <a:miter lim="800000"/>
              <a:headEnd/>
              <a:tailEnd/>
            </a:ln>
            <a:effectLst/>
          </p:spPr>
          <p:txBody>
            <a:bodyPr wrap="square">
              <a:spAutoFit/>
            </a:bodyPr>
            <a:lstStyle/>
            <a:p>
              <a:r>
                <a:rPr lang="en-US" sz="1600" b="1" dirty="0" err="1"/>
                <a:t>Topsy</a:t>
              </a:r>
              <a:r>
                <a:rPr lang="en-US" sz="1600" b="1" dirty="0"/>
                <a:t> </a:t>
              </a:r>
              <a:r>
                <a:rPr lang="en-US" sz="1600" b="1" dirty="0" err="1"/>
                <a:t>Nabanardi</a:t>
              </a:r>
              <a:r>
                <a:rPr lang="en-US" sz="1600" b="1" dirty="0"/>
                <a:t> Australian Aboriginal Song Line Painting</a:t>
              </a:r>
            </a:p>
          </p:txBody>
        </p:sp>
        <p:sp>
          <p:nvSpPr>
            <p:cNvPr id="7" name="Text Box 13"/>
            <p:cNvSpPr txBox="1">
              <a:spLocks noChangeArrowheads="1"/>
            </p:cNvSpPr>
            <p:nvPr/>
          </p:nvSpPr>
          <p:spPr bwMode="auto">
            <a:xfrm>
              <a:off x="138" y="2218"/>
              <a:ext cx="1824" cy="327"/>
            </a:xfrm>
            <a:prstGeom prst="rect">
              <a:avLst/>
            </a:prstGeom>
            <a:noFill/>
            <a:ln w="9525">
              <a:noFill/>
              <a:miter lim="800000"/>
              <a:headEnd/>
              <a:tailEnd/>
            </a:ln>
            <a:effectLst/>
          </p:spPr>
          <p:txBody>
            <a:bodyPr wrap="square">
              <a:spAutoFit/>
            </a:bodyPr>
            <a:lstStyle/>
            <a:p>
              <a:r>
                <a:rPr lang="en-US" sz="2800" b="1" dirty="0"/>
                <a:t>1D </a:t>
              </a:r>
              <a:r>
                <a:rPr lang="en-US" sz="2800" b="1" dirty="0" smtClean="0"/>
                <a:t>– Linear Maps</a:t>
              </a:r>
              <a:endParaRPr lang="en-US" sz="2800" b="1" dirty="0"/>
            </a:p>
          </p:txBody>
        </p:sp>
      </p:grpSp>
      <p:sp>
        <p:nvSpPr>
          <p:cNvPr id="8" name="Text Box 9"/>
          <p:cNvSpPr txBox="1">
            <a:spLocks noChangeArrowheads="1"/>
          </p:cNvSpPr>
          <p:nvPr/>
        </p:nvSpPr>
        <p:spPr bwMode="auto">
          <a:xfrm>
            <a:off x="304801" y="6273225"/>
            <a:ext cx="2667000" cy="584775"/>
          </a:xfrm>
          <a:prstGeom prst="rect">
            <a:avLst/>
          </a:prstGeom>
          <a:noFill/>
          <a:ln w="9525">
            <a:noFill/>
            <a:miter lim="800000"/>
            <a:headEnd/>
            <a:tailEnd/>
          </a:ln>
          <a:effectLst/>
        </p:spPr>
        <p:txBody>
          <a:bodyPr wrap="square">
            <a:spAutoFit/>
          </a:bodyPr>
          <a:lstStyle/>
          <a:p>
            <a:r>
              <a:rPr lang="en-US" sz="1600" b="1" dirty="0" smtClean="0"/>
              <a:t>Learning the Western Pacific Navigation Star Structure</a:t>
            </a:r>
            <a:endParaRPr lang="en-US" sz="1600" b="1" dirty="0"/>
          </a:p>
        </p:txBody>
      </p:sp>
      <p:pic>
        <p:nvPicPr>
          <p:cNvPr id="2050" name="Picture 2"/>
          <p:cNvPicPr>
            <a:picLocks noChangeAspect="1" noChangeArrowheads="1"/>
          </p:cNvPicPr>
          <p:nvPr/>
        </p:nvPicPr>
        <p:blipFill>
          <a:blip r:embed="rId3" cstate="print"/>
          <a:srcRect/>
          <a:stretch>
            <a:fillRect/>
          </a:stretch>
        </p:blipFill>
        <p:spPr bwMode="auto">
          <a:xfrm>
            <a:off x="152400" y="4186367"/>
            <a:ext cx="2895600" cy="2138233"/>
          </a:xfrm>
          <a:prstGeom prst="rect">
            <a:avLst/>
          </a:prstGeom>
          <a:noFill/>
          <a:ln w="9525">
            <a:noFill/>
            <a:miter lim="800000"/>
            <a:headEnd/>
            <a:tailEnd/>
          </a:ln>
        </p:spPr>
      </p:pic>
      <p:pic>
        <p:nvPicPr>
          <p:cNvPr id="2052" name="Picture 4" descr="http://entomology.unl.edu/beekpg/tidings/btid2004/waggle_dance_lg.jpg"/>
          <p:cNvPicPr>
            <a:picLocks noChangeAspect="1" noChangeArrowheads="1"/>
          </p:cNvPicPr>
          <p:nvPr/>
        </p:nvPicPr>
        <p:blipFill>
          <a:blip r:embed="rId4" cstate="print"/>
          <a:srcRect/>
          <a:stretch>
            <a:fillRect/>
          </a:stretch>
        </p:blipFill>
        <p:spPr bwMode="auto">
          <a:xfrm>
            <a:off x="3733800" y="1066800"/>
            <a:ext cx="3302903" cy="2133600"/>
          </a:xfrm>
          <a:prstGeom prst="rect">
            <a:avLst/>
          </a:prstGeom>
          <a:noFill/>
        </p:spPr>
      </p:pic>
      <p:sp>
        <p:nvSpPr>
          <p:cNvPr id="11" name="Text Box 9"/>
          <p:cNvSpPr txBox="1">
            <a:spLocks noChangeArrowheads="1"/>
          </p:cNvSpPr>
          <p:nvPr/>
        </p:nvSpPr>
        <p:spPr bwMode="auto">
          <a:xfrm>
            <a:off x="7239000" y="1143000"/>
            <a:ext cx="1752600" cy="1046440"/>
          </a:xfrm>
          <a:prstGeom prst="rect">
            <a:avLst/>
          </a:prstGeom>
          <a:noFill/>
          <a:ln w="9525">
            <a:noFill/>
            <a:miter lim="800000"/>
            <a:headEnd/>
            <a:tailEnd/>
          </a:ln>
          <a:effectLst/>
        </p:spPr>
        <p:txBody>
          <a:bodyPr wrap="square">
            <a:spAutoFit/>
          </a:bodyPr>
          <a:lstStyle/>
          <a:p>
            <a:r>
              <a:rPr lang="en-US" sz="1600" dirty="0" smtClean="0"/>
              <a:t>Bee Tidings Newsletter, </a:t>
            </a:r>
          </a:p>
          <a:p>
            <a:r>
              <a:rPr lang="en-US" sz="1600" dirty="0" smtClean="0"/>
              <a:t>March, 2003</a:t>
            </a:r>
            <a:endParaRPr lang="en-US" sz="1600" dirty="0" smtClean="0">
              <a:hlinkClick r:id="rId5"/>
            </a:endParaRPr>
          </a:p>
          <a:p>
            <a:r>
              <a:rPr lang="en-US" sz="1400" dirty="0" smtClean="0">
                <a:hlinkClick r:id="rId5"/>
              </a:rPr>
              <a:t>entomology.unl.edu</a:t>
            </a:r>
            <a:endParaRPr lang="en-US" sz="1400" b="1"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2" cstate="print">
            <a:lum contrast="40000"/>
          </a:blip>
          <a:srcRect/>
          <a:stretch>
            <a:fillRect/>
          </a:stretch>
        </p:blipFill>
        <p:spPr bwMode="auto">
          <a:xfrm>
            <a:off x="266468" y="940983"/>
            <a:ext cx="8648932" cy="5536017"/>
          </a:xfrm>
          <a:prstGeom prst="rect">
            <a:avLst/>
          </a:prstGeom>
          <a:noFill/>
          <a:ln w="9525">
            <a:noFill/>
            <a:miter lim="800000"/>
            <a:headEnd/>
            <a:tailEnd/>
          </a:ln>
        </p:spPr>
      </p:pic>
      <p:sp>
        <p:nvSpPr>
          <p:cNvPr id="5" name="Rectangle 4"/>
          <p:cNvSpPr/>
          <p:nvPr/>
        </p:nvSpPr>
        <p:spPr>
          <a:xfrm>
            <a:off x="277586" y="955822"/>
            <a:ext cx="8623748" cy="5494563"/>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6197" y="152400"/>
            <a:ext cx="8607105" cy="914400"/>
          </a:xfrm>
        </p:spPr>
        <p:txBody>
          <a:bodyPr>
            <a:normAutofit/>
          </a:bodyPr>
          <a:lstStyle/>
          <a:p>
            <a:r>
              <a:rPr lang="en-US" sz="3600" b="1" dirty="0" smtClean="0"/>
              <a:t>American Indian &amp; Land Ownership</a:t>
            </a:r>
            <a:endParaRPr lang="en-US" sz="3600" b="1" dirty="0"/>
          </a:p>
        </p:txBody>
      </p:sp>
      <p:sp>
        <p:nvSpPr>
          <p:cNvPr id="3" name="Content Placeholder 2"/>
          <p:cNvSpPr>
            <a:spLocks noGrp="1"/>
          </p:cNvSpPr>
          <p:nvPr>
            <p:ph idx="1"/>
          </p:nvPr>
        </p:nvSpPr>
        <p:spPr>
          <a:xfrm>
            <a:off x="304800" y="914400"/>
            <a:ext cx="8686800" cy="6096000"/>
          </a:xfrm>
        </p:spPr>
        <p:txBody>
          <a:bodyPr>
            <a:noAutofit/>
          </a:bodyPr>
          <a:lstStyle/>
          <a:p>
            <a:r>
              <a:rPr lang="en-US" sz="2400" dirty="0" smtClean="0"/>
              <a:t>Land, a part of the universe, belonged to all, particularly the tribe. </a:t>
            </a:r>
          </a:p>
          <a:p>
            <a:r>
              <a:rPr lang="en-US" sz="2400" dirty="0" smtClean="0"/>
              <a:t>Individual land ownership did not exist, since all were entitled to the fruits of nature. </a:t>
            </a:r>
          </a:p>
          <a:p>
            <a:r>
              <a:rPr lang="en-US" sz="2400" dirty="0" smtClean="0"/>
              <a:t>Users' rights were protected and specified in various traditions, but there was no such things as land "ownership". </a:t>
            </a:r>
          </a:p>
          <a:p>
            <a:r>
              <a:rPr lang="en-US" sz="2400" dirty="0" smtClean="0"/>
              <a:t>Generally, individuals could clear as much land as needed for farming; this land would remain in a family's possession as long as they continued to use it. </a:t>
            </a:r>
          </a:p>
          <a:p>
            <a:r>
              <a:rPr lang="en-US" sz="2400" dirty="0" smtClean="0"/>
              <a:t>Once it was abandoned, anyone else could cultivate it. </a:t>
            </a:r>
          </a:p>
          <a:p>
            <a:r>
              <a:rPr lang="en-US" sz="2400" dirty="0" smtClean="0"/>
              <a:t>Indians readily understood and entered into treaties concerning rights to land use, but the idea of land sales was alien to them—and it is likely that, because of difficulties in translation of each others' languages, neither the natives nor the settlers understood this vital difference, at first. </a:t>
            </a:r>
          </a:p>
          <a:p>
            <a:pPr algn="r">
              <a:buNone/>
            </a:pPr>
            <a:r>
              <a:rPr lang="en-US" sz="1400" dirty="0" smtClean="0"/>
              <a:t>http://www.landandfreedom.org/ushistory/us1.htm</a:t>
            </a:r>
          </a:p>
          <a:p>
            <a:endParaRPr lang="en-US" sz="24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25198</TotalTime>
  <Words>1595</Words>
  <Application>Microsoft Office PowerPoint</Application>
  <PresentationFormat>On-screen Show (4:3)</PresentationFormat>
  <Paragraphs>388</Paragraphs>
  <Slides>59</Slides>
  <Notes>5</Notes>
  <HiddenSlides>0</HiddenSlides>
  <MMClips>0</MMClip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Office Theme</vt:lpstr>
      <vt:lpstr>Science Camp #130722.4</vt:lpstr>
      <vt:lpstr>Family Relationships of  2013 Science Camp Attendees</vt:lpstr>
      <vt:lpstr>Safety</vt:lpstr>
      <vt:lpstr>Schedule</vt:lpstr>
      <vt:lpstr>Job Chart</vt:lpstr>
      <vt:lpstr>Notes</vt:lpstr>
      <vt:lpstr>Why are maps important?</vt:lpstr>
      <vt:lpstr>Different Cultures Use Different Kinds of Maps</vt:lpstr>
      <vt:lpstr>American Indian &amp; Land Ownership</vt:lpstr>
      <vt:lpstr>Western Land and Mineral Ownership</vt:lpstr>
      <vt:lpstr>Every Road and Every Elevation  on this map was surveyed by a surveyor</vt:lpstr>
      <vt:lpstr>Surveying: the measurements making maps</vt:lpstr>
      <vt:lpstr>Surveying Equipment</vt:lpstr>
      <vt:lpstr>Surveying impacts more than property lines</vt:lpstr>
      <vt:lpstr>Roads to the Santa Clara Volcanoes</vt:lpstr>
      <vt:lpstr>GPS  (Geographical Positioning System)</vt:lpstr>
      <vt:lpstr>Trilateration</vt:lpstr>
      <vt:lpstr>Our Surveying Equipment and Training</vt:lpstr>
      <vt:lpstr>Objective: Survey Distance Between “X’s” with cell phone GPS, measuring on map, and EDM</vt:lpstr>
      <vt:lpstr>Notes</vt:lpstr>
      <vt:lpstr>Carpenters Building Grandpa’s Office Bookshelves Do Smaller Scale Surveying</vt:lpstr>
      <vt:lpstr>Same for Grandma’s Bookshelves and Desk</vt:lpstr>
      <vt:lpstr>Notes</vt:lpstr>
      <vt:lpstr>Surveying is Key in Exploration</vt:lpstr>
      <vt:lpstr>Surveying is Key in Construction</vt:lpstr>
      <vt:lpstr>Human Scaled Displays</vt:lpstr>
      <vt:lpstr>The Microscopic and the Telescopic</vt:lpstr>
      <vt:lpstr>Notes</vt:lpstr>
      <vt:lpstr>Fiddler’s Canyon Geocache</vt:lpstr>
      <vt:lpstr>Notes</vt:lpstr>
      <vt:lpstr>Nelson Farm &amp; Relatives Houses</vt:lpstr>
      <vt:lpstr>North Cedar &amp; Relatives</vt:lpstr>
      <vt:lpstr>Cedar City &amp; Relatives</vt:lpstr>
      <vt:lpstr>Notes</vt:lpstr>
      <vt:lpstr>10 &amp; 11 Year Old Sheepherders at Eddy Creek, Idaho</vt:lpstr>
      <vt:lpstr>10 &amp; 11 Year Old Sheepherders continued</vt:lpstr>
      <vt:lpstr>10 &amp; 11 Year Old Sheepherders continued</vt:lpstr>
      <vt:lpstr>10 &amp; 11 Year Old Sheepherders continued</vt:lpstr>
      <vt:lpstr>10 &amp; 11 Year Old Sheepherders continued</vt:lpstr>
      <vt:lpstr>10 &amp; 11 Year Old Sheepherders continued</vt:lpstr>
      <vt:lpstr>10 &amp; 11 Year Old Sheepherders continued</vt:lpstr>
      <vt:lpstr>Notes</vt:lpstr>
      <vt:lpstr>Ethan’s Trip to Hawaii page 1</vt:lpstr>
      <vt:lpstr>Ethan’s Trip to Hawaii page 2</vt:lpstr>
      <vt:lpstr>Grant’s Genealogy Starting Point</vt:lpstr>
      <vt:lpstr>Grant’s Genealogy Work</vt:lpstr>
      <vt:lpstr>Ancestor’s whose gravestones we visited last year are in yellow</vt:lpstr>
      <vt:lpstr>Grant’s Science Fair Project 2013</vt:lpstr>
      <vt:lpstr>Colby’s Trip to Moore, Oklahoma and Dad’s Doctor of Dental Surgery</vt:lpstr>
      <vt:lpstr>Ella’s Science Project page 1-2</vt:lpstr>
      <vt:lpstr>Ella’s Science Project page 3-4</vt:lpstr>
      <vt:lpstr>Taylor’s last swim, last run through, last photo at  1307 Emerald Green, &amp; Rylander Talent Show </vt:lpstr>
      <vt:lpstr>Notes</vt:lpstr>
      <vt:lpstr>Find Quarter Section Corners at Cabin</vt:lpstr>
      <vt:lpstr>Nelson Cabin Map</vt:lpstr>
      <vt:lpstr>Reference Grid</vt:lpstr>
      <vt:lpstr>More Detail Reference Grid</vt:lpstr>
      <vt:lpstr>Notes</vt:lpstr>
      <vt:lpstr>2013 Science Camp</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Your User Name</dc:creator>
  <cp:lastModifiedBy>Roice</cp:lastModifiedBy>
  <cp:revision>47</cp:revision>
  <dcterms:created xsi:type="dcterms:W3CDTF">2011-07-30T22:58:22Z</dcterms:created>
  <dcterms:modified xsi:type="dcterms:W3CDTF">2013-07-20T00:32:29Z</dcterms:modified>
</cp:coreProperties>
</file>