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71" r:id="rId4"/>
    <p:sldId id="264" r:id="rId5"/>
    <p:sldId id="301" r:id="rId6"/>
    <p:sldId id="274" r:id="rId7"/>
    <p:sldId id="275" r:id="rId8"/>
    <p:sldId id="276" r:id="rId9"/>
    <p:sldId id="302" r:id="rId10"/>
    <p:sldId id="285" r:id="rId11"/>
    <p:sldId id="303" r:id="rId12"/>
    <p:sldId id="282" r:id="rId13"/>
    <p:sldId id="272" r:id="rId14"/>
    <p:sldId id="261" r:id="rId15"/>
    <p:sldId id="300" r:id="rId16"/>
    <p:sldId id="304" r:id="rId17"/>
    <p:sldId id="283" r:id="rId18"/>
    <p:sldId id="289" r:id="rId19"/>
    <p:sldId id="305" r:id="rId20"/>
    <p:sldId id="284" r:id="rId21"/>
    <p:sldId id="316" r:id="rId22"/>
    <p:sldId id="306" r:id="rId23"/>
    <p:sldId id="273" r:id="rId24"/>
    <p:sldId id="313" r:id="rId25"/>
    <p:sldId id="277" r:id="rId26"/>
    <p:sldId id="314" r:id="rId27"/>
    <p:sldId id="279" r:id="rId28"/>
    <p:sldId id="309" r:id="rId29"/>
    <p:sldId id="317" r:id="rId30"/>
    <p:sldId id="291" r:id="rId31"/>
    <p:sldId id="278" r:id="rId32"/>
    <p:sldId id="257" r:id="rId33"/>
    <p:sldId id="268" r:id="rId34"/>
    <p:sldId id="258" r:id="rId35"/>
    <p:sldId id="259" r:id="rId36"/>
    <p:sldId id="307" r:id="rId37"/>
    <p:sldId id="280" r:id="rId38"/>
    <p:sldId id="308" r:id="rId39"/>
    <p:sldId id="281" r:id="rId40"/>
    <p:sldId id="292" r:id="rId41"/>
    <p:sldId id="287" r:id="rId42"/>
    <p:sldId id="310" r:id="rId43"/>
    <p:sldId id="260" r:id="rId44"/>
    <p:sldId id="318" r:id="rId45"/>
    <p:sldId id="262" r:id="rId46"/>
    <p:sldId id="299" r:id="rId47"/>
    <p:sldId id="288" r:id="rId48"/>
    <p:sldId id="269" r:id="rId49"/>
    <p:sldId id="270" r:id="rId50"/>
    <p:sldId id="311" r:id="rId51"/>
    <p:sldId id="286" r:id="rId52"/>
    <p:sldId id="293" r:id="rId53"/>
    <p:sldId id="294" r:id="rId54"/>
    <p:sldId id="295" r:id="rId55"/>
    <p:sldId id="296" r:id="rId56"/>
    <p:sldId id="297" r:id="rId57"/>
    <p:sldId id="312" r:id="rId58"/>
    <p:sldId id="266" r:id="rId59"/>
    <p:sldId id="315" r:id="rId60"/>
    <p:sldId id="267" r:id="rId61"/>
  </p:sldIdLst>
  <p:sldSz cx="9144000" cy="6858000" type="screen4x3"/>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15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33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7/30/2011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7/30/2011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7/30/2011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7/30/2011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1C7438-95FE-45D7-81CF-647EAE4218BD}" type="datetimeFigureOut">
              <a:rPr lang="en-US" smtClean="0"/>
              <a:pPr/>
              <a:t>7/30/2011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1C7438-95FE-45D7-81CF-647EAE4218BD}" type="datetimeFigureOut">
              <a:rPr lang="en-US" smtClean="0"/>
              <a:pPr/>
              <a:t>7/30/2011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1C7438-95FE-45D7-81CF-647EAE4218BD}" type="datetimeFigureOut">
              <a:rPr lang="en-US" smtClean="0"/>
              <a:pPr/>
              <a:t>7/30/2011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1C7438-95FE-45D7-81CF-647EAE4218BD}" type="datetimeFigureOut">
              <a:rPr lang="en-US" smtClean="0"/>
              <a:pPr/>
              <a:t>7/30/2011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C7438-95FE-45D7-81CF-647EAE4218BD}" type="datetimeFigureOut">
              <a:rPr lang="en-US" smtClean="0"/>
              <a:pPr/>
              <a:t>7/30/2011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C7438-95FE-45D7-81CF-647EAE4218BD}" type="datetimeFigureOut">
              <a:rPr lang="en-US" smtClean="0"/>
              <a:pPr/>
              <a:t>7/30/2011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C7438-95FE-45D7-81CF-647EAE4218BD}" type="datetimeFigureOut">
              <a:rPr lang="en-US" smtClean="0"/>
              <a:pPr/>
              <a:t>7/30/2011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C7438-95FE-45D7-81CF-647EAE4218BD}" type="datetimeFigureOut">
              <a:rPr lang="en-US" smtClean="0"/>
              <a:pPr/>
              <a:t>7/30/2011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B4639-4507-4FB0-9BAF-1283F1BE08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legendsofamerica.com/ut-mainpage.html" TargetMode="External"/><Relationship Id="rId2" Type="http://schemas.openxmlformats.org/officeDocument/2006/relationships/hyperlink" Target="http://www.legendsofamerica.com/ut-frisco.html"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470025"/>
          </a:xfrm>
        </p:spPr>
        <p:txBody>
          <a:bodyPr/>
          <a:lstStyle/>
          <a:p>
            <a:r>
              <a:rPr lang="en-US" dirty="0" smtClean="0"/>
              <a:t>Science Camp #110808.2</a:t>
            </a:r>
            <a:endParaRPr lang="en-US" dirty="0"/>
          </a:p>
        </p:txBody>
      </p:sp>
      <p:sp>
        <p:nvSpPr>
          <p:cNvPr id="4" name="Subtitle 2"/>
          <p:cNvSpPr>
            <a:spLocks noGrp="1"/>
          </p:cNvSpPr>
          <p:nvPr>
            <p:ph type="subTitle" idx="1"/>
          </p:nvPr>
        </p:nvSpPr>
        <p:spPr>
          <a:xfrm>
            <a:off x="1371600" y="2743200"/>
            <a:ext cx="6400800" cy="3200400"/>
          </a:xfrm>
        </p:spPr>
        <p:txBody>
          <a:bodyPr>
            <a:normAutofit fontScale="70000" lnSpcReduction="20000"/>
          </a:bodyPr>
          <a:lstStyle/>
          <a:p>
            <a:r>
              <a:rPr lang="en-US" dirty="0" smtClean="0"/>
              <a:t>8-10 August 2011 @ Nelson Cabin on Cedar Mountain</a:t>
            </a:r>
          </a:p>
          <a:p>
            <a:r>
              <a:rPr lang="en-US" dirty="0"/>
              <a:t>a</a:t>
            </a:r>
            <a:r>
              <a:rPr lang="en-US" dirty="0" smtClean="0"/>
              <a:t>nd surrounding area</a:t>
            </a:r>
          </a:p>
          <a:p>
            <a:endParaRPr lang="en-US" dirty="0" smtClean="0"/>
          </a:p>
          <a:p>
            <a:r>
              <a:rPr lang="en-US" dirty="0" smtClean="0"/>
              <a:t>Advisors</a:t>
            </a:r>
          </a:p>
          <a:p>
            <a:r>
              <a:rPr lang="en-US" dirty="0" smtClean="0"/>
              <a:t>H. Roice Nelson, Jr. and Paul F. Nelson</a:t>
            </a:r>
          </a:p>
          <a:p>
            <a:endParaRPr lang="en-US" dirty="0" smtClean="0"/>
          </a:p>
          <a:p>
            <a:r>
              <a:rPr lang="en-US" dirty="0" smtClean="0"/>
              <a:t>Attendees</a:t>
            </a:r>
          </a:p>
          <a:p>
            <a:r>
              <a:rPr lang="en-US" dirty="0" smtClean="0"/>
              <a:t>Ethan E. Nelson, Grant M. Nelson, Colby C. Wright</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B.2. </a:t>
            </a:r>
            <a:r>
              <a:rPr lang="en-US" dirty="0" err="1" smtClean="0"/>
              <a:t>Kolob</a:t>
            </a:r>
            <a:r>
              <a:rPr lang="en-US" dirty="0" smtClean="0"/>
              <a:t> Reservoir</a:t>
            </a:r>
            <a:endParaRPr lang="en-US" dirty="0"/>
          </a:p>
        </p:txBody>
      </p:sp>
      <p:pic>
        <p:nvPicPr>
          <p:cNvPr id="19458" name="Picture 2"/>
          <p:cNvPicPr>
            <a:picLocks noChangeAspect="1" noChangeArrowheads="1"/>
          </p:cNvPicPr>
          <p:nvPr/>
        </p:nvPicPr>
        <p:blipFill>
          <a:blip r:embed="rId2" cstate="print"/>
          <a:srcRect/>
          <a:stretch>
            <a:fillRect/>
          </a:stretch>
        </p:blipFill>
        <p:spPr bwMode="auto">
          <a:xfrm>
            <a:off x="0" y="1295400"/>
            <a:ext cx="9144000" cy="49966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B.3. Silver Reef</a:t>
            </a:r>
            <a:endParaRPr lang="en-US" dirty="0"/>
          </a:p>
        </p:txBody>
      </p:sp>
      <p:pic>
        <p:nvPicPr>
          <p:cNvPr id="20482" name="Picture 2"/>
          <p:cNvPicPr>
            <a:picLocks noChangeAspect="1" noChangeArrowheads="1"/>
          </p:cNvPicPr>
          <p:nvPr/>
        </p:nvPicPr>
        <p:blipFill>
          <a:blip r:embed="rId2" cstate="print"/>
          <a:srcRect/>
          <a:stretch>
            <a:fillRect/>
          </a:stretch>
        </p:blipFill>
        <p:spPr bwMode="auto">
          <a:xfrm>
            <a:off x="0" y="1295400"/>
            <a:ext cx="9144000" cy="50198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B.3. Silver Reef, a Mining Ghost Town</a:t>
            </a:r>
            <a:endParaRPr lang="en-US" dirty="0"/>
          </a:p>
        </p:txBody>
      </p:sp>
      <p:sp>
        <p:nvSpPr>
          <p:cNvPr id="3" name="Content Placeholder 2"/>
          <p:cNvSpPr>
            <a:spLocks noGrp="1"/>
          </p:cNvSpPr>
          <p:nvPr>
            <p:ph idx="1"/>
          </p:nvPr>
        </p:nvSpPr>
        <p:spPr>
          <a:xfrm>
            <a:off x="457200" y="1295400"/>
            <a:ext cx="3657600" cy="4830763"/>
          </a:xfrm>
        </p:spPr>
        <p:txBody>
          <a:bodyPr>
            <a:noAutofit/>
          </a:bodyPr>
          <a:lstStyle/>
          <a:p>
            <a:pPr>
              <a:buNone/>
            </a:pPr>
            <a:r>
              <a:rPr lang="en-US" sz="1100" b="1" dirty="0" smtClean="0"/>
              <a:t>SILVER REEF</a:t>
            </a:r>
            <a:r>
              <a:rPr lang="en-US" sz="1100" dirty="0" smtClean="0"/>
              <a:t> </a:t>
            </a:r>
          </a:p>
          <a:p>
            <a:pPr>
              <a:buNone/>
            </a:pPr>
            <a:r>
              <a:rPr lang="en-US" sz="1100" b="1" dirty="0" smtClean="0"/>
              <a:t>NAME: </a:t>
            </a:r>
            <a:r>
              <a:rPr lang="en-US" sz="1100" dirty="0" smtClean="0"/>
              <a:t>Silver Reef</a:t>
            </a:r>
            <a:br>
              <a:rPr lang="en-US" sz="1100" dirty="0" smtClean="0"/>
            </a:br>
            <a:r>
              <a:rPr lang="en-US" sz="1100" b="1" dirty="0" smtClean="0"/>
              <a:t>COUNTY: </a:t>
            </a:r>
            <a:r>
              <a:rPr lang="en-US" sz="1100" dirty="0" smtClean="0"/>
              <a:t>Washington</a:t>
            </a:r>
            <a:br>
              <a:rPr lang="en-US" sz="1100" dirty="0" smtClean="0"/>
            </a:br>
            <a:r>
              <a:rPr lang="en-US" sz="1100" b="1" dirty="0" smtClean="0"/>
              <a:t>ROADS: </a:t>
            </a:r>
            <a:r>
              <a:rPr lang="en-US" sz="1100" dirty="0" smtClean="0"/>
              <a:t>2WD</a:t>
            </a:r>
            <a:br>
              <a:rPr lang="en-US" sz="1100" dirty="0" smtClean="0"/>
            </a:br>
            <a:r>
              <a:rPr lang="en-US" sz="1100" b="1" dirty="0" smtClean="0"/>
              <a:t>Grid #: </a:t>
            </a:r>
            <a:r>
              <a:rPr lang="en-US" sz="1100" dirty="0" smtClean="0"/>
              <a:t>7</a:t>
            </a:r>
            <a:br>
              <a:rPr lang="en-US" sz="1100" dirty="0" smtClean="0"/>
            </a:br>
            <a:r>
              <a:rPr lang="en-US" sz="1100" b="1" dirty="0" smtClean="0"/>
              <a:t>CLIMATE: </a:t>
            </a:r>
            <a:r>
              <a:rPr lang="en-US" sz="1100" dirty="0" smtClean="0"/>
              <a:t>Cool winter with possible snow, warm summer.</a:t>
            </a:r>
            <a:r>
              <a:rPr lang="en-US" sz="1100" b="1" dirty="0" smtClean="0"/>
              <a:t/>
            </a:r>
            <a:br>
              <a:rPr lang="en-US" sz="1100" b="1" dirty="0" smtClean="0"/>
            </a:br>
            <a:r>
              <a:rPr lang="en-US" sz="1100" b="1" dirty="0" smtClean="0"/>
              <a:t>BEST TIME TO VISIT: </a:t>
            </a:r>
            <a:r>
              <a:rPr lang="en-US" sz="1100" dirty="0" smtClean="0"/>
              <a:t>Anytime. </a:t>
            </a:r>
            <a:r>
              <a:rPr lang="en-US" sz="1100" b="1" dirty="0" smtClean="0"/>
              <a:t>COMMENTS: </a:t>
            </a:r>
            <a:r>
              <a:rPr lang="en-US" sz="1100" dirty="0" smtClean="0"/>
              <a:t>A few current residents.</a:t>
            </a:r>
            <a:br>
              <a:rPr lang="en-US" sz="1100" dirty="0" smtClean="0"/>
            </a:br>
            <a:r>
              <a:rPr lang="en-US" sz="1100" b="1" dirty="0" smtClean="0"/>
              <a:t>REMAINS: </a:t>
            </a:r>
            <a:r>
              <a:rPr lang="en-US" sz="1100" dirty="0" smtClean="0"/>
              <a:t>Many old buildings. Silver Reef was discovered between 1866 and 1870 (There are many different stories about the founding of this town) However in 1874 a man named William T Barbee is credited with getting the mining going. In 1875 he had 22 claims here. In 1876 Silver Reef became an established town. Main street was over a mile long. Silver Reef had over 2000 people living here. There were hotels, 9 stores, 6 saloons, a bank, several restaurant, a hospital, 2 dance halls, 2 news papers, a china town and 3 cemeteries. In 1891 the last mine shut down, about 25 million dollars worth of ore had been taken from the mines here. Between 1891 and 1901 another $250,000 of ore was taken out of the area. The old Wells Fargo Express office is on the National Historical Register and is now a museum. The old bank is now a gift shop. Some of the area has been preserved for its history and is worth visiting. A lot of the surrounding areas of the old town are now homes and housing developments and are restricted to public access. Submitted by Bob </a:t>
            </a:r>
            <a:r>
              <a:rPr lang="en-US" sz="1100" dirty="0" err="1" smtClean="0"/>
              <a:t>Bezzant</a:t>
            </a:r>
            <a:r>
              <a:rPr lang="en-US" sz="1100" dirty="0" smtClean="0"/>
              <a:t>.</a:t>
            </a:r>
          </a:p>
          <a:p>
            <a:pPr>
              <a:buNone/>
            </a:pPr>
            <a:r>
              <a:rPr lang="en-US" sz="1100" dirty="0" smtClean="0"/>
              <a:t>http://www.ghosttowns.com/states/ut/silverreef.html</a:t>
            </a:r>
          </a:p>
          <a:p>
            <a:pPr>
              <a:buNone/>
            </a:pPr>
            <a:endParaRPr lang="en-US" sz="1100" dirty="0"/>
          </a:p>
        </p:txBody>
      </p:sp>
      <p:pic>
        <p:nvPicPr>
          <p:cNvPr id="6146" name="Picture 2"/>
          <p:cNvPicPr>
            <a:picLocks noChangeAspect="1" noChangeArrowheads="1"/>
          </p:cNvPicPr>
          <p:nvPr/>
        </p:nvPicPr>
        <p:blipFill>
          <a:blip r:embed="rId2" cstate="print"/>
          <a:srcRect/>
          <a:stretch>
            <a:fillRect/>
          </a:stretch>
        </p:blipFill>
        <p:spPr bwMode="auto">
          <a:xfrm>
            <a:off x="4267200" y="1286405"/>
            <a:ext cx="4733925" cy="54763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B.3. Silver Reef</a:t>
            </a:r>
            <a:endParaRPr lang="en-US" dirty="0"/>
          </a:p>
        </p:txBody>
      </p:sp>
      <p:pic>
        <p:nvPicPr>
          <p:cNvPr id="7171" name="Picture 3"/>
          <p:cNvPicPr>
            <a:picLocks noChangeAspect="1" noChangeArrowheads="1"/>
          </p:cNvPicPr>
          <p:nvPr/>
        </p:nvPicPr>
        <p:blipFill>
          <a:blip r:embed="rId2" cstate="print"/>
          <a:srcRect/>
          <a:stretch>
            <a:fillRect/>
          </a:stretch>
        </p:blipFill>
        <p:spPr bwMode="auto">
          <a:xfrm>
            <a:off x="152400" y="1600200"/>
            <a:ext cx="8839200" cy="5039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dirty="0" smtClean="0"/>
              <a:t>Grandma’s Dad’s First Historical Book</a:t>
            </a:r>
            <a:endParaRPr lang="en-US" dirty="0"/>
          </a:p>
        </p:txBody>
      </p:sp>
      <p:pic>
        <p:nvPicPr>
          <p:cNvPr id="30722" name="Picture 2"/>
          <p:cNvPicPr>
            <a:picLocks noChangeAspect="1" noChangeArrowheads="1"/>
          </p:cNvPicPr>
          <p:nvPr/>
        </p:nvPicPr>
        <p:blipFill>
          <a:blip r:embed="rId2" cstate="print"/>
          <a:srcRect/>
          <a:stretch>
            <a:fillRect/>
          </a:stretch>
        </p:blipFill>
        <p:spPr bwMode="auto">
          <a:xfrm>
            <a:off x="-1" y="914400"/>
            <a:ext cx="4556455" cy="5943601"/>
          </a:xfrm>
          <a:prstGeom prst="rect">
            <a:avLst/>
          </a:prstGeom>
          <a:noFill/>
          <a:ln w="9525">
            <a:noFill/>
            <a:miter lim="800000"/>
            <a:headEnd/>
            <a:tailEnd/>
          </a:ln>
        </p:spPr>
      </p:pic>
      <p:pic>
        <p:nvPicPr>
          <p:cNvPr id="30723" name="Picture 3"/>
          <p:cNvPicPr>
            <a:picLocks noChangeAspect="1" noChangeArrowheads="1"/>
          </p:cNvPicPr>
          <p:nvPr/>
        </p:nvPicPr>
        <p:blipFill>
          <a:blip r:embed="rId3" cstate="print"/>
          <a:srcRect/>
          <a:stretch>
            <a:fillRect/>
          </a:stretch>
        </p:blipFill>
        <p:spPr bwMode="auto">
          <a:xfrm>
            <a:off x="4603880" y="914400"/>
            <a:ext cx="4540120" cy="59436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B.4. Snows Canyon</a:t>
            </a:r>
            <a:endParaRPr lang="en-US" dirty="0"/>
          </a:p>
        </p:txBody>
      </p:sp>
      <p:pic>
        <p:nvPicPr>
          <p:cNvPr id="17410" name="Picture 2"/>
          <p:cNvPicPr>
            <a:picLocks noChangeAspect="1" noChangeArrowheads="1"/>
          </p:cNvPicPr>
          <p:nvPr/>
        </p:nvPicPr>
        <p:blipFill>
          <a:blip r:embed="rId2" cstate="print"/>
          <a:srcRect/>
          <a:stretch>
            <a:fillRect/>
          </a:stretch>
        </p:blipFill>
        <p:spPr bwMode="auto">
          <a:xfrm>
            <a:off x="-1" y="1528901"/>
            <a:ext cx="9144001" cy="532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B.4. Snows Canyon State Park</a:t>
            </a:r>
            <a:endParaRPr lang="en-US" dirty="0"/>
          </a:p>
        </p:txBody>
      </p:sp>
      <p:pic>
        <p:nvPicPr>
          <p:cNvPr id="21506" name="Picture 2"/>
          <p:cNvPicPr>
            <a:picLocks noChangeAspect="1" noChangeArrowheads="1"/>
          </p:cNvPicPr>
          <p:nvPr/>
        </p:nvPicPr>
        <p:blipFill>
          <a:blip r:embed="rId2" cstate="print"/>
          <a:srcRect/>
          <a:stretch>
            <a:fillRect/>
          </a:stretch>
        </p:blipFill>
        <p:spPr bwMode="auto">
          <a:xfrm>
            <a:off x="533400" y="1295400"/>
            <a:ext cx="8143875" cy="541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A. </a:t>
            </a:r>
            <a:r>
              <a:rPr lang="en-US" dirty="0" smtClean="0"/>
              <a:t>Safety</a:t>
            </a:r>
            <a:endParaRPr lang="en-US" dirty="0"/>
          </a:p>
        </p:txBody>
      </p:sp>
      <p:sp>
        <p:nvSpPr>
          <p:cNvPr id="5" name="Content Placeholder 2"/>
          <p:cNvSpPr>
            <a:spLocks noGrp="1"/>
          </p:cNvSpPr>
          <p:nvPr>
            <p:ph idx="1"/>
          </p:nvPr>
        </p:nvSpPr>
        <p:spPr>
          <a:xfrm>
            <a:off x="457200" y="1219200"/>
            <a:ext cx="8229600" cy="5486400"/>
          </a:xfrm>
        </p:spPr>
        <p:txBody>
          <a:bodyPr>
            <a:normAutofit fontScale="70000" lnSpcReduction="20000"/>
          </a:bodyPr>
          <a:lstStyle/>
          <a:p>
            <a:r>
              <a:rPr lang="en-US" dirty="0" smtClean="0"/>
              <a:t>Never go anyplace alone!</a:t>
            </a:r>
          </a:p>
          <a:p>
            <a:r>
              <a:rPr lang="en-US" dirty="0" smtClean="0"/>
              <a:t>Exception is if one of you is hurt, then:</a:t>
            </a:r>
          </a:p>
          <a:p>
            <a:pPr lvl="1"/>
            <a:r>
              <a:rPr lang="en-US" dirty="0" smtClean="0"/>
              <a:t>One of you stay and help the person hurt.</a:t>
            </a:r>
          </a:p>
          <a:p>
            <a:pPr lvl="1"/>
            <a:r>
              <a:rPr lang="en-US" dirty="0" smtClean="0"/>
              <a:t>The other one run and get help.</a:t>
            </a:r>
          </a:p>
          <a:p>
            <a:r>
              <a:rPr lang="en-US" dirty="0" smtClean="0"/>
              <a:t>If you get lost stay put, we will find you.</a:t>
            </a:r>
          </a:p>
          <a:p>
            <a:r>
              <a:rPr lang="en-US" dirty="0" smtClean="0"/>
              <a:t>If you hear a rattlesnake do not move quickly, just slowly move away from the sound.</a:t>
            </a:r>
          </a:p>
          <a:p>
            <a:r>
              <a:rPr lang="en-US" dirty="0" smtClean="0"/>
              <a:t>Do not run with a knife open.  Use knife safety.</a:t>
            </a:r>
          </a:p>
          <a:p>
            <a:r>
              <a:rPr lang="en-US" dirty="0" smtClean="0"/>
              <a:t>If you cut yourself, apply pressure to the wound to stop bleeding, and send for help.</a:t>
            </a:r>
          </a:p>
          <a:p>
            <a:r>
              <a:rPr lang="en-US" dirty="0" smtClean="0"/>
              <a:t>Never point an arrow in a cocked bow at any person.</a:t>
            </a:r>
          </a:p>
          <a:p>
            <a:r>
              <a:rPr lang="en-US" dirty="0" smtClean="0"/>
              <a:t>Drink lots and lots and lots of water.</a:t>
            </a:r>
          </a:p>
          <a:p>
            <a:r>
              <a:rPr lang="en-US" dirty="0" smtClean="0"/>
              <a:t>Do not go swimming unless an adult is with you.</a:t>
            </a:r>
          </a:p>
          <a:p>
            <a:r>
              <a:rPr lang="en-US" dirty="0" smtClean="0"/>
              <a:t>Do not start branches on fire and swing them around  where others can be hurt.</a:t>
            </a:r>
          </a:p>
          <a:p>
            <a:r>
              <a:rPr lang="en-US" dirty="0" smtClean="0"/>
              <a:t>Use common sense and think before you act.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B.5. Santa Clara Volcano</a:t>
            </a:r>
            <a:endParaRPr lang="en-US" dirty="0"/>
          </a:p>
        </p:txBody>
      </p:sp>
      <p:pic>
        <p:nvPicPr>
          <p:cNvPr id="18434" name="Picture 2"/>
          <p:cNvPicPr>
            <a:picLocks noChangeAspect="1" noChangeArrowheads="1"/>
          </p:cNvPicPr>
          <p:nvPr/>
        </p:nvPicPr>
        <p:blipFill>
          <a:blip r:embed="rId2" cstate="print"/>
          <a:srcRect/>
          <a:stretch>
            <a:fillRect/>
          </a:stretch>
        </p:blipFill>
        <p:spPr bwMode="auto">
          <a:xfrm>
            <a:off x="0" y="1295400"/>
            <a:ext cx="9143394"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2000" b="1" dirty="0" smtClean="0"/>
              <a:t>from NEW </a:t>
            </a:r>
            <a:r>
              <a:rPr lang="en-US" sz="2000" b="1" dirty="0" smtClean="0"/>
              <a:t>AGE FOR THE SANTA </a:t>
            </a:r>
            <a:r>
              <a:rPr lang="en-US" sz="2000" b="1" dirty="0" smtClean="0"/>
              <a:t>CLARA (SNOW </a:t>
            </a:r>
            <a:r>
              <a:rPr lang="en-US" sz="2000" b="1" dirty="0" smtClean="0"/>
              <a:t>CANYON STATE </a:t>
            </a:r>
            <a:r>
              <a:rPr lang="en-US" sz="2000" b="1" dirty="0" smtClean="0"/>
              <a:t>PARK) BASALT </a:t>
            </a:r>
            <a:r>
              <a:rPr lang="en-US" sz="2000" b="1" dirty="0" smtClean="0"/>
              <a:t>FLOW</a:t>
            </a:r>
            <a:br>
              <a:rPr lang="en-US" sz="2000" b="1" dirty="0" smtClean="0"/>
            </a:br>
            <a:r>
              <a:rPr lang="en-US" sz="2000" b="1" dirty="0" smtClean="0"/>
              <a:t>by Grant C. Willis, Robert F. </a:t>
            </a:r>
            <a:r>
              <a:rPr lang="en-US" sz="2000" b="1" dirty="0" err="1" smtClean="0"/>
              <a:t>Biek</a:t>
            </a:r>
            <a:r>
              <a:rPr lang="en-US" sz="2000" b="1" dirty="0" smtClean="0"/>
              <a:t>, and Janice M. Hayden</a:t>
            </a:r>
            <a:endParaRPr lang="en-US" sz="2000" dirty="0"/>
          </a:p>
        </p:txBody>
      </p:sp>
      <p:sp>
        <p:nvSpPr>
          <p:cNvPr id="3" name="Content Placeholder 2"/>
          <p:cNvSpPr>
            <a:spLocks noGrp="1"/>
          </p:cNvSpPr>
          <p:nvPr>
            <p:ph idx="1"/>
          </p:nvPr>
        </p:nvSpPr>
        <p:spPr>
          <a:xfrm>
            <a:off x="457200" y="1600200"/>
            <a:ext cx="3505200" cy="5105400"/>
          </a:xfrm>
        </p:spPr>
        <p:txBody>
          <a:bodyPr>
            <a:normAutofit fontScale="40000" lnSpcReduction="20000"/>
          </a:bodyPr>
          <a:lstStyle/>
          <a:p>
            <a:pPr>
              <a:buNone/>
            </a:pPr>
            <a:r>
              <a:rPr lang="en-US" dirty="0" smtClean="0"/>
              <a:t>In the fall of 2005, we finally </a:t>
            </a:r>
            <a:r>
              <a:rPr lang="en-US" dirty="0" smtClean="0"/>
              <a:t>found the </a:t>
            </a:r>
            <a:r>
              <a:rPr lang="en-US" dirty="0" smtClean="0"/>
              <a:t>charcoal we had been looking </a:t>
            </a:r>
            <a:r>
              <a:rPr lang="en-US" dirty="0" smtClean="0"/>
              <a:t>for – </a:t>
            </a:r>
            <a:r>
              <a:rPr lang="en-US" dirty="0" smtClean="0"/>
              <a:t>a short woody branch preserved </a:t>
            </a:r>
            <a:r>
              <a:rPr lang="en-US" dirty="0" smtClean="0"/>
              <a:t>in loose </a:t>
            </a:r>
            <a:r>
              <a:rPr lang="en-US" dirty="0" smtClean="0"/>
              <a:t>sand just below the lava flow </a:t>
            </a:r>
            <a:r>
              <a:rPr lang="en-US" dirty="0" smtClean="0"/>
              <a:t>that appeared </a:t>
            </a:r>
            <a:r>
              <a:rPr lang="en-US" dirty="0" smtClean="0"/>
              <a:t>to have been burned by </a:t>
            </a:r>
            <a:r>
              <a:rPr lang="en-US" dirty="0" smtClean="0"/>
              <a:t>the advancing </a:t>
            </a:r>
            <a:r>
              <a:rPr lang="en-US" dirty="0" smtClean="0"/>
              <a:t>lava. The lab (Beta </a:t>
            </a:r>
            <a:r>
              <a:rPr lang="en-US" dirty="0" smtClean="0"/>
              <a:t>Analytic, Inc</a:t>
            </a:r>
            <a:r>
              <a:rPr lang="en-US" dirty="0" smtClean="0"/>
              <a:t>.) struggled with the </a:t>
            </a:r>
            <a:r>
              <a:rPr lang="en-US" dirty="0" smtClean="0"/>
              <a:t>sample, probably </a:t>
            </a:r>
            <a:r>
              <a:rPr lang="en-US" dirty="0" smtClean="0"/>
              <a:t>because of the high </a:t>
            </a:r>
            <a:r>
              <a:rPr lang="en-US" dirty="0" smtClean="0"/>
              <a:t>temperature to </a:t>
            </a:r>
            <a:r>
              <a:rPr lang="en-US" dirty="0" smtClean="0"/>
              <a:t>which it had been subjected, </a:t>
            </a:r>
            <a:r>
              <a:rPr lang="en-US" dirty="0" smtClean="0"/>
              <a:t>but finally </a:t>
            </a:r>
            <a:r>
              <a:rPr lang="en-US" dirty="0" smtClean="0"/>
              <a:t>obtained an age of 27,270 ± </a:t>
            </a:r>
            <a:r>
              <a:rPr lang="en-US" dirty="0" smtClean="0"/>
              <a:t>250 radiocarbon </a:t>
            </a:r>
            <a:r>
              <a:rPr lang="en-US" dirty="0" smtClean="0"/>
              <a:t>years before present. </a:t>
            </a:r>
            <a:r>
              <a:rPr lang="en-US" dirty="0" smtClean="0"/>
              <a:t>We feel </a:t>
            </a:r>
            <a:r>
              <a:rPr lang="en-US" dirty="0" smtClean="0"/>
              <a:t>confident that this age is </a:t>
            </a:r>
            <a:r>
              <a:rPr lang="en-US" dirty="0" smtClean="0"/>
              <a:t>reliable, but </a:t>
            </a:r>
            <a:r>
              <a:rPr lang="en-US" dirty="0" smtClean="0"/>
              <a:t>we hope we can someday </a:t>
            </a:r>
            <a:r>
              <a:rPr lang="en-US" dirty="0" smtClean="0"/>
              <a:t>confirm or </a:t>
            </a:r>
            <a:r>
              <a:rPr lang="en-US" dirty="0" smtClean="0"/>
              <a:t>refute the results by finding </a:t>
            </a:r>
            <a:r>
              <a:rPr lang="en-US" dirty="0" smtClean="0"/>
              <a:t>another sample </a:t>
            </a:r>
            <a:r>
              <a:rPr lang="en-US" dirty="0" smtClean="0"/>
              <a:t>and using another </a:t>
            </a:r>
            <a:r>
              <a:rPr lang="en-US" dirty="0" smtClean="0"/>
              <a:t>dating method</a:t>
            </a:r>
            <a:r>
              <a:rPr lang="en-US" dirty="0" smtClean="0"/>
              <a:t>.</a:t>
            </a:r>
          </a:p>
          <a:p>
            <a:pPr>
              <a:buNone/>
            </a:pPr>
            <a:r>
              <a:rPr lang="en-US" dirty="0" smtClean="0"/>
              <a:t>Is the Santa Clara flow the </a:t>
            </a:r>
            <a:r>
              <a:rPr lang="en-US" dirty="0" smtClean="0"/>
              <a:t>youngest lava </a:t>
            </a:r>
            <a:r>
              <a:rPr lang="en-US" dirty="0" smtClean="0"/>
              <a:t>flow in Utah, as some have </a:t>
            </a:r>
            <a:r>
              <a:rPr lang="en-US" dirty="0" smtClean="0"/>
              <a:t>suggested?  No </a:t>
            </a:r>
            <a:r>
              <a:rPr lang="en-US" dirty="0" smtClean="0"/>
              <a:t>– not even </a:t>
            </a:r>
            <a:r>
              <a:rPr lang="en-US" dirty="0" smtClean="0"/>
              <a:t>close. Though other </a:t>
            </a:r>
            <a:r>
              <a:rPr lang="en-US" dirty="0" smtClean="0"/>
              <a:t>young flows are poorly dated </a:t>
            </a:r>
            <a:r>
              <a:rPr lang="en-US" dirty="0" smtClean="0"/>
              <a:t>for similar </a:t>
            </a:r>
            <a:r>
              <a:rPr lang="en-US" dirty="0" smtClean="0"/>
              <a:t>reasons, we are confident </a:t>
            </a:r>
            <a:r>
              <a:rPr lang="en-US" dirty="0" smtClean="0"/>
              <a:t>that some </a:t>
            </a:r>
            <a:r>
              <a:rPr lang="en-US" dirty="0" smtClean="0"/>
              <a:t>flows in the Fillmore-Black </a:t>
            </a:r>
            <a:r>
              <a:rPr lang="en-US" dirty="0" smtClean="0"/>
              <a:t>Rock Desert </a:t>
            </a:r>
            <a:r>
              <a:rPr lang="en-US" dirty="0" smtClean="0"/>
              <a:t>area in central Utah, and </a:t>
            </a:r>
            <a:r>
              <a:rPr lang="en-US" dirty="0" smtClean="0"/>
              <a:t>on the </a:t>
            </a:r>
            <a:r>
              <a:rPr lang="en-US" dirty="0" err="1" smtClean="0"/>
              <a:t>Markagunt</a:t>
            </a:r>
            <a:r>
              <a:rPr lang="en-US" dirty="0" smtClean="0"/>
              <a:t> Plateau north of </a:t>
            </a:r>
            <a:r>
              <a:rPr lang="en-US" dirty="0" smtClean="0"/>
              <a:t>Zion National </a:t>
            </a:r>
            <a:r>
              <a:rPr lang="en-US" dirty="0" smtClean="0"/>
              <a:t>Park, are much younger. </a:t>
            </a:r>
            <a:r>
              <a:rPr lang="en-US" dirty="0" smtClean="0"/>
              <a:t>The Ice </a:t>
            </a:r>
            <a:r>
              <a:rPr lang="en-US" dirty="0" smtClean="0"/>
              <a:t>Springs flow near Fillmore may </a:t>
            </a:r>
            <a:r>
              <a:rPr lang="en-US" dirty="0" smtClean="0"/>
              <a:t>be less </a:t>
            </a:r>
            <a:r>
              <a:rPr lang="en-US" dirty="0" smtClean="0"/>
              <a:t>than 1000 years old (C.G. </a:t>
            </a:r>
            <a:r>
              <a:rPr lang="en-US" dirty="0" err="1" smtClean="0"/>
              <a:t>Oviatt</a:t>
            </a:r>
            <a:r>
              <a:rPr lang="en-US" dirty="0" smtClean="0"/>
              <a:t>, UGS </a:t>
            </a:r>
            <a:r>
              <a:rPr lang="en-US" dirty="0" smtClean="0"/>
              <a:t>Special Studies 73</a:t>
            </a:r>
            <a:r>
              <a:rPr lang="en-US" dirty="0" smtClean="0"/>
              <a:t>).</a:t>
            </a:r>
          </a:p>
          <a:p>
            <a:pPr>
              <a:buNone/>
            </a:pPr>
            <a:r>
              <a:rPr lang="en-US" dirty="0" smtClean="0"/>
              <a:t>http://geology.utah.gov/surveynotes/snt38-3.pdf</a:t>
            </a:r>
            <a:endParaRPr lang="en-US" dirty="0"/>
          </a:p>
        </p:txBody>
      </p:sp>
      <p:pic>
        <p:nvPicPr>
          <p:cNvPr id="31746" name="Picture 2"/>
          <p:cNvPicPr>
            <a:picLocks noChangeAspect="1" noChangeArrowheads="1"/>
          </p:cNvPicPr>
          <p:nvPr/>
        </p:nvPicPr>
        <p:blipFill>
          <a:blip r:embed="rId2" cstate="print"/>
          <a:srcRect/>
          <a:stretch>
            <a:fillRect/>
          </a:stretch>
        </p:blipFill>
        <p:spPr bwMode="auto">
          <a:xfrm>
            <a:off x="4015810" y="1676400"/>
            <a:ext cx="4899589" cy="3276600"/>
          </a:xfrm>
          <a:prstGeom prst="rect">
            <a:avLst/>
          </a:prstGeom>
          <a:noFill/>
          <a:ln w="9525">
            <a:noFill/>
            <a:miter lim="800000"/>
            <a:headEnd/>
            <a:tailEnd/>
          </a:ln>
        </p:spPr>
      </p:pic>
      <p:sp>
        <p:nvSpPr>
          <p:cNvPr id="5" name="TextBox 4"/>
          <p:cNvSpPr txBox="1"/>
          <p:nvPr/>
        </p:nvSpPr>
        <p:spPr>
          <a:xfrm>
            <a:off x="4572000" y="5029200"/>
            <a:ext cx="4027449" cy="292388"/>
          </a:xfrm>
          <a:prstGeom prst="rect">
            <a:avLst/>
          </a:prstGeom>
          <a:noFill/>
        </p:spPr>
        <p:txBody>
          <a:bodyPr wrap="none" rtlCol="0">
            <a:spAutoFit/>
          </a:bodyPr>
          <a:lstStyle/>
          <a:p>
            <a:r>
              <a:rPr lang="en-US" sz="1300" dirty="0" smtClean="0"/>
              <a:t>From: http://en.wikipedia.org/wiki/Santa_Clara_Volcano</a:t>
            </a:r>
            <a:endParaRPr lang="en-US" sz="13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B.6. Coal Mines Cedar Canyon</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0" y="982043"/>
            <a:ext cx="9144000" cy="58759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B.7. Parowan Gap</a:t>
            </a:r>
            <a:endParaRPr lang="en-US" dirty="0"/>
          </a:p>
        </p:txBody>
      </p:sp>
      <p:pic>
        <p:nvPicPr>
          <p:cNvPr id="16386" name="Picture 2"/>
          <p:cNvPicPr>
            <a:picLocks noChangeAspect="1" noChangeArrowheads="1"/>
          </p:cNvPicPr>
          <p:nvPr/>
        </p:nvPicPr>
        <p:blipFill>
          <a:blip r:embed="rId2" cstate="print"/>
          <a:srcRect/>
          <a:stretch>
            <a:fillRect/>
          </a:stretch>
        </p:blipFill>
        <p:spPr bwMode="auto">
          <a:xfrm>
            <a:off x="0" y="1295400"/>
            <a:ext cx="9144000" cy="53046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B.8. Rocky Range Mine</a:t>
            </a:r>
            <a:endParaRPr lang="en-US" dirty="0"/>
          </a:p>
        </p:txBody>
      </p:sp>
      <p:pic>
        <p:nvPicPr>
          <p:cNvPr id="15362" name="Picture 2"/>
          <p:cNvPicPr>
            <a:picLocks noChangeAspect="1" noChangeArrowheads="1"/>
          </p:cNvPicPr>
          <p:nvPr/>
        </p:nvPicPr>
        <p:blipFill>
          <a:blip r:embed="rId2" cstate="print"/>
          <a:srcRect/>
          <a:stretch>
            <a:fillRect/>
          </a:stretch>
        </p:blipFill>
        <p:spPr bwMode="auto">
          <a:xfrm>
            <a:off x="0" y="1340826"/>
            <a:ext cx="9144000" cy="55171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0" y="0"/>
            <a:ext cx="4823995" cy="6858000"/>
          </a:xfrm>
          <a:prstGeom prst="rect">
            <a:avLst/>
          </a:prstGeom>
          <a:noFill/>
          <a:ln w="9525">
            <a:noFill/>
            <a:miter lim="800000"/>
            <a:headEnd/>
            <a:tailEnd/>
          </a:ln>
        </p:spPr>
      </p:pic>
      <p:sp>
        <p:nvSpPr>
          <p:cNvPr id="2" name="Title 1"/>
          <p:cNvSpPr>
            <a:spLocks noGrp="1"/>
          </p:cNvSpPr>
          <p:nvPr>
            <p:ph type="title"/>
          </p:nvPr>
        </p:nvSpPr>
        <p:spPr>
          <a:xfrm>
            <a:off x="457200" y="0"/>
            <a:ext cx="8229600" cy="1143000"/>
          </a:xfrm>
        </p:spPr>
        <p:txBody>
          <a:bodyPr>
            <a:normAutofit fontScale="90000"/>
          </a:bodyPr>
          <a:lstStyle/>
          <a:p>
            <a:r>
              <a:rPr lang="en-US" dirty="0" smtClean="0"/>
              <a:t>Topographic Overview &amp; Type Log Rocky Range, Beaver County, Utah</a:t>
            </a:r>
            <a:endParaRPr lang="en-US" dirty="0"/>
          </a:p>
        </p:txBody>
      </p:sp>
      <p:pic>
        <p:nvPicPr>
          <p:cNvPr id="33795" name="Picture 3"/>
          <p:cNvPicPr>
            <a:picLocks noChangeAspect="1" noChangeArrowheads="1"/>
          </p:cNvPicPr>
          <p:nvPr/>
        </p:nvPicPr>
        <p:blipFill>
          <a:blip r:embed="rId3" cstate="print"/>
          <a:srcRect/>
          <a:stretch>
            <a:fillRect/>
          </a:stretch>
        </p:blipFill>
        <p:spPr bwMode="auto">
          <a:xfrm>
            <a:off x="4800601" y="1241566"/>
            <a:ext cx="4343400" cy="5616434"/>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Underground Map</a:t>
            </a:r>
            <a:endParaRPr lang="en-US" dirty="0"/>
          </a:p>
        </p:txBody>
      </p:sp>
      <p:pic>
        <p:nvPicPr>
          <p:cNvPr id="32770" name="Picture 2"/>
          <p:cNvPicPr>
            <a:picLocks noChangeAspect="1" noChangeArrowheads="1"/>
          </p:cNvPicPr>
          <p:nvPr/>
        </p:nvPicPr>
        <p:blipFill>
          <a:blip r:embed="rId2" cstate="print"/>
          <a:srcRect/>
          <a:stretch>
            <a:fillRect/>
          </a:stretch>
        </p:blipFill>
        <p:spPr bwMode="auto">
          <a:xfrm>
            <a:off x="0" y="0"/>
            <a:ext cx="9144000" cy="6898696"/>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Mines in Southwest Utah</a:t>
            </a:r>
            <a:endParaRPr lang="en-US" dirty="0"/>
          </a:p>
        </p:txBody>
      </p:sp>
      <p:pic>
        <p:nvPicPr>
          <p:cNvPr id="4099" name="Picture 3"/>
          <p:cNvPicPr>
            <a:picLocks noChangeAspect="1" noChangeArrowheads="1"/>
          </p:cNvPicPr>
          <p:nvPr/>
        </p:nvPicPr>
        <p:blipFill>
          <a:blip r:embed="rId2" cstate="print"/>
          <a:srcRect/>
          <a:stretch>
            <a:fillRect/>
          </a:stretch>
        </p:blipFill>
        <p:spPr bwMode="auto">
          <a:xfrm>
            <a:off x="1" y="1883411"/>
            <a:ext cx="9144000" cy="43649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B.9. Frisco</a:t>
            </a:r>
            <a:endParaRPr lang="en-US" dirty="0"/>
          </a:p>
        </p:txBody>
      </p:sp>
      <p:pic>
        <p:nvPicPr>
          <p:cNvPr id="14338" name="Picture 2"/>
          <p:cNvPicPr>
            <a:picLocks noChangeAspect="1" noChangeArrowheads="1"/>
          </p:cNvPicPr>
          <p:nvPr/>
        </p:nvPicPr>
        <p:blipFill>
          <a:blip r:embed="rId2" cstate="print"/>
          <a:srcRect/>
          <a:stretch>
            <a:fillRect/>
          </a:stretch>
        </p:blipFill>
        <p:spPr bwMode="auto">
          <a:xfrm>
            <a:off x="0" y="1301664"/>
            <a:ext cx="9144000" cy="49966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B.9. Frisco, Utah a Mining Ghost Town</a:t>
            </a:r>
            <a:endParaRPr lang="en-US" dirty="0"/>
          </a:p>
        </p:txBody>
      </p:sp>
      <p:sp>
        <p:nvSpPr>
          <p:cNvPr id="3" name="Content Placeholder 2"/>
          <p:cNvSpPr>
            <a:spLocks noGrp="1"/>
          </p:cNvSpPr>
          <p:nvPr>
            <p:ph idx="1"/>
          </p:nvPr>
        </p:nvSpPr>
        <p:spPr>
          <a:xfrm>
            <a:off x="457200" y="1600200"/>
            <a:ext cx="4572000" cy="4525963"/>
          </a:xfrm>
        </p:spPr>
        <p:txBody>
          <a:bodyPr>
            <a:normAutofit/>
          </a:bodyPr>
          <a:lstStyle/>
          <a:p>
            <a:pPr>
              <a:buNone/>
            </a:pPr>
            <a:r>
              <a:rPr lang="en-US" sz="1100" b="1" dirty="0" smtClean="0"/>
              <a:t>FRISCO</a:t>
            </a:r>
            <a:r>
              <a:rPr lang="en-US" sz="1100" dirty="0" smtClean="0"/>
              <a:t> </a:t>
            </a:r>
          </a:p>
          <a:p>
            <a:pPr>
              <a:buNone/>
            </a:pPr>
            <a:r>
              <a:rPr lang="en-US" sz="1100" b="1" dirty="0" smtClean="0"/>
              <a:t>NAME: </a:t>
            </a:r>
            <a:r>
              <a:rPr lang="en-US" sz="1100" dirty="0" smtClean="0"/>
              <a:t>Frisco</a:t>
            </a:r>
            <a:br>
              <a:rPr lang="en-US" sz="1100" dirty="0" smtClean="0"/>
            </a:br>
            <a:r>
              <a:rPr lang="en-US" sz="1100" b="1" dirty="0" smtClean="0"/>
              <a:t>COUNTY: </a:t>
            </a:r>
            <a:r>
              <a:rPr lang="en-US" sz="1100" dirty="0" smtClean="0"/>
              <a:t>Beaver</a:t>
            </a:r>
            <a:br>
              <a:rPr lang="en-US" sz="1100" dirty="0" smtClean="0"/>
            </a:br>
            <a:r>
              <a:rPr lang="en-US" sz="1100" b="1" dirty="0" smtClean="0"/>
              <a:t>ROADS: </a:t>
            </a:r>
            <a:r>
              <a:rPr lang="en-US" sz="1100" dirty="0" smtClean="0"/>
              <a:t>2WD  </a:t>
            </a:r>
            <a:r>
              <a:rPr lang="en-US" sz="1100" dirty="0" smtClean="0">
                <a:hlinkClick r:id="rId2"/>
              </a:rPr>
              <a:t>Frisco</a:t>
            </a:r>
            <a:r>
              <a:rPr lang="en-US" sz="1100" dirty="0" smtClean="0"/>
              <a:t>, </a:t>
            </a:r>
            <a:r>
              <a:rPr lang="en-US" sz="1100" dirty="0" smtClean="0">
                <a:hlinkClick r:id="rId3"/>
              </a:rPr>
              <a:t>Utah</a:t>
            </a:r>
            <a:r>
              <a:rPr lang="en-US" sz="1100" dirty="0" smtClean="0"/>
              <a:t>, is just off route 21, 15 miles west of Milford</a:t>
            </a:r>
            <a:r>
              <a:rPr lang="en-US" sz="1100" dirty="0" smtClean="0"/>
              <a:t>.</a:t>
            </a:r>
            <a:r>
              <a:rPr lang="en-US" sz="1100" dirty="0" smtClean="0"/>
              <a:t/>
            </a:r>
            <a:br>
              <a:rPr lang="en-US" sz="1100" dirty="0" smtClean="0"/>
            </a:br>
            <a:r>
              <a:rPr lang="en-US" sz="1100" b="1" dirty="0" smtClean="0"/>
              <a:t>Grid #: </a:t>
            </a:r>
            <a:r>
              <a:rPr lang="en-US" sz="1100" dirty="0" smtClean="0"/>
              <a:t>7</a:t>
            </a:r>
            <a:br>
              <a:rPr lang="en-US" sz="1100" dirty="0" smtClean="0"/>
            </a:br>
            <a:r>
              <a:rPr lang="en-US" sz="1100" b="1" dirty="0" smtClean="0"/>
              <a:t>CLIMATE: </a:t>
            </a:r>
            <a:r>
              <a:rPr lang="en-US" sz="1100" dirty="0" smtClean="0"/>
              <a:t>Cool winter with possible snow, warm summer.</a:t>
            </a:r>
            <a:r>
              <a:rPr lang="en-US" sz="1100" b="1" dirty="0" smtClean="0"/>
              <a:t/>
            </a:r>
            <a:br>
              <a:rPr lang="en-US" sz="1100" b="1" dirty="0" smtClean="0"/>
            </a:br>
            <a:r>
              <a:rPr lang="en-US" sz="1100" b="1" dirty="0" smtClean="0"/>
              <a:t>BEST TIME TO VISIT: </a:t>
            </a:r>
            <a:r>
              <a:rPr lang="en-US" sz="1100" dirty="0" smtClean="0"/>
              <a:t>Anytime. </a:t>
            </a:r>
            <a:r>
              <a:rPr lang="en-US" sz="1100" b="1" dirty="0" smtClean="0"/>
              <a:t>COMMENTS: </a:t>
            </a:r>
            <a:r>
              <a:rPr lang="en-US" sz="1100" dirty="0" smtClean="0"/>
              <a:t>Right off the highway. Some land is marked no trespassing.</a:t>
            </a:r>
            <a:br>
              <a:rPr lang="en-US" sz="1100" dirty="0" smtClean="0"/>
            </a:br>
            <a:r>
              <a:rPr lang="en-US" sz="1100" b="1" dirty="0" smtClean="0"/>
              <a:t>REMAINS: </a:t>
            </a:r>
            <a:r>
              <a:rPr lang="en-US" sz="1100" dirty="0" smtClean="0"/>
              <a:t>Too much to list, make sure to see the 5 Beehive Kilns. Silver ore was discovered here in 1875. The town of Frisco soon followed and was named Frisco after the San Francisco mountains where the mine is located. A smelter was built here and charcoal ovens were built to make fuel for it (see photo). The town had 23 saloons. Gun fights and killings were common. Water was scarce here and had to be hauled in. In 1880 the railroad built to the town. The population of Frisco was around 6000 people. There was a hospital, hotels, churches, school, news paper and many stores. In 1885 the mine caved in and the town soon all but died. (No one was killed in the cave in). Up to the time of the cave in the mine had produced 54 million dollars worth of ore. A few people stayed and dug new shafts after the cave in but most was gone and only a couple stores stayed open. The mine made another 20 million dollars by 1913. By 1920 everyone had moved away and the town was dead. Submitted by Bob </a:t>
            </a:r>
            <a:r>
              <a:rPr lang="en-US" sz="1100" dirty="0" err="1" smtClean="0"/>
              <a:t>Bezzant</a:t>
            </a:r>
            <a:r>
              <a:rPr lang="en-US" sz="1100" dirty="0" smtClean="0"/>
              <a:t>. (http://www.ghosttowns.com/states/ut/frisco.html)</a:t>
            </a:r>
          </a:p>
          <a:p>
            <a:endParaRPr lang="en-US" sz="1100" dirty="0" smtClean="0"/>
          </a:p>
        </p:txBody>
      </p:sp>
      <p:pic>
        <p:nvPicPr>
          <p:cNvPr id="1026" name="Picture 2"/>
          <p:cNvPicPr>
            <a:picLocks noChangeAspect="1" noChangeArrowheads="1"/>
          </p:cNvPicPr>
          <p:nvPr/>
        </p:nvPicPr>
        <p:blipFill>
          <a:blip r:embed="rId4" cstate="print"/>
          <a:srcRect/>
          <a:stretch>
            <a:fillRect/>
          </a:stretch>
        </p:blipFill>
        <p:spPr bwMode="auto">
          <a:xfrm>
            <a:off x="5105400" y="1676400"/>
            <a:ext cx="3857625"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B.9. More About Frisco, Utah</a:t>
            </a:r>
            <a:endParaRPr lang="en-US" dirty="0"/>
          </a:p>
        </p:txBody>
      </p:sp>
      <p:sp>
        <p:nvSpPr>
          <p:cNvPr id="3" name="Content Placeholder 2"/>
          <p:cNvSpPr>
            <a:spLocks noGrp="1"/>
          </p:cNvSpPr>
          <p:nvPr>
            <p:ph idx="1"/>
          </p:nvPr>
        </p:nvSpPr>
        <p:spPr>
          <a:xfrm>
            <a:off x="457200" y="1295400"/>
            <a:ext cx="8229600" cy="5257800"/>
          </a:xfrm>
        </p:spPr>
        <p:txBody>
          <a:bodyPr>
            <a:noAutofit/>
          </a:bodyPr>
          <a:lstStyle/>
          <a:p>
            <a:pPr>
              <a:buNone/>
            </a:pPr>
            <a:r>
              <a:rPr lang="en-US" sz="900" dirty="0" smtClean="0"/>
              <a:t>Located in Beaver County</a:t>
            </a:r>
            <a:r>
              <a:rPr lang="en-US" sz="900" dirty="0" smtClean="0"/>
              <a:t>, Utah </a:t>
            </a:r>
            <a:r>
              <a:rPr lang="en-US" sz="900" dirty="0" smtClean="0"/>
              <a:t>are the silent remains of the once booming mining camp of Frisco </a:t>
            </a:r>
            <a:r>
              <a:rPr lang="en-US" sz="900" dirty="0" smtClean="0"/>
              <a:t>. </a:t>
            </a:r>
            <a:r>
              <a:rPr lang="en-US" sz="900" dirty="0" smtClean="0"/>
              <a:t>Though, its life was short, it was filled with history, from millions of dollars in ore taken from the Horn Silver Mine to shoot-outs in its dusty streets. Today its crumbling foundations, charcoal ovens, and silent cemetery speak eloquently of its rich and varied past</a:t>
            </a:r>
            <a:r>
              <a:rPr lang="en-US" sz="900" dirty="0" smtClean="0"/>
              <a:t>.</a:t>
            </a:r>
            <a:endParaRPr lang="en-US" sz="900" dirty="0" smtClean="0"/>
          </a:p>
          <a:p>
            <a:pPr>
              <a:buNone/>
            </a:pPr>
            <a:r>
              <a:rPr lang="en-US" sz="900" dirty="0" smtClean="0"/>
              <a:t>Frisco‘s </a:t>
            </a:r>
            <a:r>
              <a:rPr lang="en-US" sz="900" dirty="0" smtClean="0"/>
              <a:t>story </a:t>
            </a:r>
            <a:r>
              <a:rPr lang="en-US" sz="900" dirty="0" smtClean="0"/>
              <a:t>starts with two prospectors by the names of James Ryan and Samuel Hawks in September, 1875. The pair worked at the Galena Mine in the San Francisco Mining District, which embraced approximately seven square miles on both flanks of the San Francisco Mountains. One day while on their way to work, they stopped to test a large outcropping for ore. When they found a solid ore body, they immediately staked a claim. Fearing that the mineral body was not very large, they decided to sell their claim rather than work it. Sadly for Ryan and Hawks, the new owners extracted some 25,000 tons of ore with high silver content by the end of the 1870s.</a:t>
            </a:r>
          </a:p>
          <a:p>
            <a:pPr>
              <a:buNone/>
            </a:pPr>
            <a:r>
              <a:rPr lang="en-US" sz="900" dirty="0" smtClean="0"/>
              <a:t>Near </a:t>
            </a:r>
            <a:r>
              <a:rPr lang="en-US" sz="900" dirty="0" smtClean="0"/>
              <a:t>the mine, the town </a:t>
            </a:r>
            <a:r>
              <a:rPr lang="en-US" sz="900" dirty="0" smtClean="0"/>
              <a:t>of </a:t>
            </a:r>
            <a:r>
              <a:rPr lang="en-US" sz="900" dirty="0" smtClean="0"/>
              <a:t>Frisco </a:t>
            </a:r>
            <a:r>
              <a:rPr lang="en-US" sz="900" dirty="0" smtClean="0"/>
              <a:t>soon </a:t>
            </a:r>
            <a:r>
              <a:rPr lang="en-US" sz="900" dirty="0" smtClean="0"/>
              <a:t>sprouted up, named for the San Francisco Mountains. Another mine called the Horn Silver Mine was also discovered in 1875, and would soon become largest producer in the area.  With the success of the Horn Silver Mine, the Frisco </a:t>
            </a:r>
            <a:r>
              <a:rPr lang="en-US" sz="900" dirty="0" smtClean="0"/>
              <a:t>Mining </a:t>
            </a:r>
            <a:r>
              <a:rPr lang="en-US" sz="900" dirty="0" smtClean="0"/>
              <a:t>and Smelting Company expanded its workings in July 1877 by constructing a smelter that included five beehive charcoal kilns. Frisco </a:t>
            </a:r>
            <a:r>
              <a:rPr lang="en-US" sz="900" dirty="0" smtClean="0"/>
              <a:t>soon </a:t>
            </a:r>
            <a:r>
              <a:rPr lang="en-US" sz="900" dirty="0" smtClean="0"/>
              <a:t>developed as the post office and commercial center for the district, as well as the terminus of the Utah </a:t>
            </a:r>
            <a:r>
              <a:rPr lang="en-US" sz="900" dirty="0" smtClean="0"/>
              <a:t>Southern </a:t>
            </a:r>
            <a:r>
              <a:rPr lang="en-US" sz="900" dirty="0" smtClean="0"/>
              <a:t>Railroad extension from Milford, some fifteen miles to the east. </a:t>
            </a:r>
          </a:p>
          <a:p>
            <a:pPr>
              <a:buNone/>
            </a:pPr>
            <a:r>
              <a:rPr lang="en-US" sz="900" dirty="0" smtClean="0"/>
              <a:t>Other mines located in the district included the Blackbird, Cactus, Carbonate, Comet, Imperial, King David, Rattler, and Yellow Jacket, but the Silver Horn was bar far the largest.</a:t>
            </a:r>
          </a:p>
          <a:p>
            <a:pPr>
              <a:buNone/>
            </a:pPr>
            <a:r>
              <a:rPr lang="en-US" sz="900" dirty="0" smtClean="0"/>
              <a:t>By 1879 the United States Annual Mining Review and Stock Ledger was calling the Silver Horn Mine "the richest silver mine in the world now being worked." Frisco </a:t>
            </a:r>
            <a:r>
              <a:rPr lang="en-US" sz="900" dirty="0" smtClean="0"/>
              <a:t>was </a:t>
            </a:r>
            <a:r>
              <a:rPr lang="en-US" sz="900" dirty="0" smtClean="0"/>
              <a:t>bustling and on June 23, 1880, the Utah </a:t>
            </a:r>
            <a:r>
              <a:rPr lang="en-US" sz="900" dirty="0" smtClean="0"/>
              <a:t>Southern </a:t>
            </a:r>
            <a:r>
              <a:rPr lang="en-US" sz="900" dirty="0" smtClean="0"/>
              <a:t>Railroad Extension steamed into town, allowing the mines the opportunity for less expensive shipping.</a:t>
            </a:r>
          </a:p>
          <a:p>
            <a:pPr>
              <a:buNone/>
            </a:pPr>
            <a:r>
              <a:rPr lang="en-US" sz="900" dirty="0" smtClean="0"/>
              <a:t>Though there were a number of roaring mining camps in the San Francisco district, Frisco </a:t>
            </a:r>
            <a:r>
              <a:rPr lang="en-US" sz="900" dirty="0" smtClean="0"/>
              <a:t>soon </a:t>
            </a:r>
            <a:r>
              <a:rPr lang="en-US" sz="900" dirty="0" smtClean="0"/>
              <a:t>gained a reputation for being the wildest. Like many boomtowns, its streets were lined with over twenty saloons, gambling dens and brothels. Reaching a peak population of nearly 6,000, vice and crime became prevalent in the town. One writer described it </a:t>
            </a:r>
            <a:r>
              <a:rPr lang="en-US" sz="900" dirty="0" smtClean="0"/>
              <a:t>as “Dodge City, Tombstone, </a:t>
            </a:r>
            <a:r>
              <a:rPr lang="en-US" sz="900" dirty="0" smtClean="0"/>
              <a:t>Sodom and Gomorrah all rolled into one." </a:t>
            </a:r>
          </a:p>
          <a:p>
            <a:pPr>
              <a:buNone/>
            </a:pPr>
            <a:r>
              <a:rPr lang="en-US" sz="900" dirty="0" smtClean="0"/>
              <a:t>Murders were said to have been so frequent that city officials contracted to have a wagon pick up the bodies and take them to boot hill for burial.  Eventually, a lawman from </a:t>
            </a:r>
            <a:r>
              <a:rPr lang="en-US" sz="900" dirty="0" err="1" smtClean="0"/>
              <a:t>Pioche</a:t>
            </a:r>
            <a:r>
              <a:rPr lang="en-US" sz="900" dirty="0" smtClean="0"/>
              <a:t>, Nevada was </a:t>
            </a:r>
            <a:r>
              <a:rPr lang="en-US" sz="900" dirty="0" smtClean="0"/>
              <a:t>hired and given free reign to "clean up the town.” When the tough marshal appeared on the scene, he allegedly told the town that he had no intentions of making arrests or building jail. Instead, the lawless element had two options – get out of town or get shot. Apparently, some of the wicked did not take the new marshal seriously as he reportedly killed six outlaws on his first night in town. After that, most of the lawless moved on and Frisco </a:t>
            </a:r>
            <a:r>
              <a:rPr lang="en-US" sz="900" dirty="0" smtClean="0"/>
              <a:t>became </a:t>
            </a:r>
            <a:r>
              <a:rPr lang="en-US" sz="900" dirty="0" smtClean="0"/>
              <a:t>a milder place for its citizens.</a:t>
            </a:r>
          </a:p>
          <a:p>
            <a:pPr>
              <a:buNone/>
            </a:pPr>
            <a:r>
              <a:rPr lang="en-US" sz="900" dirty="0" smtClean="0"/>
              <a:t>On the morning of February 12, 1885, when the miners reported for duty, they were told to wait as tremors were shaking the ground. Taking precautions, as several cave-ins had previously occurred, the night shift came to the surface, and the day crew waited. Within minutes a massive cave-in occurred, collapsing tunnels down to the seventh level and shutting off the richest part of the mine. The cause of the collapse was blamed on inadequately timbered tunnels bearing the tremendous weight of the rain and snow soaked ground above. The collapse was so great that the cave-in was felt as far away as Milford, where some windows were reportedly broken. Fortunately, no one was killed, but cave-in spelled the eventual demise of Frisco </a:t>
            </a:r>
            <a:r>
              <a:rPr lang="en-US" sz="900" dirty="0" smtClean="0"/>
              <a:t>. </a:t>
            </a:r>
            <a:endParaRPr lang="en-US" sz="900" dirty="0" smtClean="0"/>
          </a:p>
          <a:p>
            <a:pPr>
              <a:buNone/>
            </a:pPr>
            <a:r>
              <a:rPr lang="en-US" sz="900" dirty="0" smtClean="0"/>
              <a:t>By 1885 over $60,000,000 in zinc, copper, lead, silver, and gold had been hauled away from Frisco </a:t>
            </a:r>
            <a:r>
              <a:rPr lang="en-US" sz="900" dirty="0" smtClean="0"/>
              <a:t>by </a:t>
            </a:r>
            <a:r>
              <a:rPr lang="en-US" sz="900" dirty="0" smtClean="0"/>
              <a:t>mule train and the Utah </a:t>
            </a:r>
            <a:r>
              <a:rPr lang="en-US" sz="900" dirty="0" smtClean="0"/>
              <a:t>Southern </a:t>
            </a:r>
            <a:r>
              <a:rPr lang="en-US" sz="900" dirty="0" smtClean="0"/>
              <a:t>Railroad. </a:t>
            </a:r>
          </a:p>
          <a:p>
            <a:pPr>
              <a:buNone/>
            </a:pPr>
            <a:r>
              <a:rPr lang="en-US" sz="900" dirty="0" smtClean="0"/>
              <a:t>After the collapse of the mine, it began to produce again within a year, but never on the scale of its fabulous past. </a:t>
            </a:r>
          </a:p>
          <a:p>
            <a:pPr>
              <a:buNone/>
            </a:pPr>
            <a:r>
              <a:rPr lang="en-US" sz="900" dirty="0" smtClean="0"/>
              <a:t>By the turn of the century only fourteen businesses were still alive in Frisco </a:t>
            </a:r>
            <a:r>
              <a:rPr lang="en-US" sz="900" dirty="0" smtClean="0"/>
              <a:t>and </a:t>
            </a:r>
            <a:r>
              <a:rPr lang="en-US" sz="900" dirty="0" smtClean="0"/>
              <a:t>its population had decline to 500. By 1912, only twelve businesses existed in the dwindling town of 150. By the 1920s, Frisco </a:t>
            </a:r>
            <a:r>
              <a:rPr lang="en-US" sz="900" dirty="0" smtClean="0"/>
              <a:t>was </a:t>
            </a:r>
            <a:r>
              <a:rPr lang="en-US" sz="900" dirty="0" smtClean="0"/>
              <a:t>a ghost town.</a:t>
            </a:r>
          </a:p>
          <a:p>
            <a:pPr>
              <a:buNone/>
            </a:pPr>
            <a:r>
              <a:rPr lang="en-US" sz="900" dirty="0" smtClean="0"/>
              <a:t>In 1982, </a:t>
            </a:r>
            <a:r>
              <a:rPr lang="en-US" sz="900" dirty="0" smtClean="0"/>
              <a:t>Frisco‘s kilns </a:t>
            </a:r>
            <a:r>
              <a:rPr lang="en-US" sz="900" dirty="0" smtClean="0"/>
              <a:t>were placed on National Register of Historic Places. </a:t>
            </a:r>
          </a:p>
          <a:p>
            <a:pPr>
              <a:buNone/>
            </a:pPr>
            <a:r>
              <a:rPr lang="en-US" sz="900" dirty="0" smtClean="0"/>
              <a:t>In 2002, a mining company began to rework the mines of Frisco </a:t>
            </a:r>
            <a:r>
              <a:rPr lang="en-US" sz="900" dirty="0" smtClean="0"/>
              <a:t>, </a:t>
            </a:r>
            <a:r>
              <a:rPr lang="en-US" sz="900" dirty="0" smtClean="0"/>
              <a:t>so only the charcoal kilns and cemetery are accessible today. </a:t>
            </a:r>
            <a:endParaRPr lang="en-US" sz="9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B.9. Frisco Photos</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52400" y="1524000"/>
            <a:ext cx="4495800" cy="4838153"/>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621823" y="1523999"/>
            <a:ext cx="4369777" cy="48412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B.9. More Frisco Photos</a:t>
            </a:r>
            <a:endParaRPr lang="en-US" dirty="0"/>
          </a:p>
        </p:txBody>
      </p:sp>
      <p:pic>
        <p:nvPicPr>
          <p:cNvPr id="3075" name="Picture 3"/>
          <p:cNvPicPr>
            <a:picLocks noChangeAspect="1" noChangeArrowheads="1"/>
          </p:cNvPicPr>
          <p:nvPr/>
        </p:nvPicPr>
        <p:blipFill>
          <a:blip r:embed="rId2" cstate="print"/>
          <a:srcRect/>
          <a:stretch>
            <a:fillRect/>
          </a:stretch>
        </p:blipFill>
        <p:spPr bwMode="auto">
          <a:xfrm>
            <a:off x="457200" y="1447800"/>
            <a:ext cx="8229600" cy="4894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B.10. University of Utah Observatory </a:t>
            </a:r>
            <a:br>
              <a:rPr lang="en-US" dirty="0" smtClean="0"/>
            </a:br>
            <a:r>
              <a:rPr lang="en-US" dirty="0" smtClean="0"/>
              <a:t>Frisco Peak</a:t>
            </a:r>
            <a:endParaRPr lang="en-US" dirty="0"/>
          </a:p>
        </p:txBody>
      </p:sp>
      <p:pic>
        <p:nvPicPr>
          <p:cNvPr id="13314" name="Picture 2"/>
          <p:cNvPicPr>
            <a:picLocks noChangeAspect="1" noChangeArrowheads="1"/>
          </p:cNvPicPr>
          <p:nvPr/>
        </p:nvPicPr>
        <p:blipFill>
          <a:blip r:embed="rId2" cstate="print"/>
          <a:srcRect/>
          <a:stretch>
            <a:fillRect/>
          </a:stretch>
        </p:blipFill>
        <p:spPr bwMode="auto">
          <a:xfrm>
            <a:off x="0" y="1752600"/>
            <a:ext cx="9149066" cy="45323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2400"/>
            <a:ext cx="9144000" cy="6705600"/>
            <a:chOff x="0" y="152400"/>
            <a:chExt cx="9144000" cy="6705600"/>
          </a:xfrm>
        </p:grpSpPr>
        <p:pic>
          <p:nvPicPr>
            <p:cNvPr id="10243" name="Picture 3"/>
            <p:cNvPicPr>
              <a:picLocks noChangeAspect="1" noChangeArrowheads="1"/>
            </p:cNvPicPr>
            <p:nvPr/>
          </p:nvPicPr>
          <p:blipFill>
            <a:blip r:embed="rId2" cstate="print"/>
            <a:srcRect/>
            <a:stretch>
              <a:fillRect/>
            </a:stretch>
          </p:blipFill>
          <p:spPr bwMode="auto">
            <a:xfrm>
              <a:off x="0" y="3495900"/>
              <a:ext cx="7162800" cy="3362100"/>
            </a:xfrm>
            <a:prstGeom prst="rect">
              <a:avLst/>
            </a:prstGeom>
            <a:noFill/>
            <a:ln w="9525">
              <a:noFill/>
              <a:miter lim="800000"/>
              <a:headEnd/>
              <a:tailEnd/>
            </a:ln>
          </p:spPr>
        </p:pic>
        <p:pic>
          <p:nvPicPr>
            <p:cNvPr id="10242" name="Picture 2"/>
            <p:cNvPicPr>
              <a:picLocks noChangeAspect="1" noChangeArrowheads="1"/>
            </p:cNvPicPr>
            <p:nvPr/>
          </p:nvPicPr>
          <p:blipFill>
            <a:blip r:embed="rId3" cstate="print"/>
            <a:srcRect/>
            <a:stretch>
              <a:fillRect/>
            </a:stretch>
          </p:blipFill>
          <p:spPr bwMode="auto">
            <a:xfrm>
              <a:off x="1483369" y="152400"/>
              <a:ext cx="7660631" cy="3417399"/>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dirty="0" smtClean="0"/>
              <a:t>B.11. Iron Mountain / Iron Springs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2827008" y="1295400"/>
            <a:ext cx="6316991" cy="5562600"/>
          </a:xfrm>
          <a:prstGeom prst="rect">
            <a:avLst/>
          </a:prstGeom>
          <a:noFill/>
          <a:ln w="9525">
            <a:noFill/>
            <a:miter lim="800000"/>
            <a:headEnd/>
            <a:tailEnd/>
          </a:ln>
        </p:spPr>
      </p:pic>
      <p:sp>
        <p:nvSpPr>
          <p:cNvPr id="3" name="Content Placeholder 2"/>
          <p:cNvSpPr>
            <a:spLocks noGrp="1"/>
          </p:cNvSpPr>
          <p:nvPr>
            <p:ph idx="1"/>
          </p:nvPr>
        </p:nvSpPr>
        <p:spPr>
          <a:xfrm>
            <a:off x="457200" y="1219200"/>
            <a:ext cx="8229600" cy="4525963"/>
          </a:xfrm>
        </p:spPr>
        <p:txBody>
          <a:bodyPr>
            <a:noAutofit/>
          </a:bodyPr>
          <a:lstStyle/>
          <a:p>
            <a:pPr marL="457200" indent="-457200">
              <a:buFont typeface="+mj-lt"/>
              <a:buAutoNum type="arabicPeriod"/>
            </a:pPr>
            <a:r>
              <a:rPr lang="en-US" sz="2400" dirty="0" smtClean="0"/>
              <a:t>Nelson Cabin</a:t>
            </a:r>
            <a:endParaRPr lang="en-US" sz="2400" dirty="0" smtClean="0"/>
          </a:p>
          <a:p>
            <a:pPr marL="457200" indent="-457200">
              <a:buFont typeface="+mj-lt"/>
              <a:buAutoNum type="arabicPeriod"/>
            </a:pPr>
            <a:r>
              <a:rPr lang="en-US" sz="2400" dirty="0" err="1" smtClean="0"/>
              <a:t>Kolob</a:t>
            </a:r>
            <a:r>
              <a:rPr lang="en-US" sz="2400" dirty="0" smtClean="0"/>
              <a:t> </a:t>
            </a:r>
            <a:r>
              <a:rPr lang="en-US" sz="2400" dirty="0" smtClean="0"/>
              <a:t>Reservoir</a:t>
            </a:r>
          </a:p>
          <a:p>
            <a:pPr marL="457200" indent="-457200">
              <a:buFont typeface="+mj-lt"/>
              <a:buAutoNum type="arabicPeriod"/>
            </a:pPr>
            <a:r>
              <a:rPr lang="en-US" sz="2400" dirty="0" smtClean="0"/>
              <a:t>Silver </a:t>
            </a:r>
            <a:r>
              <a:rPr lang="en-US" sz="2400" dirty="0" smtClean="0"/>
              <a:t>Reef</a:t>
            </a:r>
          </a:p>
          <a:p>
            <a:pPr marL="457200" indent="-457200">
              <a:buFont typeface="+mj-lt"/>
              <a:buAutoNum type="arabicPeriod"/>
            </a:pPr>
            <a:r>
              <a:rPr lang="en-US" sz="2400" dirty="0" smtClean="0"/>
              <a:t>Snows Canyon</a:t>
            </a:r>
          </a:p>
          <a:p>
            <a:pPr marL="457200" indent="-457200">
              <a:buFont typeface="+mj-lt"/>
              <a:buAutoNum type="arabicPeriod"/>
            </a:pPr>
            <a:r>
              <a:rPr lang="en-US" sz="2400" dirty="0" smtClean="0"/>
              <a:t>Volcano</a:t>
            </a:r>
            <a:endParaRPr lang="en-US" sz="2400" dirty="0" smtClean="0"/>
          </a:p>
          <a:p>
            <a:pPr marL="457200" indent="-457200">
              <a:buFont typeface="+mj-lt"/>
              <a:buAutoNum type="arabicPeriod"/>
            </a:pPr>
            <a:r>
              <a:rPr lang="en-US" sz="2400" dirty="0" smtClean="0"/>
              <a:t>Coal Mines</a:t>
            </a:r>
          </a:p>
          <a:p>
            <a:pPr marL="457200" indent="-457200">
              <a:buFont typeface="+mj-lt"/>
              <a:buAutoNum type="arabicPeriod"/>
            </a:pPr>
            <a:r>
              <a:rPr lang="en-US" sz="2400" dirty="0" smtClean="0"/>
              <a:t>Parowan </a:t>
            </a:r>
            <a:r>
              <a:rPr lang="en-US" sz="2400" dirty="0" smtClean="0"/>
              <a:t>Gap</a:t>
            </a:r>
            <a:endParaRPr lang="en-US" sz="2400" dirty="0" smtClean="0"/>
          </a:p>
          <a:p>
            <a:pPr marL="457200" indent="-457200">
              <a:buFont typeface="+mj-lt"/>
              <a:buAutoNum type="arabicPeriod"/>
            </a:pPr>
            <a:r>
              <a:rPr lang="en-US" sz="2400" dirty="0" smtClean="0"/>
              <a:t>Rocky Range </a:t>
            </a:r>
            <a:r>
              <a:rPr lang="en-US" sz="2400" dirty="0" smtClean="0"/>
              <a:t>Mines</a:t>
            </a:r>
            <a:endParaRPr lang="en-US" sz="2400" dirty="0" smtClean="0"/>
          </a:p>
          <a:p>
            <a:pPr marL="457200" indent="-457200">
              <a:buFont typeface="+mj-lt"/>
              <a:buAutoNum type="arabicPeriod"/>
            </a:pPr>
            <a:r>
              <a:rPr lang="en-US" sz="2400" dirty="0" smtClean="0"/>
              <a:t>Frisco</a:t>
            </a:r>
          </a:p>
          <a:p>
            <a:pPr marL="457200" indent="-457200">
              <a:buFont typeface="+mj-lt"/>
              <a:buAutoNum type="arabicPeriod"/>
            </a:pPr>
            <a:r>
              <a:rPr lang="en-US" sz="2400" dirty="0" smtClean="0"/>
              <a:t>UU </a:t>
            </a:r>
            <a:r>
              <a:rPr lang="en-US" sz="2400" dirty="0" smtClean="0"/>
              <a:t>Frisco Peak Telescope</a:t>
            </a:r>
            <a:endParaRPr lang="en-US" sz="2400" dirty="0" smtClean="0"/>
          </a:p>
          <a:p>
            <a:pPr marL="457200" indent="-457200">
              <a:buFont typeface="+mj-lt"/>
              <a:buAutoNum type="arabicPeriod"/>
            </a:pPr>
            <a:r>
              <a:rPr lang="en-US" sz="2400" dirty="0" smtClean="0"/>
              <a:t>Iron Mine</a:t>
            </a:r>
            <a:endParaRPr lang="en-US" sz="2400" dirty="0" smtClean="0"/>
          </a:p>
          <a:p>
            <a:pPr marL="457200" indent="-457200">
              <a:buFont typeface="+mj-lt"/>
              <a:buAutoNum type="arabicPeriod"/>
            </a:pPr>
            <a:r>
              <a:rPr lang="en-US" sz="2400" dirty="0" smtClean="0"/>
              <a:t>Iron </a:t>
            </a:r>
            <a:r>
              <a:rPr lang="en-US" sz="2400" dirty="0" smtClean="0"/>
              <a:t>Town</a:t>
            </a:r>
            <a:endParaRPr lang="en-US" sz="2400" dirty="0"/>
          </a:p>
        </p:txBody>
      </p:sp>
      <p:sp>
        <p:nvSpPr>
          <p:cNvPr id="4" name="Title 1"/>
          <p:cNvSpPr>
            <a:spLocks noGrp="1"/>
          </p:cNvSpPr>
          <p:nvPr>
            <p:ph type="title"/>
          </p:nvPr>
        </p:nvSpPr>
        <p:spPr/>
        <p:txBody>
          <a:bodyPr/>
          <a:lstStyle/>
          <a:p>
            <a:r>
              <a:rPr lang="en-US" dirty="0" smtClean="0"/>
              <a:t>B. </a:t>
            </a:r>
            <a:r>
              <a:rPr lang="en-US" dirty="0" smtClean="0"/>
              <a:t>Geographic Context</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Grandma’s Dad’s Second Historical Book</a:t>
            </a:r>
            <a:endParaRPr lang="en-US" dirty="0"/>
          </a:p>
        </p:txBody>
      </p:sp>
      <p:pic>
        <p:nvPicPr>
          <p:cNvPr id="29699" name="Picture 3"/>
          <p:cNvPicPr>
            <a:picLocks noChangeAspect="1" noChangeArrowheads="1"/>
          </p:cNvPicPr>
          <p:nvPr/>
        </p:nvPicPr>
        <p:blipFill>
          <a:blip r:embed="rId2" cstate="print"/>
          <a:srcRect/>
          <a:stretch>
            <a:fillRect/>
          </a:stretch>
        </p:blipFill>
        <p:spPr bwMode="auto">
          <a:xfrm>
            <a:off x="3124201" y="2114464"/>
            <a:ext cx="6019800" cy="4743536"/>
          </a:xfrm>
          <a:prstGeom prst="rect">
            <a:avLst/>
          </a:prstGeom>
          <a:noFill/>
          <a:ln w="9525">
            <a:noFill/>
            <a:miter lim="800000"/>
            <a:headEnd/>
            <a:tailEnd/>
          </a:ln>
        </p:spPr>
      </p:pic>
      <p:pic>
        <p:nvPicPr>
          <p:cNvPr id="29698" name="Picture 2"/>
          <p:cNvPicPr>
            <a:picLocks noChangeAspect="1" noChangeArrowheads="1"/>
          </p:cNvPicPr>
          <p:nvPr/>
        </p:nvPicPr>
        <p:blipFill>
          <a:blip r:embed="rId3" cstate="print"/>
          <a:srcRect/>
          <a:stretch>
            <a:fillRect/>
          </a:stretch>
        </p:blipFill>
        <p:spPr bwMode="auto">
          <a:xfrm>
            <a:off x="0" y="2133601"/>
            <a:ext cx="3207996"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B.11. Iron Springs Mine</a:t>
            </a: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0" y="1119987"/>
            <a:ext cx="9144000" cy="5738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B.11. Iron Town, Iron Mountain, &amp; </a:t>
            </a:r>
            <a:br>
              <a:rPr lang="en-US" dirty="0" smtClean="0"/>
            </a:br>
            <a:r>
              <a:rPr lang="en-US" dirty="0" smtClean="0"/>
              <a:t>Iron Springs</a:t>
            </a:r>
            <a:endParaRPr lang="en-US" dirty="0"/>
          </a:p>
        </p:txBody>
      </p:sp>
      <p:pic>
        <p:nvPicPr>
          <p:cNvPr id="1028" name="Picture 4"/>
          <p:cNvPicPr>
            <a:picLocks noChangeAspect="1" noChangeArrowheads="1"/>
          </p:cNvPicPr>
          <p:nvPr/>
        </p:nvPicPr>
        <p:blipFill>
          <a:blip r:embed="rId2" cstate="print"/>
          <a:srcRect/>
          <a:stretch>
            <a:fillRect/>
          </a:stretch>
        </p:blipFill>
        <p:spPr bwMode="auto">
          <a:xfrm>
            <a:off x="1676400" y="1371600"/>
            <a:ext cx="5715000" cy="523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there mines?</a:t>
            </a:r>
            <a:endParaRPr lang="en-US" dirty="0"/>
          </a:p>
        </p:txBody>
      </p:sp>
      <p:pic>
        <p:nvPicPr>
          <p:cNvPr id="34818" name="Picture 2" descr="D:\DML\Vaisala\images\Mineralization_Concept.png"/>
          <p:cNvPicPr>
            <a:picLocks noChangeAspect="1" noChangeArrowheads="1"/>
          </p:cNvPicPr>
          <p:nvPr/>
        </p:nvPicPr>
        <p:blipFill>
          <a:blip r:embed="rId2" cstate="print"/>
          <a:srcRect/>
          <a:stretch>
            <a:fillRect/>
          </a:stretch>
        </p:blipFill>
        <p:spPr bwMode="auto">
          <a:xfrm>
            <a:off x="1" y="1369758"/>
            <a:ext cx="9144000" cy="5488242"/>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B.12. Iron Town</a:t>
            </a:r>
            <a:endParaRPr lang="en-US" dirty="0"/>
          </a:p>
        </p:txBody>
      </p:sp>
      <p:pic>
        <p:nvPicPr>
          <p:cNvPr id="11267" name="Picture 3"/>
          <p:cNvPicPr>
            <a:picLocks noChangeAspect="1" noChangeArrowheads="1"/>
          </p:cNvPicPr>
          <p:nvPr/>
        </p:nvPicPr>
        <p:blipFill>
          <a:blip r:embed="rId2" cstate="print"/>
          <a:srcRect/>
          <a:stretch>
            <a:fillRect/>
          </a:stretch>
        </p:blipFill>
        <p:spPr bwMode="auto">
          <a:xfrm>
            <a:off x="0" y="1752600"/>
            <a:ext cx="9136526" cy="43012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Friend’s History of Iron County</a:t>
            </a:r>
            <a:endParaRPr lang="en-US" dirty="0"/>
          </a:p>
        </p:txBody>
      </p:sp>
      <p:pic>
        <p:nvPicPr>
          <p:cNvPr id="28674" name="Picture 2"/>
          <p:cNvPicPr>
            <a:picLocks noChangeAspect="1" noChangeArrowheads="1"/>
          </p:cNvPicPr>
          <p:nvPr/>
        </p:nvPicPr>
        <p:blipFill>
          <a:blip r:embed="rId2" cstate="print"/>
          <a:srcRect/>
          <a:stretch>
            <a:fillRect/>
          </a:stretch>
        </p:blipFill>
        <p:spPr bwMode="auto">
          <a:xfrm>
            <a:off x="0" y="2130177"/>
            <a:ext cx="3124200" cy="4727823"/>
          </a:xfrm>
          <a:prstGeom prst="rect">
            <a:avLst/>
          </a:prstGeom>
          <a:noFill/>
          <a:ln w="9525">
            <a:noFill/>
            <a:miter lim="800000"/>
            <a:headEnd/>
            <a:tailEnd/>
          </a:ln>
        </p:spPr>
      </p:pic>
      <p:pic>
        <p:nvPicPr>
          <p:cNvPr id="28675" name="Picture 3"/>
          <p:cNvPicPr>
            <a:picLocks noChangeAspect="1" noChangeArrowheads="1"/>
          </p:cNvPicPr>
          <p:nvPr/>
        </p:nvPicPr>
        <p:blipFill>
          <a:blip r:embed="rId3" cstate="print"/>
          <a:srcRect/>
          <a:stretch>
            <a:fillRect/>
          </a:stretch>
        </p:blipFill>
        <p:spPr bwMode="auto">
          <a:xfrm>
            <a:off x="3124200" y="2136277"/>
            <a:ext cx="6019800" cy="4721723"/>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B.12. Iron Town Zoom</a:t>
            </a:r>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0" y="1752600"/>
            <a:ext cx="9151336"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B.12. Iron Town, a Smelting Ghost Town</a:t>
            </a:r>
            <a:endParaRPr lang="en-US" dirty="0"/>
          </a:p>
        </p:txBody>
      </p:sp>
      <p:sp>
        <p:nvSpPr>
          <p:cNvPr id="3" name="Content Placeholder 2"/>
          <p:cNvSpPr>
            <a:spLocks noGrp="1"/>
          </p:cNvSpPr>
          <p:nvPr>
            <p:ph idx="1"/>
          </p:nvPr>
        </p:nvSpPr>
        <p:spPr>
          <a:xfrm>
            <a:off x="457200" y="1600200"/>
            <a:ext cx="4114800" cy="4525963"/>
          </a:xfrm>
        </p:spPr>
        <p:txBody>
          <a:bodyPr>
            <a:normAutofit fontScale="47500" lnSpcReduction="20000"/>
          </a:bodyPr>
          <a:lstStyle/>
          <a:p>
            <a:pPr>
              <a:buNone/>
            </a:pPr>
            <a:r>
              <a:rPr lang="en-US" dirty="0" smtClean="0"/>
              <a:t>Pretty rock formations and boulders like this are along the route to Iron Town. The area was discovered in 1868 by Peter Shirts. The area then was known as Iron City. Later Ebenezer Hanks invested in the iron ore mine under the name of the Union Iron Company, later known as the Great Western Iron Company. In 1870 there were 97 people living in Iron City. </a:t>
            </a:r>
            <a:endParaRPr lang="en-US" dirty="0" smtClean="0"/>
          </a:p>
          <a:p>
            <a:pPr>
              <a:buNone/>
            </a:pPr>
            <a:r>
              <a:rPr lang="en-US" dirty="0" smtClean="0"/>
              <a:t>More of the walls and foundations of the foundry building. A chimney still stands in the back. A lot of this was vandalized and the walls and artifacts are gone. This area is still one of the richest iron ore deposits in the United States</a:t>
            </a:r>
            <a:r>
              <a:rPr lang="en-US" dirty="0" smtClean="0"/>
              <a:t>.</a:t>
            </a:r>
          </a:p>
          <a:p>
            <a:pPr>
              <a:buNone/>
            </a:pPr>
            <a:r>
              <a:rPr lang="en-US" dirty="0" smtClean="0"/>
              <a:t>The old furnace here could process 2,500 lbs of ore a day. The original mine closed down in 1876. Columbus Steel took over and in 1923 the Union Pacific railroad ran a spur into the mine sending over 500 tons a day to Northern Utah. By the mid-1980's the mine was shut down again due mostly to foreign prices being too low to keep producing ore here in the US. </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4876800" y="1600200"/>
            <a:ext cx="3333750" cy="25146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876800" y="4191000"/>
            <a:ext cx="333375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B.12. Town</a:t>
            </a:r>
            <a:endParaRPr lang="en-US" dirty="0"/>
          </a:p>
        </p:txBody>
      </p:sp>
      <p:sp>
        <p:nvSpPr>
          <p:cNvPr id="3" name="Content Placeholder 2"/>
          <p:cNvSpPr>
            <a:spLocks noGrp="1"/>
          </p:cNvSpPr>
          <p:nvPr>
            <p:ph idx="1"/>
          </p:nvPr>
        </p:nvSpPr>
        <p:spPr>
          <a:xfrm>
            <a:off x="457200" y="1600200"/>
            <a:ext cx="4114800" cy="4525963"/>
          </a:xfrm>
        </p:spPr>
        <p:txBody>
          <a:bodyPr>
            <a:normAutofit/>
          </a:bodyPr>
          <a:lstStyle/>
          <a:p>
            <a:pPr>
              <a:buNone/>
            </a:pPr>
            <a:r>
              <a:rPr lang="en-US" sz="1600" dirty="0" smtClean="0"/>
              <a:t>The old furnace here could process 2,500 lbs of ore a day. The original mine closed down in 1876. Columbus Steel took over and in 1923 the Union Pacific railroad ran a spur into the mine sending over 500 tons a day to Northern Utah. By the mid-1980's the mine was shut down again due mostly to foreign prices being too low to keep producing ore here in the US</a:t>
            </a:r>
            <a:r>
              <a:rPr lang="en-US" sz="1600" dirty="0" smtClean="0"/>
              <a:t>.</a:t>
            </a:r>
          </a:p>
          <a:p>
            <a:pPr>
              <a:buNone/>
            </a:pPr>
            <a:r>
              <a:rPr lang="en-US" sz="1600" dirty="0" smtClean="0"/>
              <a:t>To the right is an old </a:t>
            </a:r>
            <a:r>
              <a:rPr lang="en-US" sz="1600" dirty="0" err="1" smtClean="0"/>
              <a:t>BuCyrus</a:t>
            </a:r>
            <a:r>
              <a:rPr lang="en-US" sz="1600" dirty="0" smtClean="0"/>
              <a:t> Erie shovel that was once part of the Iron Ore Mine. This old shovel is at the entrance to the landfill. </a:t>
            </a:r>
            <a:endParaRPr lang="en-US" sz="1600" dirty="0" smtClean="0"/>
          </a:p>
          <a:p>
            <a:pPr>
              <a:buNone/>
            </a:pPr>
            <a:r>
              <a:rPr lang="en-US" sz="1600" dirty="0" smtClean="0"/>
              <a:t>http://www.in-the-desert.com/irontown.html</a:t>
            </a:r>
            <a:endParaRPr lang="en-US" sz="1600" dirty="0" smtClean="0"/>
          </a:p>
          <a:p>
            <a:pPr>
              <a:buNone/>
            </a:pPr>
            <a:r>
              <a:rPr lang="en-US" sz="1600" dirty="0" smtClean="0"/>
              <a:t> </a:t>
            </a:r>
          </a:p>
          <a:p>
            <a:pPr>
              <a:buNone/>
            </a:pPr>
            <a:endParaRPr lang="en-US" sz="1600" dirty="0"/>
          </a:p>
        </p:txBody>
      </p:sp>
      <p:pic>
        <p:nvPicPr>
          <p:cNvPr id="3074" name="Picture 2"/>
          <p:cNvPicPr>
            <a:picLocks noChangeAspect="1" noChangeArrowheads="1"/>
          </p:cNvPicPr>
          <p:nvPr/>
        </p:nvPicPr>
        <p:blipFill>
          <a:blip r:embed="rId2" cstate="print"/>
          <a:srcRect/>
          <a:stretch>
            <a:fillRect/>
          </a:stretch>
        </p:blipFill>
        <p:spPr bwMode="auto">
          <a:xfrm>
            <a:off x="5410200" y="1524000"/>
            <a:ext cx="3333750" cy="25146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5410200" y="4114800"/>
            <a:ext cx="333375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Documents and Settings\roice\My Documents\A4_Develop_Philosophy\A4224_Review_Other_Related_Philosophy\110816-18_Science_Camp\Rare_Earths\NatGeo_Rare_Earths-1.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0"/>
            <a:ext cx="8229600" cy="1143000"/>
          </a:xfrm>
        </p:spPr>
        <p:txBody>
          <a:bodyPr/>
          <a:lstStyle/>
          <a:p>
            <a:r>
              <a:rPr lang="en-US" dirty="0" smtClean="0">
                <a:solidFill>
                  <a:srgbClr val="FFFF00"/>
                </a:solidFill>
              </a:rPr>
              <a:t>C.1. Rare Earths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roice\My Documents\A4_Develop_Philosophy\A4224_Review_Other_Related_Philosophy\110816-18_Science_Camp\Rare_Earths\NatGeo_Rare_Earths-2.pn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457200" y="0"/>
            <a:ext cx="8229600" cy="1143000"/>
          </a:xfrm>
        </p:spPr>
        <p:txBody>
          <a:bodyPr/>
          <a:lstStyle/>
          <a:p>
            <a:r>
              <a:rPr lang="en-US" dirty="0" smtClean="0"/>
              <a:t>C.2. Rare Earths</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nts and Settings\roice\My Documents\A4_Develop_Philosophy\A4224_Review_Other_Related_Philosophy\110816-18_Science_Camp\Rare_Earths\NatGeo_Rare_Earths-3.pn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457200" y="0"/>
            <a:ext cx="8229600" cy="1143000"/>
          </a:xfrm>
        </p:spPr>
        <p:txBody>
          <a:bodyPr/>
          <a:lstStyle/>
          <a:p>
            <a:r>
              <a:rPr lang="en-US" dirty="0" smtClean="0"/>
              <a:t>C.3. Rare Earths</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Documents and Settings\roice\My Documents\A4_Develop_Philosophy\A4224_Review_Other_Related_Philosophy\110816-18_Science_Camp\Rare_Earths\NatGeo_Rare_Earths-4.png"/>
          <p:cNvPicPr>
            <a:picLocks noChangeAspect="1" noChangeArrowheads="1"/>
          </p:cNvPicPr>
          <p:nvPr/>
        </p:nvPicPr>
        <p:blipFill>
          <a:blip r:embed="rId2" cstate="print"/>
          <a:srcRect/>
          <a:stretch>
            <a:fillRect/>
          </a:stretch>
        </p:blipFill>
        <p:spPr bwMode="auto">
          <a:xfrm>
            <a:off x="0" y="0"/>
            <a:ext cx="9120048" cy="6858000"/>
          </a:xfrm>
          <a:prstGeom prst="rect">
            <a:avLst/>
          </a:prstGeom>
          <a:noFill/>
        </p:spPr>
      </p:pic>
      <p:sp>
        <p:nvSpPr>
          <p:cNvPr id="2" name="Title 1"/>
          <p:cNvSpPr>
            <a:spLocks noGrp="1"/>
          </p:cNvSpPr>
          <p:nvPr>
            <p:ph type="title"/>
          </p:nvPr>
        </p:nvSpPr>
        <p:spPr>
          <a:xfrm>
            <a:off x="457200" y="0"/>
            <a:ext cx="8229600" cy="762000"/>
          </a:xfrm>
        </p:spPr>
        <p:txBody>
          <a:bodyPr/>
          <a:lstStyle/>
          <a:p>
            <a:r>
              <a:rPr lang="en-US" dirty="0" smtClean="0">
                <a:solidFill>
                  <a:srgbClr val="FFFF00"/>
                </a:solidFill>
              </a:rPr>
              <a:t>C.4. Rare Earths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Documents and Settings\roice\My Documents\A4_Develop_Philosophy\A4224_Review_Other_Related_Philosophy\110816-18_Science_Camp\Rare_Earths\NatGeo_Rare_Earths-5.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419600" y="0"/>
            <a:ext cx="4724400" cy="1143000"/>
          </a:xfrm>
        </p:spPr>
        <p:txBody>
          <a:bodyPr/>
          <a:lstStyle/>
          <a:p>
            <a:r>
              <a:rPr lang="en-US" dirty="0" smtClean="0"/>
              <a:t>C.5. Rare Earths</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C.6. Rare Earths</a:t>
            </a:r>
            <a:endParaRPr lang="en-US" dirty="0"/>
          </a:p>
        </p:txBody>
      </p:sp>
      <p:pic>
        <p:nvPicPr>
          <p:cNvPr id="27650" name="Picture 2" descr="C:\Documents and Settings\roice\My Documents\A4_Develop_Philosophy\A4224_Review_Other_Related_Philosophy\110816-18_Science_Camp\110715_CD_Rare_Earths_Export_Quota.png"/>
          <p:cNvPicPr>
            <a:picLocks noChangeAspect="1" noChangeArrowheads="1"/>
          </p:cNvPicPr>
          <p:nvPr/>
        </p:nvPicPr>
        <p:blipFill>
          <a:blip r:embed="rId2" cstate="print"/>
          <a:srcRect/>
          <a:stretch>
            <a:fillRect/>
          </a:stretch>
        </p:blipFill>
        <p:spPr bwMode="auto">
          <a:xfrm rot="16200000">
            <a:off x="2150481" y="-855079"/>
            <a:ext cx="4800599" cy="9101558"/>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 </a:t>
            </a:r>
            <a:r>
              <a:rPr lang="en-US" dirty="0" smtClean="0"/>
              <a:t>Music and Genealogy</a:t>
            </a:r>
            <a:endParaRPr lang="en-US" dirty="0"/>
          </a:p>
        </p:txBody>
      </p:sp>
      <p:sp>
        <p:nvSpPr>
          <p:cNvPr id="3" name="Content Placeholder 2"/>
          <p:cNvSpPr>
            <a:spLocks noGrp="1"/>
          </p:cNvSpPr>
          <p:nvPr>
            <p:ph idx="1"/>
          </p:nvPr>
        </p:nvSpPr>
        <p:spPr/>
        <p:txBody>
          <a:bodyPr/>
          <a:lstStyle/>
          <a:p>
            <a:r>
              <a:rPr lang="en-US" dirty="0" smtClean="0"/>
              <a:t>Activities:</a:t>
            </a:r>
          </a:p>
          <a:p>
            <a:pPr lvl="1"/>
            <a:r>
              <a:rPr lang="en-US" dirty="0" smtClean="0"/>
              <a:t>Learn to play your harmonica.</a:t>
            </a:r>
          </a:p>
          <a:p>
            <a:pPr lvl="1"/>
            <a:r>
              <a:rPr lang="en-US" dirty="0" smtClean="0"/>
              <a:t>Review Grandpa’s book of songs, select one of the songs to sing with him around the campfire, and write about your feelings in your notebook.</a:t>
            </a:r>
          </a:p>
          <a:p>
            <a:r>
              <a:rPr lang="en-US" dirty="0" smtClean="0"/>
              <a:t>Learn about and think about the sacrifices of those who provided you with your DNA:</a:t>
            </a:r>
          </a:p>
          <a:p>
            <a:pPr lvl="1"/>
            <a:r>
              <a:rPr lang="en-US" dirty="0" smtClean="0"/>
              <a:t>Write something you learned about one of your ancestors in your notebook.</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B.1. Nelson Cabin Map</a:t>
            </a:r>
            <a:endParaRPr lang="en-US" dirty="0"/>
          </a:p>
        </p:txBody>
      </p:sp>
      <p:pic>
        <p:nvPicPr>
          <p:cNvPr id="5" name="Picture 4" descr="22_Grid.png"/>
          <p:cNvPicPr>
            <a:picLocks noChangeAspect="1"/>
          </p:cNvPicPr>
          <p:nvPr/>
        </p:nvPicPr>
        <p:blipFill>
          <a:blip r:embed="rId2" cstate="print"/>
          <a:stretch>
            <a:fillRect/>
          </a:stretch>
        </p:blipFill>
        <p:spPr>
          <a:xfrm>
            <a:off x="0" y="1638877"/>
            <a:ext cx="9144000" cy="5219123"/>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2011 Science Camp</a:t>
            </a:r>
            <a:endParaRPr lang="en-US" dirty="0"/>
          </a:p>
        </p:txBody>
      </p:sp>
      <p:sp>
        <p:nvSpPr>
          <p:cNvPr id="3" name="Content Placeholder 2"/>
          <p:cNvSpPr>
            <a:spLocks noGrp="1"/>
          </p:cNvSpPr>
          <p:nvPr>
            <p:ph idx="1"/>
          </p:nvPr>
        </p:nvSpPr>
        <p:spPr>
          <a:xfrm>
            <a:off x="304800" y="1600200"/>
            <a:ext cx="8534400" cy="4525963"/>
          </a:xfrm>
        </p:spPr>
        <p:txBody>
          <a:bodyPr>
            <a:normAutofit lnSpcReduction="10000"/>
          </a:bodyPr>
          <a:lstStyle/>
          <a:p>
            <a:r>
              <a:rPr lang="en-US" dirty="0" smtClean="0"/>
              <a:t>What was best about </a:t>
            </a:r>
            <a:r>
              <a:rPr lang="en-US" dirty="0" smtClean="0"/>
              <a:t>2011 </a:t>
            </a:r>
            <a:r>
              <a:rPr lang="en-US" dirty="0" smtClean="0"/>
              <a:t>Science Camp?</a:t>
            </a:r>
          </a:p>
          <a:p>
            <a:pPr lvl="1"/>
            <a:r>
              <a:rPr lang="en-US" dirty="0" smtClean="0"/>
              <a:t>__________________________________</a:t>
            </a:r>
          </a:p>
          <a:p>
            <a:pPr lvl="1"/>
            <a:r>
              <a:rPr lang="en-US" dirty="0" smtClean="0"/>
              <a:t>__________________________________</a:t>
            </a:r>
          </a:p>
          <a:p>
            <a:pPr lvl="1"/>
            <a:r>
              <a:rPr lang="en-US" dirty="0" smtClean="0"/>
              <a:t>__________________________________</a:t>
            </a:r>
          </a:p>
          <a:p>
            <a:r>
              <a:rPr lang="en-US" dirty="0" smtClean="0"/>
              <a:t>What would be your ideal </a:t>
            </a:r>
            <a:r>
              <a:rPr lang="en-US" dirty="0" smtClean="0"/>
              <a:t>2012 </a:t>
            </a:r>
            <a:r>
              <a:rPr lang="en-US" dirty="0" smtClean="0"/>
              <a:t>Science Camp</a:t>
            </a:r>
            <a:r>
              <a:rPr lang="en-US" dirty="0" smtClean="0"/>
              <a:t>? </a:t>
            </a:r>
            <a:r>
              <a:rPr lang="en-US" sz="2400" dirty="0" smtClean="0"/>
              <a:t>(remember, Ella and Taylor will join us in 2012)</a:t>
            </a:r>
            <a:endParaRPr lang="en-US" dirty="0" smtClean="0"/>
          </a:p>
          <a:p>
            <a:pPr lvl="1"/>
            <a:r>
              <a:rPr lang="en-US" dirty="0" smtClean="0"/>
              <a:t>__________________________________</a:t>
            </a:r>
          </a:p>
          <a:p>
            <a:pPr lvl="1"/>
            <a:r>
              <a:rPr lang="en-US" dirty="0" smtClean="0"/>
              <a:t>__________________________________</a:t>
            </a:r>
          </a:p>
          <a:p>
            <a:pPr lvl="1"/>
            <a:r>
              <a:rPr lang="en-US" dirty="0" smtClean="0"/>
              <a:t>__________________________________</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B.1. Reference </a:t>
            </a:r>
            <a:r>
              <a:rPr lang="en-US" dirty="0" smtClean="0"/>
              <a:t>Grid</a:t>
            </a:r>
            <a:endParaRPr lang="en-US" dirty="0"/>
          </a:p>
        </p:txBody>
      </p:sp>
      <p:pic>
        <p:nvPicPr>
          <p:cNvPr id="5" name="Picture 4" descr="22_Grid.png"/>
          <p:cNvPicPr>
            <a:picLocks noChangeAspect="1"/>
          </p:cNvPicPr>
          <p:nvPr/>
        </p:nvPicPr>
        <p:blipFill>
          <a:blip r:embed="rId2" cstate="print"/>
          <a:stretch>
            <a:fillRect/>
          </a:stretch>
        </p:blipFill>
        <p:spPr>
          <a:xfrm>
            <a:off x="0" y="1638877"/>
            <a:ext cx="9144000" cy="5219123"/>
          </a:xfrm>
          <a:prstGeom prst="rect">
            <a:avLst/>
          </a:prstGeom>
        </p:spPr>
      </p:pic>
      <p:sp>
        <p:nvSpPr>
          <p:cNvPr id="6" name="TextBox 5"/>
          <p:cNvSpPr txBox="1"/>
          <p:nvPr/>
        </p:nvSpPr>
        <p:spPr>
          <a:xfrm>
            <a:off x="914400" y="2133600"/>
            <a:ext cx="7383753" cy="3970318"/>
          </a:xfrm>
          <a:prstGeom prst="rect">
            <a:avLst/>
          </a:prstGeom>
          <a:noFill/>
        </p:spPr>
        <p:txBody>
          <a:bodyPr wrap="none" rtlCol="0">
            <a:spAutoFit/>
          </a:bodyPr>
          <a:lstStyle/>
          <a:p>
            <a:pPr marL="342900" indent="-342900">
              <a:buAutoNum type="arabicPlain" startAt="16"/>
            </a:pPr>
            <a:r>
              <a:rPr lang="en-US" dirty="0" smtClean="0">
                <a:solidFill>
                  <a:schemeClr val="bg1">
                    <a:lumMod val="95000"/>
                  </a:schemeClr>
                </a:solidFill>
              </a:rPr>
              <a:t>              26                    36               46                  56                 66              76</a:t>
            </a:r>
          </a:p>
          <a:p>
            <a:pPr marL="342900" indent="-342900">
              <a:buAutoNum type="arabicPlain" startAt="16"/>
            </a:pPr>
            <a:endParaRPr lang="en-US" dirty="0" smtClean="0">
              <a:solidFill>
                <a:schemeClr val="bg1">
                  <a:lumMod val="95000"/>
                </a:schemeClr>
              </a:solidFill>
            </a:endParaRPr>
          </a:p>
          <a:p>
            <a:pPr marL="342900" indent="-342900">
              <a:buAutoNum type="arabicPlain" startAt="16"/>
            </a:pPr>
            <a:endParaRPr lang="en-US" dirty="0" smtClean="0">
              <a:solidFill>
                <a:schemeClr val="bg1">
                  <a:lumMod val="95000"/>
                </a:schemeClr>
              </a:solidFill>
            </a:endParaRPr>
          </a:p>
          <a:p>
            <a:pPr marL="342900" indent="-342900">
              <a:buAutoNum type="arabicPlain" startAt="15"/>
            </a:pPr>
            <a:r>
              <a:rPr lang="en-US" dirty="0" smtClean="0">
                <a:solidFill>
                  <a:schemeClr val="bg1">
                    <a:lumMod val="95000"/>
                  </a:schemeClr>
                </a:solidFill>
              </a:rPr>
              <a:t>              25                    35               45                  55                  65              75</a:t>
            </a:r>
          </a:p>
          <a:p>
            <a:pPr marL="342900" indent="-342900">
              <a:buAutoNum type="arabicPlain" startAt="15"/>
            </a:pPr>
            <a:endParaRPr lang="en-US" dirty="0" smtClean="0">
              <a:solidFill>
                <a:schemeClr val="bg1">
                  <a:lumMod val="95000"/>
                </a:schemeClr>
              </a:solidFill>
            </a:endParaRPr>
          </a:p>
          <a:p>
            <a:pPr marL="342900" indent="-342900">
              <a:buAutoNum type="arabicPlain" startAt="15"/>
            </a:pPr>
            <a:endParaRPr lang="en-US" dirty="0" smtClean="0">
              <a:solidFill>
                <a:schemeClr val="bg1">
                  <a:lumMod val="95000"/>
                </a:schemeClr>
              </a:solidFill>
            </a:endParaRPr>
          </a:p>
          <a:p>
            <a:pPr marL="342900" indent="-342900">
              <a:buAutoNum type="arabicPlain" startAt="14"/>
            </a:pPr>
            <a:r>
              <a:rPr lang="en-US" dirty="0" smtClean="0">
                <a:solidFill>
                  <a:schemeClr val="bg1">
                    <a:lumMod val="95000"/>
                  </a:schemeClr>
                </a:solidFill>
              </a:rPr>
              <a:t>              24                     34               44                 54                  64              74</a:t>
            </a:r>
          </a:p>
          <a:p>
            <a:pPr marL="342900" indent="-342900">
              <a:buAutoNum type="arabicPlain" startAt="14"/>
            </a:pPr>
            <a:endParaRPr lang="en-US" dirty="0" smtClean="0">
              <a:solidFill>
                <a:schemeClr val="bg1">
                  <a:lumMod val="95000"/>
                </a:schemeClr>
              </a:solidFill>
            </a:endParaRPr>
          </a:p>
          <a:p>
            <a:pPr marL="342900" indent="-342900">
              <a:buAutoNum type="arabicPlain" startAt="13"/>
            </a:pPr>
            <a:r>
              <a:rPr lang="en-US" dirty="0" smtClean="0">
                <a:solidFill>
                  <a:schemeClr val="bg1">
                    <a:lumMod val="95000"/>
                  </a:schemeClr>
                </a:solidFill>
              </a:rPr>
              <a:t>              23                    33                43                 53                  63              73</a:t>
            </a:r>
          </a:p>
          <a:p>
            <a:pPr marL="342900" indent="-342900">
              <a:buAutoNum type="arabicPlain" startAt="13"/>
            </a:pPr>
            <a:endParaRPr lang="en-US" dirty="0" smtClean="0">
              <a:solidFill>
                <a:schemeClr val="bg1">
                  <a:lumMod val="95000"/>
                </a:schemeClr>
              </a:solidFill>
            </a:endParaRPr>
          </a:p>
          <a:p>
            <a:pPr marL="342900" indent="-342900">
              <a:buAutoNum type="arabicPlain" startAt="12"/>
            </a:pPr>
            <a:r>
              <a:rPr lang="en-US" dirty="0" smtClean="0">
                <a:solidFill>
                  <a:schemeClr val="bg1">
                    <a:lumMod val="95000"/>
                  </a:schemeClr>
                </a:solidFill>
              </a:rPr>
              <a:t>              22                    32                42                 52                  62              72</a:t>
            </a:r>
          </a:p>
          <a:p>
            <a:pPr marL="342900" indent="-342900">
              <a:buAutoNum type="arabicPlain" startAt="12"/>
            </a:pPr>
            <a:endParaRPr lang="en-US" dirty="0" smtClean="0">
              <a:solidFill>
                <a:schemeClr val="bg1">
                  <a:lumMod val="95000"/>
                </a:schemeClr>
              </a:solidFill>
            </a:endParaRPr>
          </a:p>
          <a:p>
            <a:pPr marL="342900" indent="-342900">
              <a:buAutoNum type="arabicPlain" startAt="12"/>
            </a:pPr>
            <a:endParaRPr lang="en-US" dirty="0" smtClean="0">
              <a:solidFill>
                <a:schemeClr val="bg1">
                  <a:lumMod val="95000"/>
                </a:schemeClr>
              </a:solidFill>
            </a:endParaRPr>
          </a:p>
          <a:p>
            <a:pPr marL="342900" indent="-342900"/>
            <a:r>
              <a:rPr lang="en-US" dirty="0" smtClean="0">
                <a:solidFill>
                  <a:schemeClr val="bg1">
                    <a:lumMod val="95000"/>
                  </a:schemeClr>
                </a:solidFill>
              </a:rPr>
              <a:t>11                21                    31                41                 51                  61               71</a:t>
            </a:r>
          </a:p>
        </p:txBody>
      </p:sp>
      <p:cxnSp>
        <p:nvCxnSpPr>
          <p:cNvPr id="8" name="Straight Connector 7"/>
          <p:cNvCxnSpPr/>
          <p:nvPr/>
        </p:nvCxnSpPr>
        <p:spPr>
          <a:xfrm>
            <a:off x="-381000" y="3505200"/>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B.1. More </a:t>
            </a:r>
            <a:r>
              <a:rPr lang="en-US" dirty="0" smtClean="0"/>
              <a:t>Detail Reference Grid</a:t>
            </a:r>
            <a:endParaRPr lang="en-US" dirty="0"/>
          </a:p>
        </p:txBody>
      </p:sp>
      <p:pic>
        <p:nvPicPr>
          <p:cNvPr id="7" name="Picture 6" descr="22_Grid_detail.png"/>
          <p:cNvPicPr>
            <a:picLocks noChangeAspect="1"/>
          </p:cNvPicPr>
          <p:nvPr/>
        </p:nvPicPr>
        <p:blipFill>
          <a:blip r:embed="rId2" cstate="print"/>
          <a:stretch>
            <a:fillRect/>
          </a:stretch>
        </p:blipFill>
        <p:spPr>
          <a:xfrm>
            <a:off x="0" y="1638877"/>
            <a:ext cx="9144000" cy="5219123"/>
          </a:xfrm>
          <a:prstGeom prst="rect">
            <a:avLst/>
          </a:prstGeom>
        </p:spPr>
      </p:pic>
      <p:sp>
        <p:nvSpPr>
          <p:cNvPr id="8" name="TextBox 7"/>
          <p:cNvSpPr txBox="1"/>
          <p:nvPr/>
        </p:nvSpPr>
        <p:spPr>
          <a:xfrm>
            <a:off x="0" y="6324600"/>
            <a:ext cx="2034531" cy="246221"/>
          </a:xfrm>
          <a:prstGeom prst="rect">
            <a:avLst/>
          </a:prstGeom>
          <a:noFill/>
        </p:spPr>
        <p:txBody>
          <a:bodyPr wrap="none" rtlCol="0">
            <a:spAutoFit/>
          </a:bodyPr>
          <a:lstStyle/>
          <a:p>
            <a:r>
              <a:rPr lang="en-US" sz="1000" b="1" dirty="0" smtClean="0">
                <a:solidFill>
                  <a:schemeClr val="bg1">
                    <a:lumMod val="95000"/>
                  </a:schemeClr>
                </a:solidFill>
              </a:rPr>
              <a:t>11.11    11.21  11.31   11.41    21.11</a:t>
            </a:r>
            <a:endParaRPr lang="en-US" sz="1000" b="1" dirty="0">
              <a:solidFill>
                <a:schemeClr val="bg1">
                  <a:lumMod val="95000"/>
                </a:schemeClr>
              </a:solidFill>
            </a:endParaRPr>
          </a:p>
        </p:txBody>
      </p:sp>
      <p:sp>
        <p:nvSpPr>
          <p:cNvPr id="9" name="TextBox 8"/>
          <p:cNvSpPr txBox="1"/>
          <p:nvPr/>
        </p:nvSpPr>
        <p:spPr>
          <a:xfrm>
            <a:off x="6553200" y="1676400"/>
            <a:ext cx="2042547" cy="246221"/>
          </a:xfrm>
          <a:prstGeom prst="rect">
            <a:avLst/>
          </a:prstGeom>
          <a:noFill/>
        </p:spPr>
        <p:txBody>
          <a:bodyPr wrap="none" rtlCol="0">
            <a:spAutoFit/>
          </a:bodyPr>
          <a:lstStyle/>
          <a:p>
            <a:r>
              <a:rPr lang="en-US" sz="1000" b="1" dirty="0" smtClean="0">
                <a:solidFill>
                  <a:schemeClr val="bg1">
                    <a:lumMod val="95000"/>
                  </a:schemeClr>
                </a:solidFill>
              </a:rPr>
              <a:t>66.41    76.11  76.21   76.31    76.41</a:t>
            </a:r>
            <a:endParaRPr lang="en-US" sz="1000" b="1" dirty="0">
              <a:solidFill>
                <a:schemeClr val="bg1">
                  <a:lumMod val="95000"/>
                </a:schemeClr>
              </a:solidFill>
            </a:endParaRPr>
          </a:p>
        </p:txBody>
      </p:sp>
      <p:cxnSp>
        <p:nvCxnSpPr>
          <p:cNvPr id="11" name="Straight Arrow Connector 10"/>
          <p:cNvCxnSpPr/>
          <p:nvPr/>
        </p:nvCxnSpPr>
        <p:spPr>
          <a:xfrm rot="5400000">
            <a:off x="8115300" y="1943100"/>
            <a:ext cx="2286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7772400" y="1981200"/>
            <a:ext cx="2286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7429500" y="2019300"/>
            <a:ext cx="2286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7162800" y="1981200"/>
            <a:ext cx="2286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781800" y="1905000"/>
            <a:ext cx="3048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57200" y="6172200"/>
            <a:ext cx="2286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800100" y="6210300"/>
            <a:ext cx="1524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0"/>
          </p:cNvCxnSpPr>
          <p:nvPr/>
        </p:nvCxnSpPr>
        <p:spPr>
          <a:xfrm rot="5400000" flipH="1" flipV="1">
            <a:off x="965833" y="6223633"/>
            <a:ext cx="152400" cy="4953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1447800" y="6248400"/>
            <a:ext cx="1524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1752600" y="6172200"/>
            <a:ext cx="1524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0" y="2057400"/>
            <a:ext cx="596638" cy="861774"/>
          </a:xfrm>
          <a:prstGeom prst="rect">
            <a:avLst/>
          </a:prstGeom>
          <a:noFill/>
        </p:spPr>
        <p:txBody>
          <a:bodyPr wrap="none" rtlCol="0">
            <a:spAutoFit/>
          </a:bodyPr>
          <a:lstStyle/>
          <a:p>
            <a:r>
              <a:rPr lang="en-US" sz="1000" b="1" dirty="0" smtClean="0">
                <a:solidFill>
                  <a:schemeClr val="bg1">
                    <a:lumMod val="95000"/>
                  </a:schemeClr>
                </a:solidFill>
              </a:rPr>
              <a:t>16.14   </a:t>
            </a:r>
          </a:p>
          <a:p>
            <a:r>
              <a:rPr lang="en-US" sz="1000" b="1" dirty="0" smtClean="0">
                <a:solidFill>
                  <a:schemeClr val="bg1">
                    <a:lumMod val="95000"/>
                  </a:schemeClr>
                </a:solidFill>
              </a:rPr>
              <a:t>16.13  </a:t>
            </a:r>
          </a:p>
          <a:p>
            <a:r>
              <a:rPr lang="en-US" sz="1000" b="1" dirty="0" smtClean="0">
                <a:solidFill>
                  <a:schemeClr val="bg1">
                    <a:lumMod val="95000"/>
                  </a:schemeClr>
                </a:solidFill>
              </a:rPr>
              <a:t>16.12   </a:t>
            </a:r>
          </a:p>
          <a:p>
            <a:r>
              <a:rPr lang="en-US" sz="1000" b="1" dirty="0" smtClean="0">
                <a:solidFill>
                  <a:schemeClr val="bg1">
                    <a:lumMod val="95000"/>
                  </a:schemeClr>
                </a:solidFill>
              </a:rPr>
              <a:t>16.11    </a:t>
            </a:r>
          </a:p>
          <a:p>
            <a:r>
              <a:rPr lang="en-US" sz="1000" b="1" dirty="0" smtClean="0">
                <a:solidFill>
                  <a:schemeClr val="bg1">
                    <a:lumMod val="95000"/>
                  </a:schemeClr>
                </a:solidFill>
              </a:rPr>
              <a:t>15.14</a:t>
            </a:r>
            <a:endParaRPr lang="en-US" sz="1000" b="1" dirty="0">
              <a:solidFill>
                <a:schemeClr val="bg1">
                  <a:lumMod val="95000"/>
                </a:schemeClr>
              </a:solidFill>
            </a:endParaRPr>
          </a:p>
        </p:txBody>
      </p:sp>
      <p:cxnSp>
        <p:nvCxnSpPr>
          <p:cNvPr id="33" name="Straight Arrow Connector 32"/>
          <p:cNvCxnSpPr/>
          <p:nvPr/>
        </p:nvCxnSpPr>
        <p:spPr>
          <a:xfrm flipV="1">
            <a:off x="447675" y="2135188"/>
            <a:ext cx="161925" cy="269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57200" y="2286000"/>
            <a:ext cx="161925" cy="269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57200" y="2438401"/>
            <a:ext cx="161925" cy="3809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28625" y="2611439"/>
            <a:ext cx="228600" cy="1746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38150" y="2781300"/>
            <a:ext cx="228600" cy="1111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7336</TotalTime>
  <Words>1389</Words>
  <Application>Microsoft Office PowerPoint</Application>
  <PresentationFormat>On-screen Show (4:3)</PresentationFormat>
  <Paragraphs>156</Paragraphs>
  <Slides>60</Slides>
  <Notes>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Science Camp #110808.2</vt:lpstr>
      <vt:lpstr>A. Safety</vt:lpstr>
      <vt:lpstr>Mines in Southwest Utah</vt:lpstr>
      <vt:lpstr>B. Geographic Context</vt:lpstr>
      <vt:lpstr>Notes</vt:lpstr>
      <vt:lpstr>B.1. Nelson Cabin Map</vt:lpstr>
      <vt:lpstr>B.1. Reference Grid</vt:lpstr>
      <vt:lpstr>B.1. More Detail Reference Grid</vt:lpstr>
      <vt:lpstr>Notes</vt:lpstr>
      <vt:lpstr>B.2. Kolob Reservoir</vt:lpstr>
      <vt:lpstr>Notes</vt:lpstr>
      <vt:lpstr>B.3. Silver Reef</vt:lpstr>
      <vt:lpstr>B.3. Silver Reef, a Mining Ghost Town</vt:lpstr>
      <vt:lpstr>B.3. Silver Reef</vt:lpstr>
      <vt:lpstr>Grandma’s Dad’s First Historical Book</vt:lpstr>
      <vt:lpstr>Notes</vt:lpstr>
      <vt:lpstr>B.4. Snows Canyon</vt:lpstr>
      <vt:lpstr>B.4. Snows Canyon State Park</vt:lpstr>
      <vt:lpstr>Notes</vt:lpstr>
      <vt:lpstr>B.5. Santa Clara Volcano</vt:lpstr>
      <vt:lpstr>from NEW AGE FOR THE SANTA CLARA (SNOW CANYON STATE PARK) BASALT FLOW by Grant C. Willis, Robert F. Biek, and Janice M. Hayden</vt:lpstr>
      <vt:lpstr>Notes</vt:lpstr>
      <vt:lpstr>B.6. Coal Mines Cedar Canyon</vt:lpstr>
      <vt:lpstr>Notes</vt:lpstr>
      <vt:lpstr>B.7. Parowan Gap</vt:lpstr>
      <vt:lpstr>Notes</vt:lpstr>
      <vt:lpstr>B.8. Rocky Range Mine</vt:lpstr>
      <vt:lpstr>Topographic Overview &amp; Type Log Rocky Range, Beaver County, Utah</vt:lpstr>
      <vt:lpstr>Underground Map</vt:lpstr>
      <vt:lpstr>Notes</vt:lpstr>
      <vt:lpstr>B.9. Frisco</vt:lpstr>
      <vt:lpstr>B.9. Frisco, Utah a Mining Ghost Town</vt:lpstr>
      <vt:lpstr>B.9. More About Frisco, Utah</vt:lpstr>
      <vt:lpstr>B.9. Frisco Photos</vt:lpstr>
      <vt:lpstr>B.9. More Frisco Photos</vt:lpstr>
      <vt:lpstr>Notes</vt:lpstr>
      <vt:lpstr>B.10. University of Utah Observatory  Frisco Peak</vt:lpstr>
      <vt:lpstr>Notes</vt:lpstr>
      <vt:lpstr>B.11. Iron Mountain / Iron Springs</vt:lpstr>
      <vt:lpstr>Grandma’s Dad’s Second Historical Book</vt:lpstr>
      <vt:lpstr>B.11. Iron Springs Mine</vt:lpstr>
      <vt:lpstr>Notes</vt:lpstr>
      <vt:lpstr>B.11. Iron Town, Iron Mountain, &amp;  Iron Springs</vt:lpstr>
      <vt:lpstr>Why are there mines?</vt:lpstr>
      <vt:lpstr>B.12. Iron Town</vt:lpstr>
      <vt:lpstr>Friend’s History of Iron County</vt:lpstr>
      <vt:lpstr>B.12. Iron Town Zoom</vt:lpstr>
      <vt:lpstr>B.12. Iron Town, a Smelting Ghost Town</vt:lpstr>
      <vt:lpstr>B.12. Town</vt:lpstr>
      <vt:lpstr>Notes</vt:lpstr>
      <vt:lpstr>C.1. Rare Earths</vt:lpstr>
      <vt:lpstr>C.2. Rare Earths</vt:lpstr>
      <vt:lpstr>C.3. Rare Earths</vt:lpstr>
      <vt:lpstr>C.4. Rare Earths</vt:lpstr>
      <vt:lpstr>C.5. Rare Earths</vt:lpstr>
      <vt:lpstr>C.6. Rare Earths</vt:lpstr>
      <vt:lpstr>Notes</vt:lpstr>
      <vt:lpstr>D. Music and Genealogy</vt:lpstr>
      <vt:lpstr>Notes</vt:lpstr>
      <vt:lpstr>2011 Science Camp</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Your User Name</dc:creator>
  <cp:lastModifiedBy>Your User Name</cp:lastModifiedBy>
  <cp:revision>12</cp:revision>
  <dcterms:created xsi:type="dcterms:W3CDTF">2011-07-30T22:58:22Z</dcterms:created>
  <dcterms:modified xsi:type="dcterms:W3CDTF">2011-08-05T01:15:49Z</dcterms:modified>
</cp:coreProperties>
</file>