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2" r:id="rId4"/>
    <p:sldId id="257" r:id="rId5"/>
    <p:sldId id="288" r:id="rId6"/>
    <p:sldId id="281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86" r:id="rId27"/>
    <p:sldId id="287" r:id="rId28"/>
    <p:sldId id="284" r:id="rId29"/>
    <p:sldId id="280" r:id="rId30"/>
    <p:sldId id="289" r:id="rId31"/>
    <p:sldId id="290" r:id="rId32"/>
    <p:sldId id="292" r:id="rId33"/>
    <p:sldId id="293" r:id="rId34"/>
    <p:sldId id="294" r:id="rId35"/>
    <p:sldId id="295" r:id="rId36"/>
    <p:sldId id="283" r:id="rId37"/>
    <p:sldId id="298" r:id="rId38"/>
    <p:sldId id="300" r:id="rId39"/>
    <p:sldId id="299" r:id="rId40"/>
    <p:sldId id="301" r:id="rId41"/>
    <p:sldId id="285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1E43-D235-4A4D-A538-458CB76862FA}" type="datetimeFigureOut">
              <a:rPr lang="en-US" smtClean="0"/>
              <a:pPr/>
              <a:t>6/29/2010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6E333-97E0-4852-998C-CB8E9992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ublimation_(Physics)" TargetMode="External"/><Relationship Id="rId3" Type="http://schemas.openxmlformats.org/officeDocument/2006/relationships/hyperlink" Target="http://en.wikipedia.org/wiki/Atomic_clusters" TargetMode="External"/><Relationship Id="rId7" Type="http://schemas.openxmlformats.org/officeDocument/2006/relationships/hyperlink" Target="http://en.wikipedia.org/wiki/Triple_point" TargetMode="External"/><Relationship Id="rId12" Type="http://schemas.openxmlformats.org/officeDocument/2006/relationships/hyperlink" Target="http://en.wikipedia.org/wiki/Psychrometry" TargetMode="External"/><Relationship Id="rId2" Type="http://schemas.openxmlformats.org/officeDocument/2006/relationships/hyperlink" Target="http://en.wikipedia.org/wiki/Kinetic_energ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dsorption" TargetMode="External"/><Relationship Id="rId11" Type="http://schemas.openxmlformats.org/officeDocument/2006/relationships/hyperlink" Target="http://en.wikipedia.org/wiki/Condenser_(heat_transfer)" TargetMode="External"/><Relationship Id="rId5" Type="http://schemas.openxmlformats.org/officeDocument/2006/relationships/hyperlink" Target="http://en.wikipedia.org/wiki/Condensation#cite_note-0" TargetMode="External"/><Relationship Id="rId10" Type="http://schemas.openxmlformats.org/officeDocument/2006/relationships/hyperlink" Target="http://en.wikipedia.org/wiki/Dew_point" TargetMode="External"/><Relationship Id="rId4" Type="http://schemas.openxmlformats.org/officeDocument/2006/relationships/hyperlink" Target="http://en.wikipedia.org/wiki/Evaporation" TargetMode="External"/><Relationship Id="rId9" Type="http://schemas.openxmlformats.org/officeDocument/2006/relationships/hyperlink" Target="http://en.wikipedia.org/wiki/Vapo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rans-en-Provence" TargetMode="External"/><Relationship Id="rId2" Type="http://schemas.openxmlformats.org/officeDocument/2006/relationships/hyperlink" Target="http://en.wikipedia.org/w/index.php?title=Achile_Knapen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ir_well_(condenser)#cite_note-2" TargetMode="External"/><Relationship Id="rId13" Type="http://schemas.openxmlformats.org/officeDocument/2006/relationships/hyperlink" Target="http://en.wikipedia.org/wiki/Conduction_(heat)" TargetMode="External"/><Relationship Id="rId3" Type="http://schemas.openxmlformats.org/officeDocument/2006/relationships/hyperlink" Target="http://en.wikipedia.org/wiki/Water_vapor" TargetMode="External"/><Relationship Id="rId7" Type="http://schemas.openxmlformats.org/officeDocument/2006/relationships/hyperlink" Target="http://en.wikipedia.org/wiki/Pond" TargetMode="External"/><Relationship Id="rId12" Type="http://schemas.openxmlformats.org/officeDocument/2006/relationships/hyperlink" Target="http://en.wikipedia.org/wiki/Thermal_radiation" TargetMode="External"/><Relationship Id="rId2" Type="http://schemas.openxmlformats.org/officeDocument/2006/relationships/hyperlink" Target="http://en.wikipedia.org/wiki/Condensation" TargetMode="External"/><Relationship Id="rId16" Type="http://schemas.openxmlformats.org/officeDocument/2006/relationships/hyperlink" Target="http://en.wikipedia.org/wiki/Renewable_energ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Dew_pond" TargetMode="External"/><Relationship Id="rId11" Type="http://schemas.openxmlformats.org/officeDocument/2006/relationships/hyperlink" Target="http://en.wikipedia.org/wiki/Latent_heat" TargetMode="External"/><Relationship Id="rId5" Type="http://schemas.openxmlformats.org/officeDocument/2006/relationships/hyperlink" Target="http://en.wikipedia.org/wiki/Fog_fence" TargetMode="External"/><Relationship Id="rId15" Type="http://schemas.openxmlformats.org/officeDocument/2006/relationships/hyperlink" Target="http://en.wikipedia.org/wiki/Dehumidifier" TargetMode="External"/><Relationship Id="rId10" Type="http://schemas.openxmlformats.org/officeDocument/2006/relationships/hyperlink" Target="http://en.wikipedia.org/wiki/Dew" TargetMode="External"/><Relationship Id="rId4" Type="http://schemas.openxmlformats.org/officeDocument/2006/relationships/hyperlink" Target="http://en.wikipedia.org/wiki/Air_well_(condenser)#cite_note-popular_science_1933-1" TargetMode="External"/><Relationship Id="rId9" Type="http://schemas.openxmlformats.org/officeDocument/2006/relationships/hyperlink" Target="http://en.wikipedia.org/wiki/Air_well_(condenser)#cite_note-pugsley-3" TargetMode="External"/><Relationship Id="rId14" Type="http://schemas.openxmlformats.org/officeDocument/2006/relationships/hyperlink" Target="http://en.wikipedia.org/wiki/Heat_sin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lack_body" TargetMode="External"/><Relationship Id="rId2" Type="http://schemas.openxmlformats.org/officeDocument/2006/relationships/hyperlink" Target="http://en.wikipedia.org/wiki/Radi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ilver" TargetMode="External"/><Relationship Id="rId5" Type="http://schemas.openxmlformats.org/officeDocument/2006/relationships/hyperlink" Target="http://en.wikipedia.org/wiki/Reflectivity" TargetMode="External"/><Relationship Id="rId4" Type="http://schemas.openxmlformats.org/officeDocument/2006/relationships/hyperlink" Target="http://en.wikipedia.org/wiki/Dimensionless_quantity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smtClean="0"/>
              <a:t>Science Camp #100707.1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3200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7-10 July 2010 @ Nelson Cabin on Cedar Mountain</a:t>
            </a:r>
          </a:p>
          <a:p>
            <a:endParaRPr lang="en-US" dirty="0" smtClean="0"/>
          </a:p>
          <a:p>
            <a:r>
              <a:rPr lang="en-US" dirty="0" smtClean="0"/>
              <a:t>Advisors</a:t>
            </a:r>
          </a:p>
          <a:p>
            <a:r>
              <a:rPr lang="en-US" dirty="0" smtClean="0"/>
              <a:t>H. Roice Nelson, Jr. and Paul F. Nelson</a:t>
            </a:r>
          </a:p>
          <a:p>
            <a:endParaRPr lang="en-US" dirty="0" smtClean="0"/>
          </a:p>
          <a:p>
            <a:r>
              <a:rPr lang="en-US" dirty="0" smtClean="0"/>
              <a:t>Attendees</a:t>
            </a:r>
          </a:p>
          <a:p>
            <a:r>
              <a:rPr lang="en-US" dirty="0" smtClean="0"/>
              <a:t>Ethan E. Nelson, Grant M. Nelson, Colby C. Wright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to Cedar Breaks</a:t>
            </a:r>
            <a:endParaRPr lang="en-US" dirty="0"/>
          </a:p>
        </p:txBody>
      </p:sp>
      <p:pic>
        <p:nvPicPr>
          <p:cNvPr id="3" name="Picture 2" descr="05_Cabin_Perspective_Cedar_Brea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9037"/>
            <a:ext cx="9144000" cy="4088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14600" y="44196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North from Zion Canyon</a:t>
            </a:r>
            <a:endParaRPr lang="en-US" dirty="0"/>
          </a:p>
        </p:txBody>
      </p:sp>
      <p:pic>
        <p:nvPicPr>
          <p:cNvPr id="3" name="Picture 2" descr="06_Cabin_Perspective_Z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74654"/>
            <a:ext cx="9144000" cy="40833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19600" y="28956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Looking South at Cedar Breaks and Zion Canyon</a:t>
            </a:r>
            <a:endParaRPr lang="en-US" dirty="0"/>
          </a:p>
        </p:txBody>
      </p:sp>
      <p:pic>
        <p:nvPicPr>
          <p:cNvPr id="3" name="Picture 2" descr="07_Cabin_Perspective_Cedar_Breaks_Z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6524"/>
            <a:ext cx="9144000" cy="40914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315200" y="38100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Southeast from Cedar City</a:t>
            </a:r>
            <a:endParaRPr lang="en-US" dirty="0"/>
          </a:p>
        </p:txBody>
      </p:sp>
      <p:pic>
        <p:nvPicPr>
          <p:cNvPr id="3" name="Picture 2" descr="08_Cabin_Perspective_Cedar_C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71547"/>
            <a:ext cx="9144000" cy="408645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52800" y="32766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Looking Southeast from Nelson Farm</a:t>
            </a:r>
            <a:endParaRPr lang="en-US" dirty="0"/>
          </a:p>
        </p:txBody>
      </p:sp>
      <p:pic>
        <p:nvPicPr>
          <p:cNvPr id="3" name="Picture 2" descr="09_Cabin_Perspective_Far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6524"/>
            <a:ext cx="9144000" cy="40914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505200" y="27432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East from Cedar Airport</a:t>
            </a:r>
            <a:endParaRPr lang="en-US" dirty="0"/>
          </a:p>
        </p:txBody>
      </p:sp>
      <p:pic>
        <p:nvPicPr>
          <p:cNvPr id="3" name="Picture 2" descr="10_Cabin_Perspective_Air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9037"/>
            <a:ext cx="9144000" cy="4088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2600" y="2819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East from Lake </a:t>
            </a:r>
            <a:r>
              <a:rPr lang="en-US" dirty="0" err="1" smtClean="0"/>
              <a:t>Quichapa</a:t>
            </a:r>
            <a:endParaRPr lang="en-US" dirty="0"/>
          </a:p>
        </p:txBody>
      </p:sp>
      <p:pic>
        <p:nvPicPr>
          <p:cNvPr id="3" name="Picture 2" descr="11_Cabin_Perspective_Quichap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9037"/>
            <a:ext cx="9144000" cy="4088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14800" y="2819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East from Iron Mines</a:t>
            </a:r>
            <a:endParaRPr lang="en-US" dirty="0"/>
          </a:p>
        </p:txBody>
      </p:sp>
      <p:pic>
        <p:nvPicPr>
          <p:cNvPr id="3" name="Picture 2" descr="12_Cabin_Perspective_Iron_Mi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77160"/>
            <a:ext cx="9144000" cy="40808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57600" y="2819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East from Westgate</a:t>
            </a:r>
            <a:endParaRPr lang="en-US" dirty="0"/>
          </a:p>
        </p:txBody>
      </p:sp>
      <p:pic>
        <p:nvPicPr>
          <p:cNvPr id="3" name="Picture 2" descr="13_Cabin_Perspective_Westg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3420"/>
            <a:ext cx="9144000" cy="40945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10200" y="28956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Looking Northeast from Five Fingers</a:t>
            </a:r>
            <a:endParaRPr lang="en-US" dirty="0"/>
          </a:p>
        </p:txBody>
      </p:sp>
      <p:pic>
        <p:nvPicPr>
          <p:cNvPr id="3" name="Picture 2" descr="14_Cabin_Perspective_Five_Finge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6524"/>
            <a:ext cx="9144000" cy="40914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34000" y="2819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Never go anyplace alone!</a:t>
            </a:r>
          </a:p>
          <a:p>
            <a:r>
              <a:rPr lang="en-US" dirty="0" smtClean="0"/>
              <a:t>Exception is if one of you is hurt, then:</a:t>
            </a:r>
          </a:p>
          <a:p>
            <a:pPr lvl="1"/>
            <a:r>
              <a:rPr lang="en-US" dirty="0" smtClean="0"/>
              <a:t>One of you stay and help the person hurt.</a:t>
            </a:r>
          </a:p>
          <a:p>
            <a:pPr lvl="1"/>
            <a:r>
              <a:rPr lang="en-US" dirty="0" smtClean="0"/>
              <a:t>The other one run and get help.</a:t>
            </a:r>
          </a:p>
          <a:p>
            <a:r>
              <a:rPr lang="en-US" dirty="0" smtClean="0"/>
              <a:t>If you get lost stay put, we will find you.</a:t>
            </a:r>
          </a:p>
          <a:p>
            <a:r>
              <a:rPr lang="en-US" dirty="0" smtClean="0"/>
              <a:t>If you hear a rattlesnake do not move quickly, just slowly move away from the sound.</a:t>
            </a:r>
          </a:p>
          <a:p>
            <a:r>
              <a:rPr lang="en-US" dirty="0" smtClean="0"/>
              <a:t>If you cut yourself, apply pressure to the wound to stop bleeding, and send for help.</a:t>
            </a:r>
          </a:p>
          <a:p>
            <a:r>
              <a:rPr lang="en-US" dirty="0" smtClean="0"/>
              <a:t>Drink lots and lots and lots of water.</a:t>
            </a:r>
          </a:p>
          <a:p>
            <a:r>
              <a:rPr lang="en-US" dirty="0" smtClean="0"/>
              <a:t>Do not go swimming unless an adult is with you.</a:t>
            </a:r>
          </a:p>
          <a:p>
            <a:r>
              <a:rPr lang="en-US" dirty="0" smtClean="0"/>
              <a:t>Do not start branches on fire and swing them around  where others can be hurt.</a:t>
            </a:r>
          </a:p>
          <a:p>
            <a:r>
              <a:rPr lang="en-US" dirty="0" smtClean="0"/>
              <a:t>Use common sense and think before you 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Looking North from </a:t>
            </a:r>
            <a:r>
              <a:rPr lang="en-US" dirty="0" err="1" smtClean="0"/>
              <a:t>Kolob</a:t>
            </a:r>
            <a:r>
              <a:rPr lang="en-US" dirty="0" smtClean="0"/>
              <a:t> Reservoir</a:t>
            </a:r>
            <a:endParaRPr lang="en-US" dirty="0"/>
          </a:p>
        </p:txBody>
      </p:sp>
      <p:pic>
        <p:nvPicPr>
          <p:cNvPr id="3" name="Picture 2" descr="15_Cabin_Perspective_Kolob_Reservoi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0270"/>
            <a:ext cx="9144000" cy="407773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76800" y="2819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North from Zion Narrows</a:t>
            </a:r>
            <a:endParaRPr lang="en-US" dirty="0"/>
          </a:p>
        </p:txBody>
      </p:sp>
      <p:pic>
        <p:nvPicPr>
          <p:cNvPr id="3" name="Picture 2" descr="16_Cabin_Perspective_Zion_Narrow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3420"/>
            <a:ext cx="9144000" cy="40945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810000" y="2819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West from Mountain Top</a:t>
            </a:r>
            <a:endParaRPr lang="en-US" dirty="0"/>
          </a:p>
        </p:txBody>
      </p:sp>
      <p:pic>
        <p:nvPicPr>
          <p:cNvPr id="3" name="Picture 2" descr="17_Cabin_Perspective_Mountains_Ea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9037"/>
            <a:ext cx="9144000" cy="4088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86600" y="44958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Looking West from Navajo Reservoir</a:t>
            </a:r>
            <a:endParaRPr lang="en-US" dirty="0"/>
          </a:p>
        </p:txBody>
      </p:sp>
      <p:pic>
        <p:nvPicPr>
          <p:cNvPr id="3" name="Picture 2" descr="18_Cabin_Perspective_Navajo_La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9037"/>
            <a:ext cx="9144000" cy="4088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24200" y="34290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Looking Southwest from Cedar Breaks</a:t>
            </a:r>
            <a:endParaRPr lang="en-US" dirty="0"/>
          </a:p>
        </p:txBody>
      </p:sp>
      <p:pic>
        <p:nvPicPr>
          <p:cNvPr id="3" name="Picture 2" descr="19_Cabin_Perspective_Cedar_Brea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6524"/>
            <a:ext cx="9144000" cy="40914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43600" y="29718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West from Brian Head</a:t>
            </a:r>
            <a:endParaRPr lang="en-US" dirty="0"/>
          </a:p>
        </p:txBody>
      </p:sp>
      <p:pic>
        <p:nvPicPr>
          <p:cNvPr id="3" name="Picture 2" descr="20_Cabin_Perspective_Brian_He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0270"/>
            <a:ext cx="9144000" cy="407773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239000" y="30480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Nelson Cabin and Terrain View</a:t>
            </a:r>
            <a:endParaRPr lang="en-US" dirty="0"/>
          </a:p>
        </p:txBody>
      </p:sp>
      <p:pic>
        <p:nvPicPr>
          <p:cNvPr id="12" name="Picture 11" descr="01_Cabin_Terrain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80613"/>
            <a:ext cx="9144000" cy="4377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Nelson Cabin and Satellite View</a:t>
            </a:r>
            <a:endParaRPr lang="en-US" dirty="0"/>
          </a:p>
        </p:txBody>
      </p:sp>
      <p:pic>
        <p:nvPicPr>
          <p:cNvPr id="12" name="Picture 11" descr="01_Cabin_Satellite_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83556"/>
            <a:ext cx="9144000" cy="4374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Fishing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Find and select bait.</a:t>
            </a:r>
          </a:p>
          <a:p>
            <a:pPr lvl="1"/>
            <a:r>
              <a:rPr lang="en-US" dirty="0" smtClean="0"/>
              <a:t>Document what bait works and what doesn’t.</a:t>
            </a:r>
          </a:p>
          <a:p>
            <a:pPr lvl="1"/>
            <a:r>
              <a:rPr lang="en-US" dirty="0" smtClean="0"/>
              <a:t>Note the time you fish in your notebook.</a:t>
            </a:r>
          </a:p>
          <a:p>
            <a:pPr lvl="1"/>
            <a:r>
              <a:rPr lang="en-US" dirty="0" smtClean="0"/>
              <a:t>Learn how to and clean a fish.</a:t>
            </a:r>
          </a:p>
          <a:p>
            <a:pPr lvl="1"/>
            <a:r>
              <a:rPr lang="en-US" dirty="0" smtClean="0"/>
              <a:t>Cook the fish you catch.</a:t>
            </a:r>
          </a:p>
          <a:p>
            <a:r>
              <a:rPr lang="en-US" dirty="0" smtClean="0"/>
              <a:t>Where does the water in the lake come from?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/>
              <a:t>Write about everything in your notebook.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Mapping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7918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Identify where the cabin gets:</a:t>
            </a:r>
          </a:p>
          <a:p>
            <a:pPr lvl="2"/>
            <a:r>
              <a:rPr lang="en-US" dirty="0" smtClean="0"/>
              <a:t>Water;</a:t>
            </a:r>
          </a:p>
          <a:p>
            <a:pPr lvl="2"/>
            <a:r>
              <a:rPr lang="en-US" dirty="0" smtClean="0"/>
              <a:t>Power; and</a:t>
            </a:r>
          </a:p>
          <a:p>
            <a:pPr lvl="2"/>
            <a:r>
              <a:rPr lang="en-US" dirty="0" smtClean="0"/>
              <a:t>Where sewage goes.</a:t>
            </a:r>
          </a:p>
          <a:p>
            <a:pPr lvl="1"/>
            <a:r>
              <a:rPr lang="en-US" dirty="0" smtClean="0"/>
              <a:t>Select a grid cell, identify and mark the corners, then study rocks, soil, plants, and bugs within the grid cell:</a:t>
            </a:r>
          </a:p>
          <a:p>
            <a:pPr lvl="2"/>
            <a:r>
              <a:rPr lang="en-US" dirty="0" smtClean="0"/>
              <a:t>List all science questions that come to mind for the area; and</a:t>
            </a:r>
          </a:p>
          <a:p>
            <a:pPr lvl="2"/>
            <a:r>
              <a:rPr lang="en-US" dirty="0" smtClean="0"/>
              <a:t>Compare your questions with questions for other areas.</a:t>
            </a:r>
          </a:p>
          <a:p>
            <a:pPr lvl="1"/>
            <a:r>
              <a:rPr lang="en-US" dirty="0" smtClean="0"/>
              <a:t>Listen to sounds, smell orders, taste plants, describe colors, and make notes in your notebook about everything you learn.</a:t>
            </a:r>
          </a:p>
          <a:p>
            <a:pPr lvl="1"/>
            <a:r>
              <a:rPr lang="en-US" dirty="0" smtClean="0"/>
              <a:t>Study your area at different times of the day.  Write down what is different at different times of the day.</a:t>
            </a:r>
          </a:p>
          <a:p>
            <a:r>
              <a:rPr lang="en-US" dirty="0" smtClean="0"/>
              <a:t>Review and Understand Genealogy “Map.”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Geographic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257800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Study each image to understand view relative to the map:</a:t>
            </a:r>
          </a:p>
          <a:p>
            <a:pPr lvl="2"/>
            <a:r>
              <a:rPr lang="en-US" dirty="0" smtClean="0"/>
              <a:t>Draw arrow on map from the Nelson cabin to the place of interest.</a:t>
            </a:r>
          </a:p>
          <a:p>
            <a:pPr lvl="2"/>
            <a:r>
              <a:rPr lang="en-US" dirty="0" smtClean="0"/>
              <a:t>North is straight up, measure the angle to north with a compass.</a:t>
            </a:r>
          </a:p>
          <a:p>
            <a:pPr lvl="2"/>
            <a:r>
              <a:rPr lang="en-US" dirty="0" smtClean="0"/>
              <a:t>Use compass to orient your view towards different places.</a:t>
            </a:r>
          </a:p>
          <a:p>
            <a:pPr lvl="2"/>
            <a:r>
              <a:rPr lang="en-US" dirty="0" smtClean="0"/>
              <a:t>Compare the map view with terrain and satellite views.</a:t>
            </a:r>
          </a:p>
          <a:p>
            <a:pPr lvl="1"/>
            <a:r>
              <a:rPr lang="en-US" dirty="0" smtClean="0"/>
              <a:t>Identify best fishing pond on the next 20 pages:</a:t>
            </a:r>
          </a:p>
          <a:p>
            <a:pPr lvl="2"/>
            <a:r>
              <a:rPr lang="en-US" dirty="0" smtClean="0"/>
              <a:t>Why is it best?</a:t>
            </a:r>
          </a:p>
          <a:p>
            <a:pPr lvl="2"/>
            <a:r>
              <a:rPr lang="en-US" dirty="0" smtClean="0"/>
              <a:t>Why can fish not grow in </a:t>
            </a:r>
            <a:r>
              <a:rPr lang="en-US" dirty="0" err="1" smtClean="0"/>
              <a:t>Quipacha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Why do fish not take bait in Navajo Lake?</a:t>
            </a:r>
          </a:p>
          <a:p>
            <a:pPr lvl="1"/>
            <a:r>
              <a:rPr lang="en-US" dirty="0" smtClean="0"/>
              <a:t>Identify where there are volcanic rocks.</a:t>
            </a:r>
          </a:p>
          <a:p>
            <a:pPr lvl="1"/>
            <a:r>
              <a:rPr lang="en-US" dirty="0" smtClean="0"/>
              <a:t>Identify where there are metamorphic rocks.</a:t>
            </a:r>
          </a:p>
          <a:p>
            <a:pPr lvl="1"/>
            <a:r>
              <a:rPr lang="en-US" dirty="0" smtClean="0"/>
              <a:t>Identify where there are sedimentary rocks.</a:t>
            </a:r>
          </a:p>
          <a:p>
            <a:pPr lvl="1"/>
            <a:r>
              <a:rPr lang="en-US" dirty="0" smtClean="0"/>
              <a:t>Identify where the best skiing on planet earth is.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Write about what you learn in your notebook.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Identify Water, Sewage, Power</a:t>
            </a:r>
            <a:endParaRPr lang="en-US" dirty="0"/>
          </a:p>
        </p:txBody>
      </p:sp>
      <p:pic>
        <p:nvPicPr>
          <p:cNvPr id="4" name="Picture 3" descr="21_Cab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Map Science Questions</a:t>
            </a:r>
            <a:endParaRPr lang="en-US" dirty="0"/>
          </a:p>
        </p:txBody>
      </p:sp>
      <p:pic>
        <p:nvPicPr>
          <p:cNvPr id="5" name="Picture 4" descr="22_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Map Reference Grid</a:t>
            </a:r>
            <a:endParaRPr lang="en-US" dirty="0"/>
          </a:p>
        </p:txBody>
      </p:sp>
      <p:pic>
        <p:nvPicPr>
          <p:cNvPr id="5" name="Picture 4" descr="22_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2133600"/>
            <a:ext cx="73837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16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26                    36               46                  56                 66              76</a:t>
            </a:r>
          </a:p>
          <a:p>
            <a:pPr marL="342900" indent="-342900">
              <a:buAutoNum type="arabicPlain" startAt="16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6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5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25                    35               45                  55                  65              75</a:t>
            </a:r>
          </a:p>
          <a:p>
            <a:pPr marL="342900" indent="-342900">
              <a:buAutoNum type="arabicPlain" startAt="15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5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4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24                     34               44                 54                  64              74</a:t>
            </a:r>
          </a:p>
          <a:p>
            <a:pPr marL="342900" indent="-342900">
              <a:buAutoNum type="arabicPlain" startAt="14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3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23                    33                43                 53                  63              73</a:t>
            </a:r>
          </a:p>
          <a:p>
            <a:pPr marL="342900" indent="-342900">
              <a:buAutoNum type="arabicPlain" startAt="13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2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22                    32                42                 52                  62              72</a:t>
            </a:r>
          </a:p>
          <a:p>
            <a:pPr marL="342900" indent="-342900">
              <a:buAutoNum type="arabicPlain" startAt="12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2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11                21                    31                41                 51                  61               71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381000" y="3505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More Detail Reference Grid</a:t>
            </a:r>
            <a:endParaRPr lang="en-US" dirty="0"/>
          </a:p>
        </p:txBody>
      </p:sp>
      <p:pic>
        <p:nvPicPr>
          <p:cNvPr id="7" name="Picture 6" descr="22_Grid_det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24600"/>
            <a:ext cx="2034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11.11    11.21  11.31   11.41    21.11</a:t>
            </a: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1676400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66.41    76.11  76.21   76.31    76.41</a:t>
            </a: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8115300" y="1943100"/>
            <a:ext cx="2286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7772400" y="1981200"/>
            <a:ext cx="2286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429500" y="2019300"/>
            <a:ext cx="2286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162800" y="1981200"/>
            <a:ext cx="2286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81800" y="1905000"/>
            <a:ext cx="3048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" y="6172200"/>
            <a:ext cx="2286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800100" y="6210300"/>
            <a:ext cx="1524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0"/>
          </p:cNvCxnSpPr>
          <p:nvPr/>
        </p:nvCxnSpPr>
        <p:spPr>
          <a:xfrm rot="5400000" flipH="1" flipV="1">
            <a:off x="965833" y="6223633"/>
            <a:ext cx="152400" cy="495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1447800" y="6248400"/>
            <a:ext cx="152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1752600" y="6172200"/>
            <a:ext cx="1524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2057400"/>
            <a:ext cx="5966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16.14 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16.13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16.12 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16.11  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15.14</a:t>
            </a: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47675" y="2135188"/>
            <a:ext cx="161925" cy="269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57200" y="2286000"/>
            <a:ext cx="161925" cy="269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57200" y="2438401"/>
            <a:ext cx="161925" cy="380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28625" y="2611439"/>
            <a:ext cx="228600" cy="174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8150" y="2781300"/>
            <a:ext cx="228600" cy="111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Empty Large Grid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95300" y="2038350"/>
            <a:ext cx="7820025" cy="4219575"/>
            <a:chOff x="495300" y="2038350"/>
            <a:chExt cx="7820025" cy="4219575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-1562100" y="4152900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647700" y="4152900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752600" y="4143375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876550" y="4143375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971925" y="4133850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5114925" y="4152900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6210300" y="4152900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457200" y="4162425"/>
              <a:ext cx="41910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3400" y="2057400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5300" y="2705100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4350" y="3457575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2925" y="4171950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33400" y="4876800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33400" y="5562600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33400" y="6248400"/>
              <a:ext cx="777240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Empty Tight Grid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495300" y="2028825"/>
            <a:ext cx="7820025" cy="4248149"/>
            <a:chOff x="495300" y="2028825"/>
            <a:chExt cx="7820025" cy="4248149"/>
          </a:xfrm>
        </p:grpSpPr>
        <p:grpSp>
          <p:nvGrpSpPr>
            <p:cNvPr id="42" name="Group 41"/>
            <p:cNvGrpSpPr/>
            <p:nvPr/>
          </p:nvGrpSpPr>
          <p:grpSpPr>
            <a:xfrm>
              <a:off x="504825" y="2028825"/>
              <a:ext cx="7810500" cy="4248149"/>
              <a:chOff x="504825" y="2028825"/>
              <a:chExt cx="7810500" cy="4248149"/>
            </a:xfrm>
          </p:grpSpPr>
          <p:cxnSp>
            <p:nvCxnSpPr>
              <p:cNvPr id="3" name="Straight Connector 2"/>
              <p:cNvCxnSpPr/>
              <p:nvPr/>
            </p:nvCxnSpPr>
            <p:spPr>
              <a:xfrm rot="5400000">
                <a:off x="-1333500" y="416242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/>
              <p:cNvCxnSpPr/>
              <p:nvPr/>
            </p:nvCxnSpPr>
            <p:spPr>
              <a:xfrm rot="16200000" flipH="1">
                <a:off x="895350" y="4133850"/>
                <a:ext cx="4191000" cy="1905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 rot="5400000">
                <a:off x="2000250" y="4171950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3133725" y="4133850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4248150" y="412432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5334000" y="412432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5905499" y="4143376"/>
                <a:ext cx="4191004" cy="1905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-185737" y="4138612"/>
                <a:ext cx="4162425" cy="1905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04825" y="2200275"/>
                <a:ext cx="77724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23875" y="2362200"/>
                <a:ext cx="77724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14350" y="2533650"/>
                <a:ext cx="77724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42925" y="2895600"/>
                <a:ext cx="77724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4350" y="3076575"/>
                <a:ext cx="77724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3400" y="3267075"/>
                <a:ext cx="77724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23875" y="3609976"/>
                <a:ext cx="7753350" cy="19049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23875" y="6067425"/>
                <a:ext cx="7781925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504825" y="5019675"/>
                <a:ext cx="7781925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514350" y="5191125"/>
                <a:ext cx="7781925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514350" y="5362575"/>
                <a:ext cx="7781925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533400" y="5686425"/>
                <a:ext cx="7781925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23875" y="5876925"/>
                <a:ext cx="7781925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23875" y="3790951"/>
                <a:ext cx="7772400" cy="47624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504825" y="3952875"/>
                <a:ext cx="7800975" cy="7620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23875" y="4333875"/>
                <a:ext cx="7781925" cy="1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504825" y="4505326"/>
                <a:ext cx="7753350" cy="19049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523875" y="4676776"/>
                <a:ext cx="7753350" cy="19049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-1038225" y="4133850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-723900" y="412432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100015" y="4100513"/>
                <a:ext cx="4162425" cy="1905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376238" y="4119563"/>
                <a:ext cx="4162425" cy="1905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1185863" y="4110037"/>
                <a:ext cx="4181475" cy="5715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6200000" flipH="1">
                <a:off x="1476375" y="4124325"/>
                <a:ext cx="4191000" cy="1905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2566988" y="4148137"/>
                <a:ext cx="4219575" cy="3810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2319338" y="4138613"/>
                <a:ext cx="4191000" cy="28575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3386138" y="4129087"/>
                <a:ext cx="4200525" cy="3810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3686175" y="412432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4829175" y="416242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4543425" y="414337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5600700" y="4143375"/>
                <a:ext cx="4191000" cy="0"/>
              </a:xfrm>
              <a:prstGeom prst="line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495300" y="2038350"/>
              <a:ext cx="7820025" cy="4219575"/>
              <a:chOff x="495300" y="2038350"/>
              <a:chExt cx="7820025" cy="4219575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5400000">
                <a:off x="-1562100" y="4152900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647700" y="4152900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752600" y="4143375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2876550" y="4143375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971925" y="4133850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5114925" y="4152900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6210300" y="4152900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-457200" y="4162425"/>
                <a:ext cx="4191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33400" y="2057400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95300" y="2705100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14350" y="3457575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542925" y="4171950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533400" y="4876800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533400" y="5562600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33400" y="6248400"/>
                <a:ext cx="77724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Condensation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Review 3 John Boyce and Colby Wright videos.</a:t>
            </a:r>
          </a:p>
          <a:p>
            <a:pPr lvl="1"/>
            <a:r>
              <a:rPr lang="en-US" dirty="0" smtClean="0"/>
              <a:t>Review the design of the condenser.</a:t>
            </a:r>
          </a:p>
          <a:p>
            <a:pPr lvl="1"/>
            <a:r>
              <a:rPr lang="en-US" dirty="0" smtClean="0"/>
              <a:t>Read articles about condensation.</a:t>
            </a:r>
          </a:p>
          <a:p>
            <a:pPr lvl="1"/>
            <a:r>
              <a:rPr lang="en-US" dirty="0" smtClean="0"/>
              <a:t>Measure amount of H</a:t>
            </a:r>
            <a:r>
              <a:rPr lang="en-US" sz="1600" dirty="0" smtClean="0"/>
              <a:t>2</a:t>
            </a:r>
            <a:r>
              <a:rPr lang="en-US" dirty="0" smtClean="0"/>
              <a:t>O condensed each morning.</a:t>
            </a:r>
          </a:p>
          <a:p>
            <a:pPr lvl="1"/>
            <a:r>
              <a:rPr lang="en-US" dirty="0" smtClean="0"/>
              <a:t>Estimate amount of water from larger condensers.</a:t>
            </a:r>
          </a:p>
          <a:p>
            <a:pPr lvl="1"/>
            <a:r>
              <a:rPr lang="en-US" dirty="0" smtClean="0"/>
              <a:t>Figure out the cost of generating water this way.</a:t>
            </a:r>
          </a:p>
          <a:p>
            <a:pPr lvl="1"/>
            <a:r>
              <a:rPr lang="en-US" dirty="0" smtClean="0"/>
              <a:t>Compare this to the cost of the Lake Powell Pipeline.</a:t>
            </a:r>
          </a:p>
          <a:p>
            <a:r>
              <a:rPr lang="en-US" dirty="0" smtClean="0"/>
              <a:t>Write about condensation in your notebook.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Condensation - Wikipedia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b="1" dirty="0" smtClean="0"/>
              <a:t>Condensation</a:t>
            </a:r>
            <a:r>
              <a:rPr lang="en-US" dirty="0" smtClean="0"/>
              <a:t> is the change in the phase of matter from the gaseous phase (of an element/ chemical species) into liquid droplets or solid grains of the same element/ chemical species. Upon the slowing-down of the atoms/ molecules of the species, the overall attraction forces between these prevail and bring them together at distances comparable to their sizes.</a:t>
            </a:r>
          </a:p>
          <a:p>
            <a:pPr>
              <a:buNone/>
            </a:pPr>
            <a:r>
              <a:rPr lang="en-US" dirty="0" smtClean="0"/>
              <a:t>Since the condensing atoms/ molecules suffer from reduced degrees of freedom and ranges of motion, their prior </a:t>
            </a:r>
            <a:r>
              <a:rPr lang="en-US" dirty="0" smtClean="0">
                <a:hlinkClick r:id="rId2" tooltip="Kinetic &#10;energy"/>
              </a:rPr>
              <a:t>kinetic energy</a:t>
            </a:r>
            <a:r>
              <a:rPr lang="en-US" dirty="0" smtClean="0"/>
              <a:t> must be lost/ transferred to an adsorbing </a:t>
            </a:r>
            <a:r>
              <a:rPr lang="en-US" b="1" dirty="0" smtClean="0"/>
              <a:t>colder</a:t>
            </a:r>
            <a:r>
              <a:rPr lang="en-US" dirty="0" smtClean="0"/>
              <a:t> entity — either a center of condensation within the gas volume (colder molecules of the species, cold grains of dust etc.) or some contact surface. Condensation is initiated by the formation of </a:t>
            </a:r>
            <a:r>
              <a:rPr lang="en-US" dirty="0" smtClean="0">
                <a:hlinkClick r:id="rId3" tooltip="Atomic &#10;clusters"/>
              </a:rPr>
              <a:t>atomic/ molecular clusters</a:t>
            </a:r>
            <a:r>
              <a:rPr lang="en-US" dirty="0" smtClean="0"/>
              <a:t> of that species within its gaseous volume — like rain drop or snow-flake formation within clouds — or at the contact between such gaseous phase and a (solvent) liquid or solid surface.</a:t>
            </a:r>
          </a:p>
          <a:p>
            <a:pPr>
              <a:buNone/>
            </a:pPr>
            <a:r>
              <a:rPr lang="en-US" dirty="0" smtClean="0"/>
              <a:t>A few distinct reversibility scenarios emerge here with respect to the nature of the surface.</a:t>
            </a:r>
          </a:p>
          <a:p>
            <a:pPr>
              <a:buNone/>
            </a:pPr>
            <a:r>
              <a:rPr lang="en-US" dirty="0" smtClean="0"/>
              <a:t>absorption into the surface of a liquid (either of the same species or one of its solvents) — is reversible as </a:t>
            </a:r>
            <a:r>
              <a:rPr lang="en-US" dirty="0" smtClean="0">
                <a:hlinkClick r:id="rId4" tooltip="Evaporation"/>
              </a:rPr>
              <a:t>evaporation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5"/>
              </a:rPr>
              <a:t>[1]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>
                <a:hlinkClick r:id="rId6" tooltip="Adsorption"/>
              </a:rPr>
              <a:t>adsorption</a:t>
            </a:r>
            <a:r>
              <a:rPr lang="en-US" dirty="0" smtClean="0"/>
              <a:t> (as dew droplets) onto solid surface at pressures and temperatures </a:t>
            </a:r>
            <a:r>
              <a:rPr lang="en-US" b="1" dirty="0" smtClean="0"/>
              <a:t>higher than</a:t>
            </a:r>
            <a:r>
              <a:rPr lang="en-US" dirty="0" smtClean="0"/>
              <a:t> the specie's </a:t>
            </a:r>
            <a:r>
              <a:rPr lang="en-US" dirty="0" smtClean="0">
                <a:hlinkClick r:id="rId7" tooltip="Triple point"/>
              </a:rPr>
              <a:t>triple point</a:t>
            </a:r>
            <a:r>
              <a:rPr lang="en-US" dirty="0" smtClean="0"/>
              <a:t> — also reversible as evaporation.</a:t>
            </a:r>
          </a:p>
          <a:p>
            <a:pPr>
              <a:buNone/>
            </a:pPr>
            <a:r>
              <a:rPr lang="en-US" dirty="0" smtClean="0"/>
              <a:t>adsorption onto solid surface (as supplemental layers of solid) at pressures and temperatures </a:t>
            </a:r>
            <a:r>
              <a:rPr lang="en-US" b="1" dirty="0" smtClean="0"/>
              <a:t>lower than</a:t>
            </a:r>
            <a:r>
              <a:rPr lang="en-US" dirty="0" smtClean="0"/>
              <a:t> the specie's </a:t>
            </a:r>
            <a:r>
              <a:rPr lang="en-US" dirty="0" smtClean="0">
                <a:hlinkClick r:id="rId7" tooltip="Triple point"/>
              </a:rPr>
              <a:t>triple point</a:t>
            </a:r>
            <a:r>
              <a:rPr lang="en-US" dirty="0" smtClean="0"/>
              <a:t> — is reversible as </a:t>
            </a:r>
            <a:r>
              <a:rPr lang="en-US" dirty="0" smtClean="0">
                <a:hlinkClick r:id="rId8" tooltip="Sublimation (Physics)"/>
              </a:rPr>
              <a:t>sublimation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Condensation commonly occurs when a </a:t>
            </a:r>
            <a:r>
              <a:rPr lang="en-US" dirty="0" smtClean="0">
                <a:hlinkClick r:id="rId9" tooltip="Vapor"/>
              </a:rPr>
              <a:t>vapor</a:t>
            </a:r>
            <a:r>
              <a:rPr lang="en-US" dirty="0" smtClean="0"/>
              <a:t> is cooled and/or compressed to its </a:t>
            </a:r>
            <a:r>
              <a:rPr lang="en-US" dirty="0" smtClean="0">
                <a:hlinkClick r:id="rId10" tooltip="Dew point"/>
              </a:rPr>
              <a:t>saturation limit</a:t>
            </a:r>
            <a:r>
              <a:rPr lang="en-US" dirty="0" smtClean="0"/>
              <a:t> when the molecular density in the gas phase reaches its maximal threshold. Vapor cooling and compressing equipment that collects condensed liquids is called </a:t>
            </a:r>
            <a:r>
              <a:rPr lang="en-US" dirty="0" smtClean="0">
                <a:hlinkClick r:id="rId11" tooltip="Condenser (heat transfer)"/>
              </a:rPr>
              <a:t>"condenser"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err="1" smtClean="0">
                <a:hlinkClick r:id="rId12" tooltip="Psychrometry"/>
              </a:rPr>
              <a:t>Psychrometry</a:t>
            </a:r>
            <a:r>
              <a:rPr lang="en-US" dirty="0" smtClean="0"/>
              <a:t> measures the rates of condensation from and evaporation into the air moisture at various atmospheric pressures and temperatures. Water </a:t>
            </a:r>
            <a:r>
              <a:rPr lang="en-US" b="1" dirty="0" smtClean="0"/>
              <a:t>is the product of</a:t>
            </a:r>
            <a:r>
              <a:rPr lang="en-US" dirty="0" smtClean="0"/>
              <a:t> its vapor </a:t>
            </a:r>
            <a:r>
              <a:rPr lang="en-US" b="1" dirty="0" smtClean="0"/>
              <a:t>condensation</a:t>
            </a:r>
            <a:r>
              <a:rPr lang="en-US" dirty="0" smtClean="0"/>
              <a:t> — condensation is the process of such phase conversion.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74638"/>
            <a:ext cx="3581400" cy="1143000"/>
          </a:xfrm>
        </p:spPr>
        <p:txBody>
          <a:bodyPr/>
          <a:lstStyle/>
          <a:p>
            <a:r>
              <a:rPr lang="en-US" dirty="0" smtClean="0"/>
              <a:t>Air Wells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295400"/>
            <a:ext cx="3429000" cy="160019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High-mass air well of Belgian engineer </a:t>
            </a:r>
            <a:r>
              <a:rPr lang="en-US" dirty="0" err="1" smtClean="0">
                <a:hlinkClick r:id="rId2" tooltip="Achile Knapen (page does not exist)"/>
              </a:rPr>
              <a:t>Achile</a:t>
            </a:r>
            <a:r>
              <a:rPr lang="en-US" dirty="0" smtClean="0">
                <a:hlinkClick r:id="rId2" tooltip="Achile Knapen (page does not exist)"/>
              </a:rPr>
              <a:t> </a:t>
            </a:r>
            <a:r>
              <a:rPr lang="en-US" dirty="0" err="1" smtClean="0">
                <a:hlinkClick r:id="rId2" tooltip="Achile Knapen (page does not exist)"/>
              </a:rPr>
              <a:t>Knapen</a:t>
            </a:r>
            <a:r>
              <a:rPr lang="en-US" dirty="0" smtClean="0"/>
              <a:t> in </a:t>
            </a:r>
            <a:r>
              <a:rPr lang="en-US" dirty="0" smtClean="0">
                <a:hlinkClick r:id="rId3" tooltip="Trans-en-Provence"/>
              </a:rPr>
              <a:t>Trans-en-Provence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2624"/>
            <a:ext cx="4648200" cy="620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971799"/>
            <a:ext cx="3429000" cy="218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410200" y="4953000"/>
            <a:ext cx="3429000" cy="16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0" y="5334000"/>
            <a:ext cx="3429000" cy="1219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200" dirty="0" smtClean="0"/>
              <a:t>A 550 square </a:t>
            </a:r>
            <a:r>
              <a:rPr lang="en-US" sz="3200" dirty="0" err="1" smtClean="0"/>
              <a:t>metres</a:t>
            </a:r>
            <a:r>
              <a:rPr lang="en-US" sz="3200" dirty="0" smtClean="0"/>
              <a:t> (660 sq yd) </a:t>
            </a:r>
            <a:r>
              <a:rPr lang="en-US" sz="3200" dirty="0" err="1" smtClean="0"/>
              <a:t>radiative</a:t>
            </a:r>
            <a:r>
              <a:rPr lang="en-US" sz="3200" dirty="0" smtClean="0"/>
              <a:t> condenser in northwest India.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Well Description - Wikipedia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" y="1623060"/>
            <a:ext cx="8686800" cy="4953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An </a:t>
            </a:r>
            <a:r>
              <a:rPr lang="en-US" b="1" dirty="0" smtClean="0"/>
              <a:t>air well</a:t>
            </a:r>
            <a:r>
              <a:rPr lang="en-US" dirty="0" smtClean="0"/>
              <a:t> or </a:t>
            </a:r>
            <a:r>
              <a:rPr lang="en-US" b="1" dirty="0" smtClean="0"/>
              <a:t>aerial well</a:t>
            </a:r>
            <a:r>
              <a:rPr lang="en-US" dirty="0" smtClean="0"/>
              <a:t> is a structure or device that collects water by promoting the </a:t>
            </a:r>
            <a:r>
              <a:rPr lang="en-US" dirty="0" smtClean="0">
                <a:hlinkClick r:id="rId2" tooltip="Condensation"/>
              </a:rPr>
              <a:t>condensation</a:t>
            </a:r>
            <a:r>
              <a:rPr lang="en-US" dirty="0" smtClean="0"/>
              <a:t> of </a:t>
            </a:r>
            <a:r>
              <a:rPr lang="en-US" dirty="0" smtClean="0">
                <a:hlinkClick r:id="rId3" tooltip="Water &#10;vapor"/>
              </a:rPr>
              <a:t>moisture</a:t>
            </a:r>
            <a:r>
              <a:rPr lang="en-US" dirty="0" smtClean="0"/>
              <a:t> from air.</a:t>
            </a:r>
            <a:r>
              <a:rPr lang="en-US" baseline="30000" dirty="0" smtClean="0">
                <a:hlinkClick r:id="rId4"/>
              </a:rPr>
              <a:t>[2]</a:t>
            </a:r>
            <a:r>
              <a:rPr lang="en-US" dirty="0" smtClean="0"/>
              <a:t> Designs for air wells are many and varied, but the simplest designs are completely passive, require no external energy source and have few, if any, moving parts. A related, but quite distinct, technique of obtaining atmospheric moisture is the </a:t>
            </a:r>
            <a:r>
              <a:rPr lang="en-US" dirty="0" smtClean="0">
                <a:hlinkClick r:id="rId5" tooltip="Fog fence"/>
              </a:rPr>
              <a:t>fog fence</a:t>
            </a:r>
            <a:r>
              <a:rPr lang="en-US" dirty="0" smtClean="0"/>
              <a:t>. An air well should not be confused with a </a:t>
            </a:r>
            <a:r>
              <a:rPr lang="en-US" dirty="0" smtClean="0">
                <a:hlinkClick r:id="rId6" tooltip="Dew pond"/>
              </a:rPr>
              <a:t>dew pond</a:t>
            </a:r>
            <a:r>
              <a:rPr lang="en-US" dirty="0" smtClean="0"/>
              <a:t>. A dew pond is an artificial </a:t>
            </a:r>
            <a:r>
              <a:rPr lang="en-US" dirty="0" smtClean="0">
                <a:hlinkClick r:id="rId7" tooltip="Pond"/>
              </a:rPr>
              <a:t>pond</a:t>
            </a:r>
            <a:r>
              <a:rPr lang="en-US" dirty="0" smtClean="0"/>
              <a:t> intended for watering livestock. The name </a:t>
            </a:r>
            <a:r>
              <a:rPr lang="en-US" i="1" dirty="0" smtClean="0"/>
              <a:t>dew pond</a:t>
            </a:r>
            <a:r>
              <a:rPr lang="en-US" dirty="0" smtClean="0"/>
              <a:t> (sometimes </a:t>
            </a:r>
            <a:r>
              <a:rPr lang="en-US" i="1" dirty="0" smtClean="0"/>
              <a:t>cloud pond</a:t>
            </a:r>
            <a:r>
              <a:rPr lang="en-US" dirty="0" smtClean="0"/>
              <a:t> or </a:t>
            </a:r>
            <a:r>
              <a:rPr lang="en-US" i="1" dirty="0" smtClean="0"/>
              <a:t>mist pond</a:t>
            </a:r>
            <a:r>
              <a:rPr lang="en-US" dirty="0" smtClean="0"/>
              <a:t>) derives from the widely held belief that the pond was filled by moisture from the air.</a:t>
            </a:r>
            <a:r>
              <a:rPr lang="en-US" baseline="30000" dirty="0" smtClean="0">
                <a:hlinkClick r:id="rId8"/>
              </a:rPr>
              <a:t>[3]</a:t>
            </a:r>
            <a:r>
              <a:rPr lang="en-US" dirty="0" smtClean="0"/>
              <a:t> In fact, dew ponds are primarily filled by rainwater.</a:t>
            </a:r>
            <a:r>
              <a:rPr lang="en-US" baseline="30000" dirty="0" smtClean="0">
                <a:hlinkClick r:id="rId9"/>
              </a:rPr>
              <a:t>[4]</a:t>
            </a:r>
            <a:endParaRPr lang="en-US" dirty="0" smtClean="0"/>
          </a:p>
          <a:p>
            <a:r>
              <a:rPr lang="en-US" dirty="0" smtClean="0"/>
              <a:t>All air well designs </a:t>
            </a:r>
            <a:r>
              <a:rPr lang="en-US" dirty="0" err="1" smtClean="0"/>
              <a:t>utilise</a:t>
            </a:r>
            <a:r>
              <a:rPr lang="en-US" dirty="0" smtClean="0"/>
              <a:t> a substrate with a temperature sufficiently low so that </a:t>
            </a:r>
            <a:r>
              <a:rPr lang="en-US" dirty="0" smtClean="0">
                <a:hlinkClick r:id="rId10" tooltip="Dew"/>
              </a:rPr>
              <a:t>dew</a:t>
            </a:r>
            <a:r>
              <a:rPr lang="en-US" dirty="0" smtClean="0"/>
              <a:t> forms. This condensation releases </a:t>
            </a:r>
            <a:r>
              <a:rPr lang="en-US" dirty="0" smtClean="0">
                <a:hlinkClick r:id="rId11" tooltip="Latent heat"/>
              </a:rPr>
              <a:t>latent heat</a:t>
            </a:r>
            <a:r>
              <a:rPr lang="en-US" dirty="0" smtClean="0"/>
              <a:t> which must be dissipated. Cooling of the substrate is typically achieved by </a:t>
            </a:r>
            <a:r>
              <a:rPr lang="en-US" dirty="0" smtClean="0">
                <a:hlinkClick r:id="rId12" tooltip="Thermal &#10;radiation"/>
              </a:rPr>
              <a:t>radiating</a:t>
            </a:r>
            <a:r>
              <a:rPr lang="en-US" dirty="0" smtClean="0"/>
              <a:t> heat to the sky, during periods of cool breezes (particularly at night), or by </a:t>
            </a:r>
            <a:r>
              <a:rPr lang="en-US" dirty="0" smtClean="0">
                <a:hlinkClick r:id="rId13" tooltip="Conduction (heat)"/>
              </a:rPr>
              <a:t>conduction</a:t>
            </a:r>
            <a:r>
              <a:rPr lang="en-US" dirty="0" smtClean="0"/>
              <a:t> to some other </a:t>
            </a:r>
            <a:r>
              <a:rPr lang="en-US" dirty="0" smtClean="0">
                <a:hlinkClick r:id="rId14" tooltip="Heat sink"/>
              </a:rPr>
              <a:t>heat sink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Three principal designs are used for air wells: high mass, </a:t>
            </a:r>
            <a:r>
              <a:rPr lang="en-US" dirty="0" err="1" smtClean="0"/>
              <a:t>radiative</a:t>
            </a:r>
            <a:r>
              <a:rPr lang="en-US" dirty="0" smtClean="0"/>
              <a:t> and active. High-mass air wells were used in the early 20th century, but the approach failed. From the late 20th century, onwards, low-mass, </a:t>
            </a:r>
            <a:r>
              <a:rPr lang="en-US" dirty="0" err="1" smtClean="0"/>
              <a:t>radiative</a:t>
            </a:r>
            <a:r>
              <a:rPr lang="en-US" dirty="0" smtClean="0"/>
              <a:t> collectors proved to be much more successful. Thirdly, active collectors collect water in the same way as a </a:t>
            </a:r>
            <a:r>
              <a:rPr lang="en-US" dirty="0" smtClean="0">
                <a:hlinkClick r:id="rId15" tooltip="Dehumidifier"/>
              </a:rPr>
              <a:t>dehumidifier</a:t>
            </a:r>
            <a:r>
              <a:rPr lang="en-US" dirty="0" smtClean="0"/>
              <a:t>, although the designs work well, they require an energy source making them uneconomical except in special circumstances. New, innovative designs seek to </a:t>
            </a:r>
            <a:r>
              <a:rPr lang="en-US" dirty="0" err="1" smtClean="0"/>
              <a:t>minimise</a:t>
            </a:r>
            <a:r>
              <a:rPr lang="en-US" dirty="0" smtClean="0"/>
              <a:t> the energy requirements of active condensers or make use of </a:t>
            </a:r>
            <a:r>
              <a:rPr lang="en-US" dirty="0" smtClean="0">
                <a:hlinkClick r:id="rId16" tooltip="Renewable energy"/>
              </a:rPr>
              <a:t>renewable energy</a:t>
            </a:r>
            <a:r>
              <a:rPr lang="en-US" dirty="0" smtClean="0"/>
              <a:t> resources.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01_Cabin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86502"/>
            <a:ext cx="9144000" cy="4371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Nelson Cabin and Surrounding Area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19600" y="3352800"/>
            <a:ext cx="228600" cy="1588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4572000" y="4876800"/>
            <a:ext cx="76200" cy="762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5029200" y="4343400"/>
            <a:ext cx="228600" cy="762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3886200" y="5105400"/>
            <a:ext cx="381000" cy="762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486400" y="4572000"/>
            <a:ext cx="228600" cy="1524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4876800" y="5410200"/>
            <a:ext cx="457200" cy="1524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Emissivity - Wikipedia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The </a:t>
            </a:r>
            <a:r>
              <a:rPr lang="en-US" b="1" dirty="0" smtClean="0"/>
              <a:t>emissivity</a:t>
            </a:r>
            <a:r>
              <a:rPr lang="en-US" dirty="0" smtClean="0"/>
              <a:t> of a material (usually written </a:t>
            </a:r>
            <a:r>
              <a:rPr lang="en-US" i="1" dirty="0" smtClean="0"/>
              <a:t>ε</a:t>
            </a:r>
            <a:r>
              <a:rPr lang="en-US" dirty="0" smtClean="0"/>
              <a:t> or </a:t>
            </a:r>
            <a:r>
              <a:rPr lang="en-US" i="1" dirty="0" smtClean="0"/>
              <a:t>e</a:t>
            </a:r>
            <a:r>
              <a:rPr lang="en-US" dirty="0" smtClean="0"/>
              <a:t>) is the relative ability of its surface to emit energy by radiation. It is the ratio of energy </a:t>
            </a:r>
            <a:r>
              <a:rPr lang="en-US" dirty="0" smtClean="0">
                <a:hlinkClick r:id="rId2" tooltip="Radiation"/>
              </a:rPr>
              <a:t>radiated</a:t>
            </a:r>
            <a:r>
              <a:rPr lang="en-US" dirty="0" smtClean="0"/>
              <a:t> by a particular material to energy radiated by a </a:t>
            </a:r>
            <a:r>
              <a:rPr lang="en-US" dirty="0" smtClean="0">
                <a:hlinkClick r:id="rId3" tooltip="Black body"/>
              </a:rPr>
              <a:t>black body</a:t>
            </a:r>
            <a:r>
              <a:rPr lang="en-US" dirty="0" smtClean="0"/>
              <a:t> at the same temperature. It is a measure of a material's ability to radiate absorbed energy. A true </a:t>
            </a:r>
            <a:r>
              <a:rPr lang="en-US" dirty="0" smtClean="0">
                <a:hlinkClick r:id="rId3" tooltip="Black body"/>
              </a:rPr>
              <a:t>black body</a:t>
            </a:r>
            <a:r>
              <a:rPr lang="en-US" dirty="0" smtClean="0"/>
              <a:t> would have </a:t>
            </a:r>
            <a:r>
              <a:rPr lang="en-US" dirty="0" smtClean="0"/>
              <a:t>an emissivity = 1, </a:t>
            </a:r>
            <a:r>
              <a:rPr lang="en-US" dirty="0" smtClean="0"/>
              <a:t>while any real object would </a:t>
            </a:r>
            <a:r>
              <a:rPr lang="en-US" dirty="0" smtClean="0"/>
              <a:t>have an emissivity &lt; 1 </a:t>
            </a:r>
            <a:r>
              <a:rPr lang="en-US" dirty="0" smtClean="0"/>
              <a:t>. Emissivity is a </a:t>
            </a:r>
            <a:r>
              <a:rPr lang="en-US" dirty="0" smtClean="0">
                <a:hlinkClick r:id="rId4" tooltip="Dimensionless quantity"/>
              </a:rPr>
              <a:t>dimensionless quantity</a:t>
            </a:r>
            <a:r>
              <a:rPr lang="en-US" dirty="0" smtClean="0"/>
              <a:t>, so it does not have units.</a:t>
            </a:r>
          </a:p>
          <a:p>
            <a:pPr>
              <a:buNone/>
            </a:pPr>
            <a:r>
              <a:rPr lang="en-US" dirty="0" smtClean="0"/>
              <a:t>In general, the duller and blacker a material is, the closer its emissivity is to 1. The more </a:t>
            </a:r>
            <a:r>
              <a:rPr lang="en-US" dirty="0" smtClean="0">
                <a:hlinkClick r:id="rId5" tooltip="Reflectivity"/>
              </a:rPr>
              <a:t>reflective</a:t>
            </a:r>
            <a:r>
              <a:rPr lang="en-US" dirty="0" smtClean="0"/>
              <a:t> a material is, the lower its emissivity. Highly polished </a:t>
            </a:r>
            <a:r>
              <a:rPr lang="en-US" dirty="0" smtClean="0">
                <a:hlinkClick r:id="rId6" tooltip="Silver"/>
              </a:rPr>
              <a:t>silver</a:t>
            </a:r>
            <a:r>
              <a:rPr lang="en-US" dirty="0" smtClean="0"/>
              <a:t> has an emissivity of about 0.02.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6. Water Coloring and Acrylics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Use water “milked” from the atmosphere.</a:t>
            </a:r>
          </a:p>
          <a:p>
            <a:pPr lvl="1"/>
            <a:r>
              <a:rPr lang="en-US" dirty="0" smtClean="0"/>
              <a:t>Do a sunrise/sunset wash.</a:t>
            </a:r>
          </a:p>
          <a:p>
            <a:pPr lvl="1"/>
            <a:r>
              <a:rPr lang="en-US" dirty="0" smtClean="0"/>
              <a:t>Draw in mountain top and/or trees and/or cabin with pencils and highlight these with markers.</a:t>
            </a:r>
          </a:p>
          <a:p>
            <a:r>
              <a:rPr lang="en-US" dirty="0" smtClean="0"/>
              <a:t>Write thoughts about painting science in your notebook.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Music and Genealogy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Learn to play your harmonica.</a:t>
            </a:r>
          </a:p>
          <a:p>
            <a:pPr lvl="1"/>
            <a:r>
              <a:rPr lang="en-US" dirty="0" smtClean="0"/>
              <a:t>Review Grandpa’s book of songs, select one of the songs to sing with him around the campfire, and write about your feelings in your notebook.</a:t>
            </a:r>
          </a:p>
          <a:p>
            <a:r>
              <a:rPr lang="en-US" dirty="0" smtClean="0"/>
              <a:t>Learn about and think about the sacrifices of those who provided you with your DNA:</a:t>
            </a:r>
          </a:p>
          <a:p>
            <a:pPr lvl="1"/>
            <a:r>
              <a:rPr lang="en-US" dirty="0" smtClean="0"/>
              <a:t>Write something you learned about one of your ancestors in your notebook.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Science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was best about 2010 Science Camp?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r>
              <a:rPr lang="en-US" dirty="0" smtClean="0"/>
              <a:t>What would be your ideal 2011 Science Camp?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Nelson Cabin and Earth View</a:t>
            </a:r>
            <a:endParaRPr lang="en-US" dirty="0"/>
          </a:p>
        </p:txBody>
      </p:sp>
      <p:pic>
        <p:nvPicPr>
          <p:cNvPr id="3" name="Picture 2" descr="01_Cabin_Earth_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86254"/>
            <a:ext cx="9144000" cy="4371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Nelson Cabin and Pond</a:t>
            </a:r>
            <a:endParaRPr lang="en-US" dirty="0"/>
          </a:p>
        </p:txBody>
      </p:sp>
      <p:pic>
        <p:nvPicPr>
          <p:cNvPr id="5" name="Picture 4" descr="01_Cabin_Perspectiv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2882"/>
            <a:ext cx="9144000" cy="5685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Road into the Nelson Cabin</a:t>
            </a:r>
            <a:endParaRPr lang="en-US" dirty="0"/>
          </a:p>
        </p:txBody>
      </p:sp>
      <p:pic>
        <p:nvPicPr>
          <p:cNvPr id="3" name="Picture 2" descr="02_Cabin_Perspective_Road_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19149"/>
            <a:ext cx="9144000" cy="43388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48400" y="41910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from Right Hand Canyon</a:t>
            </a:r>
            <a:endParaRPr lang="en-US" dirty="0"/>
          </a:p>
        </p:txBody>
      </p:sp>
      <p:pic>
        <p:nvPicPr>
          <p:cNvPr id="3" name="Picture 2" descr="03_Cabin_Perspective_Road_Abov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10759"/>
            <a:ext cx="9144000" cy="434724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48400" y="47244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from Highway 14</a:t>
            </a:r>
            <a:endParaRPr lang="en-US" dirty="0"/>
          </a:p>
        </p:txBody>
      </p:sp>
      <p:pic>
        <p:nvPicPr>
          <p:cNvPr id="3" name="Picture 2" descr="04_Cabin_Perspective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10759"/>
            <a:ext cx="9144000" cy="434724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953000" y="4419600"/>
            <a:ext cx="11430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</TotalTime>
  <Words>1715</Words>
  <Application>Microsoft Office PowerPoint</Application>
  <PresentationFormat>On-screen Show (4:3)</PresentationFormat>
  <Paragraphs>158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Science Camp #100707.1</vt:lpstr>
      <vt:lpstr>1. Safety</vt:lpstr>
      <vt:lpstr>2. Geographic Context</vt:lpstr>
      <vt:lpstr>Nelson Cabin and Surrounding Area</vt:lpstr>
      <vt:lpstr>Nelson Cabin and Earth View</vt:lpstr>
      <vt:lpstr>Nelson Cabin and Pond</vt:lpstr>
      <vt:lpstr>Road into the Nelson Cabin</vt:lpstr>
      <vt:lpstr>Road from Right Hand Canyon</vt:lpstr>
      <vt:lpstr>Distance from Highway 14</vt:lpstr>
      <vt:lpstr>Relationship to Cedar Breaks</vt:lpstr>
      <vt:lpstr>Looking North from Zion Canyon</vt:lpstr>
      <vt:lpstr>Looking South at Cedar Breaks and Zion Canyon</vt:lpstr>
      <vt:lpstr>Looking Southeast from Cedar City</vt:lpstr>
      <vt:lpstr>Looking Southeast from Nelson Farm</vt:lpstr>
      <vt:lpstr>Looking East from Cedar Airport</vt:lpstr>
      <vt:lpstr>Looking East from Lake Quichapa</vt:lpstr>
      <vt:lpstr>Looking East from Iron Mines</vt:lpstr>
      <vt:lpstr>Looking East from Westgate</vt:lpstr>
      <vt:lpstr>Looking Northeast from Five Fingers</vt:lpstr>
      <vt:lpstr>Looking North from Kolob Reservoir</vt:lpstr>
      <vt:lpstr>Looking North from Zion Narrows</vt:lpstr>
      <vt:lpstr>Looking West from Mountain Top</vt:lpstr>
      <vt:lpstr>Looking West from Navajo Reservoir</vt:lpstr>
      <vt:lpstr>Looking Southwest from Cedar Breaks</vt:lpstr>
      <vt:lpstr>Looking West from Brian Head</vt:lpstr>
      <vt:lpstr>Nelson Cabin and Terrain View</vt:lpstr>
      <vt:lpstr>Nelson Cabin and Satellite View</vt:lpstr>
      <vt:lpstr>3. Fishing</vt:lpstr>
      <vt:lpstr>4. Mapping Science</vt:lpstr>
      <vt:lpstr>Identify Water, Sewage, Power</vt:lpstr>
      <vt:lpstr>Map Science Questions</vt:lpstr>
      <vt:lpstr>Map Reference Grid</vt:lpstr>
      <vt:lpstr>More Detail Reference Grid</vt:lpstr>
      <vt:lpstr>Empty Large Grid</vt:lpstr>
      <vt:lpstr>Empty Tight Grid</vt:lpstr>
      <vt:lpstr>5. Condensation</vt:lpstr>
      <vt:lpstr>Condensation - Wikipedia</vt:lpstr>
      <vt:lpstr>Air Wells</vt:lpstr>
      <vt:lpstr>Air Well Description - Wikipedia </vt:lpstr>
      <vt:lpstr>Emissivity - Wikipedia</vt:lpstr>
      <vt:lpstr>6. Water Coloring and Acrylics</vt:lpstr>
      <vt:lpstr>7. Music and Genealogy</vt:lpstr>
      <vt:lpstr>2011 Science Camp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Camp</dc:title>
  <dc:creator>Your User Name</dc:creator>
  <cp:lastModifiedBy>Your User Name</cp:lastModifiedBy>
  <cp:revision>14</cp:revision>
  <dcterms:created xsi:type="dcterms:W3CDTF">2010-06-26T19:57:27Z</dcterms:created>
  <dcterms:modified xsi:type="dcterms:W3CDTF">2010-06-29T15:46:53Z</dcterms:modified>
</cp:coreProperties>
</file>