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1" r:id="rId3"/>
    <p:sldId id="257" r:id="rId4"/>
    <p:sldId id="260" r:id="rId5"/>
    <p:sldId id="259" r:id="rId6"/>
    <p:sldId id="262" r:id="rId7"/>
  </p:sldIdLst>
  <p:sldSz cx="6858000" cy="9144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2520"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E9A4AD5A-F015-404C-BEA3-28D15767F5E1}" type="datetimeFigureOut">
              <a:rPr lang="en-US" smtClean="0"/>
              <a:t>12/17/2011</a:t>
            </a:fld>
            <a:endParaRPr lang="en-US"/>
          </a:p>
        </p:txBody>
      </p:sp>
      <p:sp>
        <p:nvSpPr>
          <p:cNvPr id="4" name="Slide Image Placeholder 3"/>
          <p:cNvSpPr>
            <a:spLocks noGrp="1" noRot="1" noChangeAspect="1"/>
          </p:cNvSpPr>
          <p:nvPr>
            <p:ph type="sldImg" idx="2"/>
          </p:nvPr>
        </p:nvSpPr>
        <p:spPr>
          <a:xfrm>
            <a:off x="2230438" y="703263"/>
            <a:ext cx="2638425"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38B2AFB3-E0E9-41FD-8A9C-10C85AE8BFD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t>12/17/2011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t>12/17/2011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t>12/17/2011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t>12/17/2011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alden3d.com/photos/Christmas/Christmas_Cards/2011_Christmas_Car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8.png"/><Relationship Id="rId21" Type="http://schemas.openxmlformats.org/officeDocument/2006/relationships/image" Target="../media/image27.jpeg"/><Relationship Id="rId7" Type="http://schemas.openxmlformats.org/officeDocument/2006/relationships/image" Target="../media/image21.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7.jpeg"/><Relationship Id="rId16" Type="http://schemas.openxmlformats.org/officeDocument/2006/relationships/image" Target="../media/image15.jpe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10.jpeg"/><Relationship Id="rId5" Type="http://schemas.openxmlformats.org/officeDocument/2006/relationships/image" Target="../media/image3.png"/><Relationship Id="rId15" Type="http://schemas.openxmlformats.org/officeDocument/2006/relationships/image" Target="../media/image14.jpeg"/><Relationship Id="rId23" Type="http://schemas.openxmlformats.org/officeDocument/2006/relationships/image" Target="../media/image20.png"/><Relationship Id="rId10" Type="http://schemas.openxmlformats.org/officeDocument/2006/relationships/image" Target="../media/image25.jpeg"/><Relationship Id="rId19" Type="http://schemas.openxmlformats.org/officeDocument/2006/relationships/image" Target="../media/image18.jpeg"/><Relationship Id="rId4" Type="http://schemas.openxmlformats.org/officeDocument/2006/relationships/image" Target="../media/image23.jpeg"/><Relationship Id="rId9" Type="http://schemas.openxmlformats.org/officeDocument/2006/relationships/image" Target="../media/image4.jpeg"/><Relationship Id="rId14" Type="http://schemas.openxmlformats.org/officeDocument/2006/relationships/image" Target="../media/image13.jpeg"/><Relationship Id="rId22"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jpeg"/><Relationship Id="rId18" Type="http://schemas.openxmlformats.org/officeDocument/2006/relationships/image" Target="../media/image40.jpeg"/><Relationship Id="rId26" Type="http://schemas.openxmlformats.org/officeDocument/2006/relationships/image" Target="../media/image2.jpeg"/><Relationship Id="rId39" Type="http://schemas.openxmlformats.org/officeDocument/2006/relationships/image" Target="../media/image60.jpeg"/><Relationship Id="rId3" Type="http://schemas.openxmlformats.org/officeDocument/2006/relationships/image" Target="../media/image28.jpeg"/><Relationship Id="rId21" Type="http://schemas.openxmlformats.org/officeDocument/2006/relationships/image" Target="../media/image43.jpeg"/><Relationship Id="rId34" Type="http://schemas.openxmlformats.org/officeDocument/2006/relationships/image" Target="../media/image55.jpeg"/><Relationship Id="rId42" Type="http://schemas.openxmlformats.org/officeDocument/2006/relationships/image" Target="../media/image63.jpeg"/><Relationship Id="rId7" Type="http://schemas.openxmlformats.org/officeDocument/2006/relationships/image" Target="../media/image31.jpe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jpeg"/><Relationship Id="rId33" Type="http://schemas.openxmlformats.org/officeDocument/2006/relationships/image" Target="../media/image54.jpeg"/><Relationship Id="rId38" Type="http://schemas.openxmlformats.org/officeDocument/2006/relationships/image" Target="../media/image59.jpeg"/><Relationship Id="rId2" Type="http://schemas.openxmlformats.org/officeDocument/2006/relationships/notesSlide" Target="../notesSlides/notesSlide2.xml"/><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0.jpeg"/><Relationship Id="rId41"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3.jpeg"/><Relationship Id="rId24" Type="http://schemas.openxmlformats.org/officeDocument/2006/relationships/image" Target="../media/image46.jpeg"/><Relationship Id="rId32" Type="http://schemas.openxmlformats.org/officeDocument/2006/relationships/image" Target="../media/image53.jpeg"/><Relationship Id="rId37" Type="http://schemas.openxmlformats.org/officeDocument/2006/relationships/image" Target="../media/image58.jpeg"/><Relationship Id="rId40" Type="http://schemas.openxmlformats.org/officeDocument/2006/relationships/image" Target="../media/image61.jpeg"/><Relationship Id="rId5" Type="http://schemas.openxmlformats.org/officeDocument/2006/relationships/image" Target="../media/image5.jpeg"/><Relationship Id="rId15" Type="http://schemas.openxmlformats.org/officeDocument/2006/relationships/image" Target="../media/image37.jpeg"/><Relationship Id="rId23" Type="http://schemas.openxmlformats.org/officeDocument/2006/relationships/image" Target="../media/image45.jpeg"/><Relationship Id="rId28" Type="http://schemas.openxmlformats.org/officeDocument/2006/relationships/image" Target="../media/image49.jpeg"/><Relationship Id="rId36" Type="http://schemas.openxmlformats.org/officeDocument/2006/relationships/image" Target="../media/image57.jpeg"/><Relationship Id="rId10" Type="http://schemas.openxmlformats.org/officeDocument/2006/relationships/image" Target="../media/image6.jpeg"/><Relationship Id="rId19" Type="http://schemas.openxmlformats.org/officeDocument/2006/relationships/image" Target="../media/image41.jpeg"/><Relationship Id="rId31" Type="http://schemas.openxmlformats.org/officeDocument/2006/relationships/image" Target="../media/image52.jpeg"/><Relationship Id="rId4" Type="http://schemas.openxmlformats.org/officeDocument/2006/relationships/image" Target="../media/image29.jpeg"/><Relationship Id="rId9" Type="http://schemas.openxmlformats.org/officeDocument/2006/relationships/image" Target="../media/image22.jpeg"/><Relationship Id="rId14" Type="http://schemas.openxmlformats.org/officeDocument/2006/relationships/image" Target="../media/image36.jpeg"/><Relationship Id="rId22" Type="http://schemas.openxmlformats.org/officeDocument/2006/relationships/image" Target="../media/image44.jpeg"/><Relationship Id="rId27" Type="http://schemas.openxmlformats.org/officeDocument/2006/relationships/image" Target="../media/image48.jpeg"/><Relationship Id="rId30" Type="http://schemas.openxmlformats.org/officeDocument/2006/relationships/image" Target="../media/image51.jpeg"/><Relationship Id="rId35" Type="http://schemas.openxmlformats.org/officeDocument/2006/relationships/image" Target="../media/image56.jpeg"/><Relationship Id="rId43"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36963" y="2514600"/>
            <a:ext cx="3221037" cy="439737"/>
          </a:xfrm>
          <a:prstGeom prst="rect">
            <a:avLst/>
          </a:prstGeom>
          <a:noFill/>
          <a:ln w="9525">
            <a:noFill/>
            <a:miter lim="800000"/>
            <a:headEnd/>
            <a:tailEnd/>
          </a:ln>
        </p:spPr>
      </p:pic>
      <p:sp>
        <p:nvSpPr>
          <p:cNvPr id="8" name="TextBox 7"/>
          <p:cNvSpPr txBox="1"/>
          <p:nvPr/>
        </p:nvSpPr>
        <p:spPr>
          <a:xfrm rot="10800000">
            <a:off x="0" y="6293821"/>
            <a:ext cx="6858000" cy="2616101"/>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00B050"/>
                </a:solidFill>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4"/>
              </a:rPr>
              <a:t>http://</a:t>
            </a:r>
            <a:r>
              <a:rPr lang="en-US" sz="1200" dirty="0" smtClean="0">
                <a:latin typeface="Times New Roman" pitchFamily="18" charset="0"/>
                <a:cs typeface="Times New Roman" pitchFamily="18" charset="0"/>
                <a:hlinkClick r:id="rId4"/>
              </a:rPr>
              <a:t>ww</a:t>
            </a:r>
            <a:r>
              <a:rPr lang="en-US" sz="1200" dirty="0" smtClean="0">
                <a:latin typeface="Times New Roman" pitchFamily="18" charset="0"/>
                <a:cs typeface="Times New Roman" pitchFamily="18" charset="0"/>
                <a:hlinkClick r:id="rId4"/>
              </a:rPr>
              <a:t>w.walden3d.com/photos/Christmas/Christmas_Cards/2011_Christmas_Card</a:t>
            </a:r>
            <a:r>
              <a:rPr lang="en-US" sz="1200" dirty="0" smtClean="0">
                <a:latin typeface="Times New Roman" pitchFamily="18" charset="0"/>
                <a:cs typeface="Times New Roman" pitchFamily="18" charset="0"/>
              </a:rPr>
              <a:t> )</a:t>
            </a:r>
            <a:endParaRPr lang="en-US" sz="1200" b="1" dirty="0">
              <a:latin typeface="Times New Roman" pitchFamily="18" charset="0"/>
              <a:cs typeface="Times New Roman" pitchFamily="18" charset="0"/>
            </a:endParaRPr>
          </a:p>
        </p:txBody>
      </p:sp>
      <p:sp>
        <p:nvSpPr>
          <p:cNvPr id="9" name="TextBox 8"/>
          <p:cNvSpPr txBox="1"/>
          <p:nvPr/>
        </p:nvSpPr>
        <p:spPr>
          <a:xfrm>
            <a:off x="152400" y="3124200"/>
            <a:ext cx="2160463" cy="1200329"/>
          </a:xfrm>
          <a:prstGeom prst="rect">
            <a:avLst/>
          </a:prstGeom>
          <a:noFill/>
        </p:spPr>
        <p:txBody>
          <a:bodyPr wrap="none" rtlCol="0">
            <a:spAutoFit/>
          </a:bodyPr>
          <a:lstStyle/>
          <a:p>
            <a:r>
              <a:rPr lang="en-US" dirty="0"/>
              <a:t>H. Roice Nelson, Jr. &amp;</a:t>
            </a:r>
          </a:p>
          <a:p>
            <a:r>
              <a:rPr lang="en-US" dirty="0"/>
              <a:t>Andrea Shirts Nelson</a:t>
            </a:r>
          </a:p>
          <a:p>
            <a:r>
              <a:rPr lang="en-US" dirty="0"/>
              <a:t>1307 Emerald Green</a:t>
            </a:r>
          </a:p>
          <a:p>
            <a:r>
              <a:rPr lang="en-US" dirty="0"/>
              <a:t>Houston, TX </a:t>
            </a:r>
            <a:r>
              <a:rPr lang="en-US" dirty="0" smtClean="0"/>
              <a:t>77094</a:t>
            </a:r>
            <a:endParaRPr lang="en-US" dirty="0"/>
          </a:p>
        </p:txBody>
      </p:sp>
      <p:sp>
        <p:nvSpPr>
          <p:cNvPr id="12" name="Rectangle 11"/>
          <p:cNvSpPr/>
          <p:nvPr/>
        </p:nvSpPr>
        <p:spPr>
          <a:xfrm>
            <a:off x="165279" y="88005"/>
            <a:ext cx="6553200" cy="2800767"/>
          </a:xfrm>
          <a:prstGeom prst="rect">
            <a:avLst/>
          </a:prstGeom>
        </p:spPr>
        <p:txBody>
          <a:bodyPr wrap="square">
            <a:spAutoFit/>
          </a:bodyPr>
          <a:lstStyle/>
          <a:p>
            <a:pPr>
              <a:buNone/>
            </a:pPr>
            <a:r>
              <a:rPr lang="en-US" sz="1100" dirty="0" smtClean="0">
                <a:latin typeface="Times New Roman" pitchFamily="18" charset="0"/>
                <a:cs typeface="Times New Roman" pitchFamily="18" charset="0"/>
              </a:rPr>
              <a:t>Dear Friends and Family,</a:t>
            </a:r>
          </a:p>
          <a:p>
            <a:pPr>
              <a:buNone/>
            </a:pP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We are glad to close out 2011.  We have obtained a second small retainer, and so 2012 promises to be a significant improvement over 2011. </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We have each walked over 900 miles this year (1). The big family event of the year was Sara Ellyn’s marriage to Tim Sullivan in Austin (2). Grandkids Grant, Quentin, Taylor, Ethan, Halle, Ella, Colby, and Dallin (3),  Sarah J. &amp; Sara Ellyn &amp; Sarah N. (4), Roice &amp; Sarah N. (5), Ben &amp; Sarah J. (6), Paul &amp; Kate (7), Joshua &amp; Audrey (8), Rob and his girlfriend Jules (9), and Matt &amp; Heather (10) attended. Audrey, Melanie, Rachel, and Bridget (11), and Audrey, Heather, Andrea, &amp; Rachel (12) all enjoyed the festivities. Rachel and Garret visited Matt in Cedar City (13). Andrea made a beautiful quilt for Matt (14).  It was another grandchild graduate for Grandma Shirts (15).  We had our second Grandkids science camp (16).  Roice taught a course in Dubai (17). </a:t>
            </a:r>
            <a:r>
              <a:rPr lang="en-US" sz="1100" dirty="0" smtClean="0">
                <a:latin typeface="Times New Roman" pitchFamily="18" charset="0"/>
                <a:cs typeface="Times New Roman" pitchFamily="18" charset="0"/>
              </a:rPr>
              <a:t>SUU restored the donated </a:t>
            </a:r>
            <a:r>
              <a:rPr lang="en-US" sz="1100" dirty="0" err="1" smtClean="0">
                <a:latin typeface="Times New Roman" pitchFamily="18" charset="0"/>
                <a:cs typeface="Times New Roman" pitchFamily="18" charset="0"/>
              </a:rPr>
              <a:t>Willys</a:t>
            </a:r>
            <a:r>
              <a:rPr lang="en-US" sz="1100" dirty="0" smtClean="0">
                <a:latin typeface="Times New Roman" pitchFamily="18" charset="0"/>
                <a:cs typeface="Times New Roman" pitchFamily="18" charset="0"/>
              </a:rPr>
              <a:t> Whippet (18).  Audrey sent photos of Sophie and </a:t>
            </a:r>
            <a:r>
              <a:rPr lang="en-US" sz="1100" dirty="0" err="1" smtClean="0">
                <a:latin typeface="Times New Roman" pitchFamily="18" charset="0"/>
                <a:cs typeface="Times New Roman" pitchFamily="18" charset="0"/>
              </a:rPr>
              <a:t>Izzy</a:t>
            </a:r>
            <a:r>
              <a:rPr lang="en-US" sz="1100" dirty="0" smtClean="0">
                <a:latin typeface="Times New Roman" pitchFamily="18" charset="0"/>
                <a:cs typeface="Times New Roman" pitchFamily="18" charset="0"/>
              </a:rPr>
              <a:t> (19). </a:t>
            </a:r>
            <a:r>
              <a:rPr lang="en-US" sz="1100" dirty="0" smtClean="0">
                <a:latin typeface="Times New Roman" pitchFamily="18" charset="0"/>
                <a:cs typeface="Times New Roman" pitchFamily="18" charset="0"/>
              </a:rPr>
              <a:t>We have been Houston Temple Ordinance Workers since February 2009, and spend each Thursday afternoon serving in the temple (20). This service has increased our love and appreciation for our Lord and Savior, Jesus Christ. We shared last Christmas morning with Jared, Melanie, Colby, Taylor, Halle, Avalyn, Sara Ellyn, and Tim (21), and expect to be back there this year. </a:t>
            </a:r>
          </a:p>
          <a:p>
            <a:pPr>
              <a:buNone/>
            </a:pPr>
            <a:r>
              <a:rPr lang="en-US" sz="1100" dirty="0" smtClean="0">
                <a:latin typeface="Times New Roman" pitchFamily="18" charset="0"/>
                <a:cs typeface="Times New Roman" pitchFamily="18" charset="0"/>
              </a:rPr>
              <a:t>We hope and pray this Christmas Season finds you happy. </a:t>
            </a:r>
          </a:p>
          <a:p>
            <a:pPr>
              <a:buNone/>
            </a:pPr>
            <a:r>
              <a:rPr lang="en-US" sz="1100" dirty="0" smtClean="0">
                <a:latin typeface="Times New Roman" pitchFamily="18" charset="0"/>
                <a:cs typeface="Times New Roman" pitchFamily="18" charset="0"/>
              </a:rPr>
              <a:t>                                                                          With Love,</a:t>
            </a:r>
            <a:endParaRPr lang="en-US" sz="1100" dirty="0">
              <a:latin typeface="Times New Roman" pitchFamily="18" charset="0"/>
              <a:cs typeface="Times New Roman" pitchFamily="18" charset="0"/>
            </a:endParaRPr>
          </a:p>
        </p:txBody>
      </p:sp>
      <p:sp>
        <p:nvSpPr>
          <p:cNvPr id="23" name="Rectangle 22"/>
          <p:cNvSpPr/>
          <p:nvPr/>
        </p:nvSpPr>
        <p:spPr>
          <a:xfrm>
            <a:off x="0" y="3048000"/>
            <a:ext cx="6858000" cy="3048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3" descr="Z:\110109_HRN\2011_Christmas_Card\SC2-169_PN_GN_CW_RN_EN.jpg"/>
          <p:cNvPicPr>
            <a:picLocks noChangeAspect="1" noChangeArrowheads="1"/>
          </p:cNvPicPr>
          <p:nvPr/>
        </p:nvPicPr>
        <p:blipFill>
          <a:blip r:embed="rId2" cstate="print"/>
          <a:srcRect b="23809"/>
          <a:stretch>
            <a:fillRect/>
          </a:stretch>
        </p:blipFill>
        <p:spPr bwMode="auto">
          <a:xfrm>
            <a:off x="4714710" y="6813513"/>
            <a:ext cx="2100438" cy="1199379"/>
          </a:xfrm>
          <a:prstGeom prst="rect">
            <a:avLst/>
          </a:prstGeom>
          <a:noFill/>
          <a:ln w="3175">
            <a:solidFill>
              <a:schemeClr val="tx1"/>
            </a:solidFill>
          </a:ln>
        </p:spPr>
      </p:pic>
      <p:pic>
        <p:nvPicPr>
          <p:cNvPr id="4" name="Picture 4" descr="Z:\110109_HRN\2011_Christmas_Card\111217_Houston_Temple.png"/>
          <p:cNvPicPr>
            <a:picLocks noChangeAspect="1" noChangeArrowheads="1"/>
          </p:cNvPicPr>
          <p:nvPr/>
        </p:nvPicPr>
        <p:blipFill>
          <a:blip r:embed="rId3" cstate="print"/>
          <a:srcRect/>
          <a:stretch>
            <a:fillRect/>
          </a:stretch>
        </p:blipFill>
        <p:spPr bwMode="auto">
          <a:xfrm>
            <a:off x="1309495" y="7427518"/>
            <a:ext cx="2358676" cy="1663479"/>
          </a:xfrm>
          <a:prstGeom prst="rect">
            <a:avLst/>
          </a:prstGeom>
          <a:noFill/>
          <a:ln w="3175">
            <a:solidFill>
              <a:schemeClr val="tx1"/>
            </a:solidFill>
          </a:ln>
        </p:spPr>
      </p:pic>
      <p:pic>
        <p:nvPicPr>
          <p:cNvPr id="5" name="Picture 13" descr="Z:\110109_HRN\2011_Christmas_Card\ST_Family_Portrait.jpg"/>
          <p:cNvPicPr>
            <a:picLocks noChangeAspect="1" noChangeArrowheads="1"/>
          </p:cNvPicPr>
          <p:nvPr/>
        </p:nvPicPr>
        <p:blipFill>
          <a:blip r:embed="rId4" cstate="print"/>
          <a:srcRect/>
          <a:stretch>
            <a:fillRect/>
          </a:stretch>
        </p:blipFill>
        <p:spPr bwMode="auto">
          <a:xfrm>
            <a:off x="2233694" y="99811"/>
            <a:ext cx="4559912" cy="3140688"/>
          </a:xfrm>
          <a:prstGeom prst="rect">
            <a:avLst/>
          </a:prstGeom>
          <a:noFill/>
          <a:ln w="57150">
            <a:noFill/>
          </a:ln>
        </p:spPr>
      </p:pic>
      <p:pic>
        <p:nvPicPr>
          <p:cNvPr id="6" name="Picture 2" descr="Z:\110109_HRN\2011_Christmas_Card\walk-run-walk_trails.jpg"/>
          <p:cNvPicPr>
            <a:picLocks noChangeAspect="1" noChangeArrowheads="1"/>
          </p:cNvPicPr>
          <p:nvPr/>
        </p:nvPicPr>
        <p:blipFill>
          <a:blip r:embed="rId5" cstate="print"/>
          <a:srcRect/>
          <a:stretch>
            <a:fillRect/>
          </a:stretch>
        </p:blipFill>
        <p:spPr bwMode="auto">
          <a:xfrm>
            <a:off x="63428" y="100424"/>
            <a:ext cx="2135360" cy="3139617"/>
          </a:xfrm>
          <a:prstGeom prst="rect">
            <a:avLst/>
          </a:prstGeom>
          <a:noFill/>
          <a:ln w="3175">
            <a:solidFill>
              <a:schemeClr val="tx1"/>
            </a:solidFill>
          </a:ln>
        </p:spPr>
      </p:pic>
      <p:pic>
        <p:nvPicPr>
          <p:cNvPr id="8" name="Picture 7" descr="Z:\110109_HRN\2011_Christmas_Card\111121_Whippet_front.JPG"/>
          <p:cNvPicPr>
            <a:picLocks noChangeAspect="1" noChangeArrowheads="1"/>
          </p:cNvPicPr>
          <p:nvPr/>
        </p:nvPicPr>
        <p:blipFill>
          <a:blip r:embed="rId6" cstate="print"/>
          <a:srcRect/>
          <a:stretch>
            <a:fillRect/>
          </a:stretch>
        </p:blipFill>
        <p:spPr bwMode="auto">
          <a:xfrm>
            <a:off x="4819979" y="8059630"/>
            <a:ext cx="1993093" cy="1042085"/>
          </a:xfrm>
          <a:prstGeom prst="rect">
            <a:avLst/>
          </a:prstGeom>
          <a:noFill/>
          <a:ln w="3175">
            <a:solidFill>
              <a:schemeClr val="tx1"/>
            </a:solidFill>
          </a:ln>
        </p:spPr>
      </p:pic>
      <p:sp>
        <p:nvSpPr>
          <p:cNvPr id="9" name="TextBox 8"/>
          <p:cNvSpPr txBox="1"/>
          <p:nvPr/>
        </p:nvSpPr>
        <p:spPr>
          <a:xfrm>
            <a:off x="1861394" y="2832614"/>
            <a:ext cx="301686" cy="369332"/>
          </a:xfrm>
          <a:prstGeom prst="rect">
            <a:avLst/>
          </a:prstGeom>
          <a:solidFill>
            <a:schemeClr val="bg1"/>
          </a:solidFill>
          <a:ln w="57150">
            <a:solidFill>
              <a:srgbClr val="00B050"/>
            </a:solidFill>
          </a:ln>
        </p:spPr>
        <p:txBody>
          <a:bodyPr wrap="none" rtlCol="0">
            <a:spAutoFit/>
          </a:bodyPr>
          <a:lstStyle/>
          <a:p>
            <a:r>
              <a:rPr lang="en-US" dirty="0" smtClean="0"/>
              <a:t>1</a:t>
            </a:r>
            <a:endParaRPr lang="en-US" dirty="0"/>
          </a:p>
        </p:txBody>
      </p:sp>
      <p:sp>
        <p:nvSpPr>
          <p:cNvPr id="10" name="TextBox 9"/>
          <p:cNvSpPr txBox="1"/>
          <p:nvPr/>
        </p:nvSpPr>
        <p:spPr>
          <a:xfrm>
            <a:off x="6440523" y="2821454"/>
            <a:ext cx="301686" cy="369332"/>
          </a:xfrm>
          <a:prstGeom prst="rect">
            <a:avLst/>
          </a:prstGeom>
          <a:solidFill>
            <a:schemeClr val="bg1"/>
          </a:solidFill>
          <a:ln w="57150">
            <a:solidFill>
              <a:srgbClr val="FF0000"/>
            </a:solidFill>
          </a:ln>
        </p:spPr>
        <p:txBody>
          <a:bodyPr wrap="none" rtlCol="0">
            <a:spAutoFit/>
          </a:bodyPr>
          <a:lstStyle/>
          <a:p>
            <a:r>
              <a:rPr lang="en-US" dirty="0" smtClean="0"/>
              <a:t>2</a:t>
            </a:r>
            <a:endParaRPr lang="en-US" dirty="0"/>
          </a:p>
        </p:txBody>
      </p:sp>
      <p:pic>
        <p:nvPicPr>
          <p:cNvPr id="15" name="Picture 27"/>
          <p:cNvPicPr>
            <a:picLocks noChangeAspect="1" noChangeArrowheads="1"/>
          </p:cNvPicPr>
          <p:nvPr/>
        </p:nvPicPr>
        <p:blipFill>
          <a:blip r:embed="rId7" cstate="print"/>
          <a:srcRect/>
          <a:stretch>
            <a:fillRect/>
          </a:stretch>
        </p:blipFill>
        <p:spPr bwMode="auto">
          <a:xfrm>
            <a:off x="3715741" y="6813144"/>
            <a:ext cx="967255" cy="1199747"/>
          </a:xfrm>
          <a:prstGeom prst="rect">
            <a:avLst/>
          </a:prstGeom>
          <a:noFill/>
          <a:ln w="3175">
            <a:solidFill>
              <a:schemeClr val="tx1"/>
            </a:solidFill>
            <a:miter lim="800000"/>
            <a:headEnd/>
            <a:tailEnd/>
          </a:ln>
        </p:spPr>
      </p:pic>
      <p:pic>
        <p:nvPicPr>
          <p:cNvPr id="16" name="Picture 29"/>
          <p:cNvPicPr>
            <a:picLocks noChangeAspect="1" noChangeArrowheads="1"/>
          </p:cNvPicPr>
          <p:nvPr/>
        </p:nvPicPr>
        <p:blipFill>
          <a:blip r:embed="rId8" cstate="print"/>
          <a:srcRect/>
          <a:stretch>
            <a:fillRect/>
          </a:stretch>
        </p:blipFill>
        <p:spPr bwMode="auto">
          <a:xfrm>
            <a:off x="3715301" y="8053856"/>
            <a:ext cx="1046980" cy="1042575"/>
          </a:xfrm>
          <a:prstGeom prst="rect">
            <a:avLst/>
          </a:prstGeom>
          <a:noFill/>
          <a:ln w="3175">
            <a:solidFill>
              <a:schemeClr val="tx1"/>
            </a:solidFill>
            <a:miter lim="800000"/>
            <a:headEnd/>
            <a:tailEnd/>
          </a:ln>
        </p:spPr>
      </p:pic>
      <p:pic>
        <p:nvPicPr>
          <p:cNvPr id="17" name="Picture 12" descr="Z:\110109_HRN\2011_Christmas_Card\110410_JW_Audrey_Melanie_Rachel_Bridget_breakfast.jpg"/>
          <p:cNvPicPr>
            <a:picLocks noChangeAspect="1" noChangeArrowheads="1"/>
          </p:cNvPicPr>
          <p:nvPr/>
        </p:nvPicPr>
        <p:blipFill>
          <a:blip r:embed="rId9" cstate="print"/>
          <a:srcRect b="4128"/>
          <a:stretch>
            <a:fillRect/>
          </a:stretch>
        </p:blipFill>
        <p:spPr bwMode="auto">
          <a:xfrm>
            <a:off x="55057" y="6427229"/>
            <a:ext cx="1214833" cy="961970"/>
          </a:xfrm>
          <a:prstGeom prst="rect">
            <a:avLst/>
          </a:prstGeom>
          <a:noFill/>
          <a:ln w="3175">
            <a:solidFill>
              <a:schemeClr val="tx1"/>
            </a:solidFill>
          </a:ln>
        </p:spPr>
      </p:pic>
      <p:pic>
        <p:nvPicPr>
          <p:cNvPr id="18" name="Picture 16" descr="Z:\110109_HRN\2011_Christmas_Card\TS_87_SJN_SNN_Roice.JPG"/>
          <p:cNvPicPr>
            <a:picLocks noChangeAspect="1" noChangeArrowheads="1"/>
          </p:cNvPicPr>
          <p:nvPr/>
        </p:nvPicPr>
        <p:blipFill>
          <a:blip r:embed="rId10" cstate="print"/>
          <a:srcRect/>
          <a:stretch>
            <a:fillRect/>
          </a:stretch>
        </p:blipFill>
        <p:spPr bwMode="auto">
          <a:xfrm>
            <a:off x="2677464" y="3288226"/>
            <a:ext cx="1358900" cy="978974"/>
          </a:xfrm>
          <a:prstGeom prst="rect">
            <a:avLst/>
          </a:prstGeom>
          <a:noFill/>
          <a:ln w="3175">
            <a:solidFill>
              <a:schemeClr val="tx1"/>
            </a:solidFill>
          </a:ln>
        </p:spPr>
      </p:pic>
      <p:pic>
        <p:nvPicPr>
          <p:cNvPr id="19" name="Picture 17" descr="Z:\110109_HRN\2011_Christmas_Card\TS_24_SJN_Ben+SJN.jpg"/>
          <p:cNvPicPr>
            <a:picLocks noChangeAspect="1" noChangeArrowheads="1"/>
          </p:cNvPicPr>
          <p:nvPr/>
        </p:nvPicPr>
        <p:blipFill>
          <a:blip r:embed="rId11" cstate="print"/>
          <a:srcRect/>
          <a:stretch>
            <a:fillRect/>
          </a:stretch>
        </p:blipFill>
        <p:spPr bwMode="auto">
          <a:xfrm>
            <a:off x="4080814" y="3291840"/>
            <a:ext cx="1320800" cy="975360"/>
          </a:xfrm>
          <a:prstGeom prst="rect">
            <a:avLst/>
          </a:prstGeom>
          <a:noFill/>
          <a:ln w="3175">
            <a:solidFill>
              <a:schemeClr val="tx1"/>
            </a:solidFill>
          </a:ln>
        </p:spPr>
      </p:pic>
      <p:pic>
        <p:nvPicPr>
          <p:cNvPr id="20" name="Picture 18" descr="Z:\110109_HRN\2011_Christmas_Card\TS_05_SJN_Kate_Paul.jpg"/>
          <p:cNvPicPr>
            <a:picLocks noChangeAspect="1" noChangeArrowheads="1"/>
          </p:cNvPicPr>
          <p:nvPr/>
        </p:nvPicPr>
        <p:blipFill>
          <a:blip r:embed="rId12" cstate="print"/>
          <a:srcRect b="23063"/>
          <a:stretch>
            <a:fillRect/>
          </a:stretch>
        </p:blipFill>
        <p:spPr bwMode="auto">
          <a:xfrm>
            <a:off x="5449401" y="3292897"/>
            <a:ext cx="1353101" cy="972542"/>
          </a:xfrm>
          <a:prstGeom prst="rect">
            <a:avLst/>
          </a:prstGeom>
          <a:noFill/>
          <a:ln w="3175">
            <a:solidFill>
              <a:schemeClr val="tx1"/>
            </a:solidFill>
          </a:ln>
        </p:spPr>
      </p:pic>
      <p:pic>
        <p:nvPicPr>
          <p:cNvPr id="21" name="Picture 19" descr="Z:\110109_HRN\2011_Christmas_Card\TS_88_SJN_Joshua_Audrey.jpg"/>
          <p:cNvPicPr>
            <a:picLocks noChangeAspect="1" noChangeArrowheads="1"/>
          </p:cNvPicPr>
          <p:nvPr/>
        </p:nvPicPr>
        <p:blipFill>
          <a:blip r:embed="rId13" cstate="print"/>
          <a:srcRect l="7018"/>
          <a:stretch>
            <a:fillRect/>
          </a:stretch>
        </p:blipFill>
        <p:spPr bwMode="auto">
          <a:xfrm>
            <a:off x="2681095" y="4293870"/>
            <a:ext cx="1353695" cy="1024521"/>
          </a:xfrm>
          <a:prstGeom prst="rect">
            <a:avLst/>
          </a:prstGeom>
          <a:noFill/>
          <a:ln w="3175">
            <a:solidFill>
              <a:schemeClr val="tx1"/>
            </a:solidFill>
          </a:ln>
        </p:spPr>
      </p:pic>
      <p:pic>
        <p:nvPicPr>
          <p:cNvPr id="22" name="Picture 20" descr="Z:\110109_HRN\2011_Christmas_Card\TS_83_SJN_Rob_Jules.jpg"/>
          <p:cNvPicPr>
            <a:picLocks noChangeAspect="1" noChangeArrowheads="1"/>
          </p:cNvPicPr>
          <p:nvPr/>
        </p:nvPicPr>
        <p:blipFill>
          <a:blip r:embed="rId14" cstate="print"/>
          <a:srcRect/>
          <a:stretch>
            <a:fillRect/>
          </a:stretch>
        </p:blipFill>
        <p:spPr bwMode="auto">
          <a:xfrm>
            <a:off x="4080510" y="4293871"/>
            <a:ext cx="1326607" cy="1026210"/>
          </a:xfrm>
          <a:prstGeom prst="rect">
            <a:avLst/>
          </a:prstGeom>
          <a:noFill/>
          <a:ln w="3175">
            <a:solidFill>
              <a:schemeClr val="tx1"/>
            </a:solidFill>
          </a:ln>
        </p:spPr>
      </p:pic>
      <p:pic>
        <p:nvPicPr>
          <p:cNvPr id="23" name="Picture 21" descr="Z:\110109_HRN\2011_Christmas_Card\TS_HN09_Matt_Heather.jpg"/>
          <p:cNvPicPr>
            <a:picLocks noChangeAspect="1" noChangeArrowheads="1"/>
          </p:cNvPicPr>
          <p:nvPr/>
        </p:nvPicPr>
        <p:blipFill>
          <a:blip r:embed="rId15" cstate="print"/>
          <a:srcRect l="6268"/>
          <a:stretch>
            <a:fillRect/>
          </a:stretch>
        </p:blipFill>
        <p:spPr bwMode="auto">
          <a:xfrm>
            <a:off x="5444490" y="4293870"/>
            <a:ext cx="1360066" cy="1028727"/>
          </a:xfrm>
          <a:prstGeom prst="rect">
            <a:avLst/>
          </a:prstGeom>
          <a:noFill/>
          <a:ln w="3175">
            <a:solidFill>
              <a:schemeClr val="tx1"/>
            </a:solidFill>
          </a:ln>
        </p:spPr>
      </p:pic>
      <p:pic>
        <p:nvPicPr>
          <p:cNvPr id="24" name="Picture 22" descr="Z:\110109_HRN\2011_Christmas_Card\TS_HN22_Audrey_Heather_Mom_Rachel.jpg"/>
          <p:cNvPicPr>
            <a:picLocks noChangeAspect="1" noChangeArrowheads="1"/>
          </p:cNvPicPr>
          <p:nvPr/>
        </p:nvPicPr>
        <p:blipFill>
          <a:blip r:embed="rId16" cstate="print"/>
          <a:srcRect b="19622"/>
          <a:stretch>
            <a:fillRect/>
          </a:stretch>
        </p:blipFill>
        <p:spPr bwMode="auto">
          <a:xfrm>
            <a:off x="1305971" y="6432514"/>
            <a:ext cx="1331517" cy="956286"/>
          </a:xfrm>
          <a:prstGeom prst="rect">
            <a:avLst/>
          </a:prstGeom>
          <a:noFill/>
          <a:ln w="3175">
            <a:solidFill>
              <a:schemeClr val="tx1"/>
            </a:solidFill>
          </a:ln>
        </p:spPr>
      </p:pic>
      <p:pic>
        <p:nvPicPr>
          <p:cNvPr id="25" name="Picture 23" descr="Z:\110109_HRN\2011_Christmas_Card\TS_17_SJN_SNN_SaraEllyn.jpg"/>
          <p:cNvPicPr>
            <a:picLocks noChangeAspect="1" noChangeArrowheads="1"/>
          </p:cNvPicPr>
          <p:nvPr/>
        </p:nvPicPr>
        <p:blipFill>
          <a:blip r:embed="rId17" cstate="print"/>
          <a:srcRect/>
          <a:stretch>
            <a:fillRect/>
          </a:stretch>
        </p:blipFill>
        <p:spPr bwMode="auto">
          <a:xfrm>
            <a:off x="59461" y="4853455"/>
            <a:ext cx="2578027" cy="1543673"/>
          </a:xfrm>
          <a:prstGeom prst="rect">
            <a:avLst/>
          </a:prstGeom>
          <a:noFill/>
          <a:ln w="3175">
            <a:solidFill>
              <a:schemeClr val="tx1"/>
            </a:solidFill>
          </a:ln>
        </p:spPr>
      </p:pic>
      <p:pic>
        <p:nvPicPr>
          <p:cNvPr id="26" name="Picture 25" descr="Z:\110109_HRN\2011_Christmas_Card\TS_25_SJN_Grant_Ethan_Colby_Dallin_Quinton_Taylor_Halle_Ella.jpg"/>
          <p:cNvPicPr>
            <a:picLocks noChangeAspect="1" noChangeArrowheads="1"/>
          </p:cNvPicPr>
          <p:nvPr/>
        </p:nvPicPr>
        <p:blipFill>
          <a:blip r:embed="rId18" cstate="print"/>
          <a:srcRect/>
          <a:stretch>
            <a:fillRect/>
          </a:stretch>
        </p:blipFill>
        <p:spPr bwMode="auto">
          <a:xfrm>
            <a:off x="57744" y="3287171"/>
            <a:ext cx="2577881" cy="1524000"/>
          </a:xfrm>
          <a:prstGeom prst="rect">
            <a:avLst/>
          </a:prstGeom>
          <a:noFill/>
          <a:ln w="3175">
            <a:solidFill>
              <a:schemeClr val="tx1"/>
            </a:solidFill>
          </a:ln>
        </p:spPr>
      </p:pic>
      <p:pic>
        <p:nvPicPr>
          <p:cNvPr id="27" name="Picture 28"/>
          <p:cNvPicPr>
            <a:picLocks noChangeAspect="1" noChangeArrowheads="1"/>
          </p:cNvPicPr>
          <p:nvPr/>
        </p:nvPicPr>
        <p:blipFill>
          <a:blip r:embed="rId19" cstate="print"/>
          <a:srcRect/>
          <a:stretch>
            <a:fillRect/>
          </a:stretch>
        </p:blipFill>
        <p:spPr bwMode="auto">
          <a:xfrm>
            <a:off x="2681866" y="5359547"/>
            <a:ext cx="1989194" cy="1408506"/>
          </a:xfrm>
          <a:prstGeom prst="rect">
            <a:avLst/>
          </a:prstGeom>
          <a:noFill/>
          <a:ln w="3175">
            <a:solidFill>
              <a:schemeClr val="tx1"/>
            </a:solidFill>
            <a:miter lim="800000"/>
            <a:headEnd/>
            <a:tailEnd/>
          </a:ln>
        </p:spPr>
      </p:pic>
      <p:pic>
        <p:nvPicPr>
          <p:cNvPr id="28" name="Picture 31"/>
          <p:cNvPicPr>
            <a:picLocks noChangeAspect="1" noChangeArrowheads="1"/>
          </p:cNvPicPr>
          <p:nvPr/>
        </p:nvPicPr>
        <p:blipFill>
          <a:blip r:embed="rId20" cstate="print"/>
          <a:srcRect/>
          <a:stretch>
            <a:fillRect/>
          </a:stretch>
        </p:blipFill>
        <p:spPr bwMode="auto">
          <a:xfrm>
            <a:off x="4714710" y="5358447"/>
            <a:ext cx="2089950" cy="1408113"/>
          </a:xfrm>
          <a:prstGeom prst="rect">
            <a:avLst/>
          </a:prstGeom>
          <a:noFill/>
          <a:ln w="3175">
            <a:solidFill>
              <a:schemeClr val="tx1"/>
            </a:solidFill>
            <a:miter lim="800000"/>
            <a:headEnd/>
            <a:tailEnd/>
          </a:ln>
        </p:spPr>
      </p:pic>
      <p:pic>
        <p:nvPicPr>
          <p:cNvPr id="30" name="Picture 10" descr="Z:\110109_HRN\2011_Christmas_Card\101225_JR_Family_Christmas.jpg"/>
          <p:cNvPicPr>
            <a:picLocks noChangeAspect="1" noChangeArrowheads="1"/>
          </p:cNvPicPr>
          <p:nvPr/>
        </p:nvPicPr>
        <p:blipFill>
          <a:blip r:embed="rId21" cstate="print"/>
          <a:srcRect/>
          <a:stretch>
            <a:fillRect/>
          </a:stretch>
        </p:blipFill>
        <p:spPr bwMode="auto">
          <a:xfrm>
            <a:off x="50214" y="7424472"/>
            <a:ext cx="1213032" cy="1652613"/>
          </a:xfrm>
          <a:prstGeom prst="rect">
            <a:avLst/>
          </a:prstGeom>
          <a:noFill/>
          <a:ln w="3175">
            <a:solidFill>
              <a:schemeClr val="tx1"/>
            </a:solidFill>
          </a:ln>
        </p:spPr>
      </p:pic>
      <p:pic>
        <p:nvPicPr>
          <p:cNvPr id="31" name="Picture 6" descr="Z:\110109_HRN\2011_Christmas_Card\110923-28_Dubai_Course.JPG"/>
          <p:cNvPicPr>
            <a:picLocks noChangeAspect="1" noChangeArrowheads="1"/>
          </p:cNvPicPr>
          <p:nvPr/>
        </p:nvPicPr>
        <p:blipFill>
          <a:blip r:embed="rId22" cstate="print"/>
          <a:srcRect/>
          <a:stretch>
            <a:fillRect/>
          </a:stretch>
        </p:blipFill>
        <p:spPr bwMode="auto">
          <a:xfrm>
            <a:off x="2681278" y="6806513"/>
            <a:ext cx="986893" cy="582686"/>
          </a:xfrm>
          <a:prstGeom prst="rect">
            <a:avLst/>
          </a:prstGeom>
          <a:noFill/>
          <a:ln w="3175">
            <a:solidFill>
              <a:schemeClr val="tx1"/>
            </a:solidFill>
          </a:ln>
        </p:spPr>
      </p:pic>
      <p:sp>
        <p:nvSpPr>
          <p:cNvPr id="12" name="TextBox 11"/>
          <p:cNvSpPr txBox="1"/>
          <p:nvPr/>
        </p:nvSpPr>
        <p:spPr>
          <a:xfrm>
            <a:off x="2332689" y="6063847"/>
            <a:ext cx="276038" cy="307777"/>
          </a:xfrm>
          <a:prstGeom prst="rect">
            <a:avLst/>
          </a:prstGeom>
          <a:solidFill>
            <a:schemeClr val="bg1"/>
          </a:solidFill>
          <a:ln w="38100">
            <a:solidFill>
              <a:srgbClr val="FF0000"/>
            </a:solidFill>
          </a:ln>
        </p:spPr>
        <p:txBody>
          <a:bodyPr wrap="none" rtlCol="0">
            <a:spAutoFit/>
          </a:bodyPr>
          <a:lstStyle/>
          <a:p>
            <a:r>
              <a:rPr lang="en-US" sz="1400" dirty="0" smtClean="0"/>
              <a:t>4</a:t>
            </a:r>
            <a:endParaRPr lang="en-US" sz="1400" dirty="0"/>
          </a:p>
        </p:txBody>
      </p:sp>
      <p:sp>
        <p:nvSpPr>
          <p:cNvPr id="11" name="TextBox 10"/>
          <p:cNvSpPr txBox="1"/>
          <p:nvPr/>
        </p:nvSpPr>
        <p:spPr>
          <a:xfrm>
            <a:off x="2339296" y="4482146"/>
            <a:ext cx="276038" cy="307777"/>
          </a:xfrm>
          <a:prstGeom prst="rect">
            <a:avLst/>
          </a:prstGeom>
          <a:solidFill>
            <a:schemeClr val="bg1"/>
          </a:solidFill>
          <a:ln w="38100">
            <a:solidFill>
              <a:srgbClr val="00B050"/>
            </a:solidFill>
          </a:ln>
        </p:spPr>
        <p:txBody>
          <a:bodyPr wrap="none" rtlCol="0">
            <a:spAutoFit/>
          </a:bodyPr>
          <a:lstStyle/>
          <a:p>
            <a:r>
              <a:rPr lang="en-US" sz="1400" dirty="0" smtClean="0"/>
              <a:t>3</a:t>
            </a:r>
            <a:endParaRPr lang="en-US" sz="1400" dirty="0"/>
          </a:p>
        </p:txBody>
      </p:sp>
      <p:sp>
        <p:nvSpPr>
          <p:cNvPr id="14" name="TextBox 13"/>
          <p:cNvSpPr txBox="1"/>
          <p:nvPr/>
        </p:nvSpPr>
        <p:spPr>
          <a:xfrm>
            <a:off x="3770799" y="4006006"/>
            <a:ext cx="250390" cy="246221"/>
          </a:xfrm>
          <a:prstGeom prst="rect">
            <a:avLst/>
          </a:prstGeom>
          <a:solidFill>
            <a:schemeClr val="bg1"/>
          </a:solidFill>
          <a:ln w="28575">
            <a:solidFill>
              <a:srgbClr val="00B050"/>
            </a:solidFill>
          </a:ln>
        </p:spPr>
        <p:txBody>
          <a:bodyPr wrap="none" rtlCol="0">
            <a:spAutoFit/>
          </a:bodyPr>
          <a:lstStyle/>
          <a:p>
            <a:r>
              <a:rPr lang="en-US" sz="1000" dirty="0" smtClean="0"/>
              <a:t>5</a:t>
            </a:r>
            <a:endParaRPr lang="en-US" sz="1000" dirty="0"/>
          </a:p>
        </p:txBody>
      </p:sp>
      <p:sp>
        <p:nvSpPr>
          <p:cNvPr id="32" name="TextBox 31"/>
          <p:cNvSpPr txBox="1"/>
          <p:nvPr/>
        </p:nvSpPr>
        <p:spPr>
          <a:xfrm>
            <a:off x="5138435" y="4010851"/>
            <a:ext cx="250390" cy="246221"/>
          </a:xfrm>
          <a:prstGeom prst="rect">
            <a:avLst/>
          </a:prstGeom>
          <a:solidFill>
            <a:schemeClr val="bg1"/>
          </a:solidFill>
          <a:ln w="28575">
            <a:solidFill>
              <a:srgbClr val="FF0000"/>
            </a:solidFill>
          </a:ln>
        </p:spPr>
        <p:txBody>
          <a:bodyPr wrap="none" rtlCol="0">
            <a:spAutoFit/>
          </a:bodyPr>
          <a:lstStyle/>
          <a:p>
            <a:r>
              <a:rPr lang="en-US" sz="1000" dirty="0"/>
              <a:t>6</a:t>
            </a:r>
          </a:p>
        </p:txBody>
      </p:sp>
      <p:sp>
        <p:nvSpPr>
          <p:cNvPr id="33" name="TextBox 32"/>
          <p:cNvSpPr txBox="1"/>
          <p:nvPr/>
        </p:nvSpPr>
        <p:spPr>
          <a:xfrm>
            <a:off x="6533820" y="4010851"/>
            <a:ext cx="250390" cy="246221"/>
          </a:xfrm>
          <a:prstGeom prst="rect">
            <a:avLst/>
          </a:prstGeom>
          <a:solidFill>
            <a:schemeClr val="bg1"/>
          </a:solidFill>
          <a:ln w="28575">
            <a:solidFill>
              <a:srgbClr val="00B050"/>
            </a:solidFill>
          </a:ln>
        </p:spPr>
        <p:txBody>
          <a:bodyPr wrap="none" rtlCol="0">
            <a:spAutoFit/>
          </a:bodyPr>
          <a:lstStyle/>
          <a:p>
            <a:r>
              <a:rPr lang="en-US" sz="1000" dirty="0" smtClean="0"/>
              <a:t>7</a:t>
            </a:r>
            <a:endParaRPr lang="en-US" sz="1000" dirty="0"/>
          </a:p>
        </p:txBody>
      </p:sp>
      <p:sp>
        <p:nvSpPr>
          <p:cNvPr id="34" name="TextBox 33"/>
          <p:cNvSpPr txBox="1"/>
          <p:nvPr/>
        </p:nvSpPr>
        <p:spPr>
          <a:xfrm>
            <a:off x="2688142" y="5062675"/>
            <a:ext cx="250390" cy="246221"/>
          </a:xfrm>
          <a:prstGeom prst="rect">
            <a:avLst/>
          </a:prstGeom>
          <a:solidFill>
            <a:schemeClr val="bg1"/>
          </a:solidFill>
          <a:ln w="28575">
            <a:solidFill>
              <a:srgbClr val="FF0000"/>
            </a:solidFill>
          </a:ln>
        </p:spPr>
        <p:txBody>
          <a:bodyPr wrap="none" rtlCol="0">
            <a:spAutoFit/>
          </a:bodyPr>
          <a:lstStyle/>
          <a:p>
            <a:r>
              <a:rPr lang="en-US" sz="1000" dirty="0" smtClean="0"/>
              <a:t>8</a:t>
            </a:r>
            <a:endParaRPr lang="en-US" sz="1000" dirty="0"/>
          </a:p>
        </p:txBody>
      </p:sp>
      <p:sp>
        <p:nvSpPr>
          <p:cNvPr id="35" name="TextBox 34"/>
          <p:cNvSpPr txBox="1"/>
          <p:nvPr/>
        </p:nvSpPr>
        <p:spPr>
          <a:xfrm>
            <a:off x="4097182" y="5067961"/>
            <a:ext cx="250390" cy="246221"/>
          </a:xfrm>
          <a:prstGeom prst="rect">
            <a:avLst/>
          </a:prstGeom>
          <a:solidFill>
            <a:schemeClr val="bg1"/>
          </a:solidFill>
          <a:ln w="28575">
            <a:solidFill>
              <a:srgbClr val="00B050"/>
            </a:solidFill>
          </a:ln>
        </p:spPr>
        <p:txBody>
          <a:bodyPr wrap="none" rtlCol="0">
            <a:spAutoFit/>
          </a:bodyPr>
          <a:lstStyle/>
          <a:p>
            <a:r>
              <a:rPr lang="en-US" sz="1000" dirty="0" smtClean="0"/>
              <a:t>9</a:t>
            </a:r>
            <a:endParaRPr lang="en-US" sz="1000" dirty="0"/>
          </a:p>
        </p:txBody>
      </p:sp>
      <p:sp>
        <p:nvSpPr>
          <p:cNvPr id="36" name="TextBox 35"/>
          <p:cNvSpPr txBox="1"/>
          <p:nvPr/>
        </p:nvSpPr>
        <p:spPr>
          <a:xfrm>
            <a:off x="939506" y="7134169"/>
            <a:ext cx="316112" cy="246221"/>
          </a:xfrm>
          <a:prstGeom prst="rect">
            <a:avLst/>
          </a:prstGeom>
          <a:solidFill>
            <a:schemeClr val="bg1"/>
          </a:solidFill>
          <a:ln w="28575">
            <a:solidFill>
              <a:srgbClr val="00B050"/>
            </a:solidFill>
          </a:ln>
        </p:spPr>
        <p:txBody>
          <a:bodyPr wrap="none" rtlCol="0">
            <a:spAutoFit/>
          </a:bodyPr>
          <a:lstStyle/>
          <a:p>
            <a:r>
              <a:rPr lang="en-US" sz="1000" dirty="0" smtClean="0"/>
              <a:t>11</a:t>
            </a:r>
            <a:endParaRPr lang="en-US" sz="1000" dirty="0"/>
          </a:p>
        </p:txBody>
      </p:sp>
      <p:sp>
        <p:nvSpPr>
          <p:cNvPr id="37" name="TextBox 36"/>
          <p:cNvSpPr txBox="1"/>
          <p:nvPr/>
        </p:nvSpPr>
        <p:spPr>
          <a:xfrm>
            <a:off x="5441913" y="5073246"/>
            <a:ext cx="316112" cy="246221"/>
          </a:xfrm>
          <a:prstGeom prst="rect">
            <a:avLst/>
          </a:prstGeom>
          <a:solidFill>
            <a:schemeClr val="bg1"/>
          </a:solidFill>
          <a:ln w="28575">
            <a:solidFill>
              <a:srgbClr val="FF0000"/>
            </a:solidFill>
          </a:ln>
        </p:spPr>
        <p:txBody>
          <a:bodyPr wrap="none" rtlCol="0">
            <a:spAutoFit/>
          </a:bodyPr>
          <a:lstStyle/>
          <a:p>
            <a:r>
              <a:rPr lang="en-US" sz="1000" dirty="0" smtClean="0"/>
              <a:t>10</a:t>
            </a:r>
            <a:endParaRPr lang="en-US" sz="1000" dirty="0"/>
          </a:p>
        </p:txBody>
      </p:sp>
      <p:sp>
        <p:nvSpPr>
          <p:cNvPr id="38" name="TextBox 37"/>
          <p:cNvSpPr txBox="1"/>
          <p:nvPr/>
        </p:nvSpPr>
        <p:spPr>
          <a:xfrm>
            <a:off x="2315951" y="7134170"/>
            <a:ext cx="316112" cy="246221"/>
          </a:xfrm>
          <a:prstGeom prst="rect">
            <a:avLst/>
          </a:prstGeom>
          <a:solidFill>
            <a:schemeClr val="bg1"/>
          </a:solidFill>
          <a:ln w="28575">
            <a:solidFill>
              <a:srgbClr val="FF0000"/>
            </a:solidFill>
          </a:ln>
        </p:spPr>
        <p:txBody>
          <a:bodyPr wrap="none" rtlCol="0">
            <a:spAutoFit/>
          </a:bodyPr>
          <a:lstStyle/>
          <a:p>
            <a:r>
              <a:rPr lang="en-US" sz="1000" dirty="0" smtClean="0"/>
              <a:t>12</a:t>
            </a:r>
            <a:endParaRPr lang="en-US" sz="1000" dirty="0"/>
          </a:p>
        </p:txBody>
      </p:sp>
      <p:sp>
        <p:nvSpPr>
          <p:cNvPr id="39" name="TextBox 38"/>
          <p:cNvSpPr txBox="1"/>
          <p:nvPr/>
        </p:nvSpPr>
        <p:spPr>
          <a:xfrm>
            <a:off x="4352650" y="6506071"/>
            <a:ext cx="316112" cy="246221"/>
          </a:xfrm>
          <a:prstGeom prst="rect">
            <a:avLst/>
          </a:prstGeom>
          <a:solidFill>
            <a:schemeClr val="bg1"/>
          </a:solidFill>
          <a:ln w="28575">
            <a:solidFill>
              <a:srgbClr val="00B050"/>
            </a:solidFill>
          </a:ln>
        </p:spPr>
        <p:txBody>
          <a:bodyPr wrap="none" rtlCol="0">
            <a:spAutoFit/>
          </a:bodyPr>
          <a:lstStyle/>
          <a:p>
            <a:r>
              <a:rPr lang="en-US" sz="1000" dirty="0" smtClean="0"/>
              <a:t>13</a:t>
            </a:r>
            <a:endParaRPr lang="en-US" sz="1000" dirty="0"/>
          </a:p>
        </p:txBody>
      </p:sp>
      <p:sp>
        <p:nvSpPr>
          <p:cNvPr id="40" name="TextBox 39"/>
          <p:cNvSpPr txBox="1"/>
          <p:nvPr/>
        </p:nvSpPr>
        <p:spPr>
          <a:xfrm>
            <a:off x="6474797" y="6507832"/>
            <a:ext cx="316112" cy="246221"/>
          </a:xfrm>
          <a:prstGeom prst="rect">
            <a:avLst/>
          </a:prstGeom>
          <a:solidFill>
            <a:schemeClr val="bg1"/>
          </a:solidFill>
          <a:ln w="28575">
            <a:solidFill>
              <a:srgbClr val="FF0000"/>
            </a:solidFill>
          </a:ln>
        </p:spPr>
        <p:txBody>
          <a:bodyPr wrap="none" rtlCol="0">
            <a:spAutoFit/>
          </a:bodyPr>
          <a:lstStyle/>
          <a:p>
            <a:r>
              <a:rPr lang="en-US" sz="1000" dirty="0" smtClean="0"/>
              <a:t>14</a:t>
            </a:r>
            <a:endParaRPr lang="en-US" sz="1000" dirty="0"/>
          </a:p>
        </p:txBody>
      </p:sp>
      <p:sp>
        <p:nvSpPr>
          <p:cNvPr id="41" name="TextBox 40"/>
          <p:cNvSpPr txBox="1"/>
          <p:nvPr/>
        </p:nvSpPr>
        <p:spPr>
          <a:xfrm>
            <a:off x="4363220" y="7760947"/>
            <a:ext cx="316112" cy="246221"/>
          </a:xfrm>
          <a:prstGeom prst="rect">
            <a:avLst/>
          </a:prstGeom>
          <a:solidFill>
            <a:schemeClr val="bg1"/>
          </a:solidFill>
          <a:ln w="28575">
            <a:solidFill>
              <a:srgbClr val="00B050"/>
            </a:solidFill>
          </a:ln>
        </p:spPr>
        <p:txBody>
          <a:bodyPr wrap="none" rtlCol="0">
            <a:spAutoFit/>
          </a:bodyPr>
          <a:lstStyle/>
          <a:p>
            <a:r>
              <a:rPr lang="en-US" sz="1000" dirty="0" smtClean="0"/>
              <a:t>15</a:t>
            </a:r>
            <a:endParaRPr lang="en-US" sz="1000" dirty="0"/>
          </a:p>
        </p:txBody>
      </p:sp>
      <p:sp>
        <p:nvSpPr>
          <p:cNvPr id="42" name="TextBox 41"/>
          <p:cNvSpPr txBox="1"/>
          <p:nvPr/>
        </p:nvSpPr>
        <p:spPr>
          <a:xfrm>
            <a:off x="6485368" y="7762269"/>
            <a:ext cx="316112" cy="246221"/>
          </a:xfrm>
          <a:prstGeom prst="rect">
            <a:avLst/>
          </a:prstGeom>
          <a:solidFill>
            <a:schemeClr val="bg1"/>
          </a:solidFill>
          <a:ln w="28575">
            <a:solidFill>
              <a:srgbClr val="FF0000"/>
            </a:solidFill>
          </a:ln>
        </p:spPr>
        <p:txBody>
          <a:bodyPr wrap="none" rtlCol="0">
            <a:spAutoFit/>
          </a:bodyPr>
          <a:lstStyle/>
          <a:p>
            <a:r>
              <a:rPr lang="en-US" sz="1000" dirty="0" smtClean="0"/>
              <a:t>16</a:t>
            </a:r>
            <a:endParaRPr lang="en-US" sz="1000" dirty="0"/>
          </a:p>
        </p:txBody>
      </p:sp>
      <p:sp>
        <p:nvSpPr>
          <p:cNvPr id="43" name="TextBox 42"/>
          <p:cNvSpPr txBox="1"/>
          <p:nvPr/>
        </p:nvSpPr>
        <p:spPr>
          <a:xfrm>
            <a:off x="3336944" y="7134611"/>
            <a:ext cx="316112" cy="246221"/>
          </a:xfrm>
          <a:prstGeom prst="rect">
            <a:avLst/>
          </a:prstGeom>
          <a:solidFill>
            <a:schemeClr val="bg1"/>
          </a:solidFill>
          <a:ln w="28575">
            <a:solidFill>
              <a:srgbClr val="00B050"/>
            </a:solidFill>
          </a:ln>
        </p:spPr>
        <p:txBody>
          <a:bodyPr wrap="none" rtlCol="0">
            <a:spAutoFit/>
          </a:bodyPr>
          <a:lstStyle/>
          <a:p>
            <a:r>
              <a:rPr lang="en-US" sz="1000" dirty="0" smtClean="0"/>
              <a:t>17</a:t>
            </a:r>
            <a:endParaRPr lang="en-US" sz="1000" dirty="0"/>
          </a:p>
        </p:txBody>
      </p:sp>
      <p:sp>
        <p:nvSpPr>
          <p:cNvPr id="44" name="TextBox 43"/>
          <p:cNvSpPr txBox="1"/>
          <p:nvPr/>
        </p:nvSpPr>
        <p:spPr>
          <a:xfrm>
            <a:off x="4831872" y="8848890"/>
            <a:ext cx="316112" cy="246221"/>
          </a:xfrm>
          <a:prstGeom prst="rect">
            <a:avLst/>
          </a:prstGeom>
          <a:solidFill>
            <a:schemeClr val="bg1"/>
          </a:solidFill>
          <a:ln w="28575">
            <a:solidFill>
              <a:srgbClr val="FF0000"/>
            </a:solidFill>
          </a:ln>
        </p:spPr>
        <p:txBody>
          <a:bodyPr wrap="none" rtlCol="0">
            <a:spAutoFit/>
          </a:bodyPr>
          <a:lstStyle/>
          <a:p>
            <a:r>
              <a:rPr lang="en-US" sz="1000" dirty="0" smtClean="0"/>
              <a:t>18</a:t>
            </a:r>
            <a:endParaRPr lang="en-US" sz="1000" dirty="0"/>
          </a:p>
        </p:txBody>
      </p:sp>
      <p:sp>
        <p:nvSpPr>
          <p:cNvPr id="45" name="TextBox 44"/>
          <p:cNvSpPr txBox="1"/>
          <p:nvPr/>
        </p:nvSpPr>
        <p:spPr>
          <a:xfrm>
            <a:off x="61224" y="8824664"/>
            <a:ext cx="316112" cy="246221"/>
          </a:xfrm>
          <a:prstGeom prst="rect">
            <a:avLst/>
          </a:prstGeom>
          <a:solidFill>
            <a:schemeClr val="bg1"/>
          </a:solidFill>
          <a:ln w="28575">
            <a:solidFill>
              <a:srgbClr val="00B050"/>
            </a:solidFill>
          </a:ln>
        </p:spPr>
        <p:txBody>
          <a:bodyPr wrap="none" rtlCol="0">
            <a:spAutoFit/>
          </a:bodyPr>
          <a:lstStyle/>
          <a:p>
            <a:r>
              <a:rPr lang="en-US" sz="1000" dirty="0" smtClean="0"/>
              <a:t>21</a:t>
            </a:r>
            <a:endParaRPr lang="en-US" sz="1000" dirty="0"/>
          </a:p>
        </p:txBody>
      </p:sp>
      <p:sp>
        <p:nvSpPr>
          <p:cNvPr id="46" name="TextBox 45"/>
          <p:cNvSpPr txBox="1"/>
          <p:nvPr/>
        </p:nvSpPr>
        <p:spPr>
          <a:xfrm>
            <a:off x="3345753" y="8833915"/>
            <a:ext cx="316112" cy="246221"/>
          </a:xfrm>
          <a:prstGeom prst="rect">
            <a:avLst/>
          </a:prstGeom>
          <a:solidFill>
            <a:schemeClr val="bg1"/>
          </a:solidFill>
          <a:ln w="28575">
            <a:solidFill>
              <a:srgbClr val="FF0000"/>
            </a:solidFill>
          </a:ln>
        </p:spPr>
        <p:txBody>
          <a:bodyPr wrap="none" rtlCol="0">
            <a:spAutoFit/>
          </a:bodyPr>
          <a:lstStyle/>
          <a:p>
            <a:r>
              <a:rPr lang="en-US" sz="1000" dirty="0" smtClean="0"/>
              <a:t>20</a:t>
            </a:r>
            <a:endParaRPr lang="en-US" sz="1000" dirty="0"/>
          </a:p>
        </p:txBody>
      </p:sp>
      <p:sp>
        <p:nvSpPr>
          <p:cNvPr id="47" name="TextBox 46"/>
          <p:cNvSpPr txBox="1"/>
          <p:nvPr/>
        </p:nvSpPr>
        <p:spPr>
          <a:xfrm>
            <a:off x="4432374" y="8844927"/>
            <a:ext cx="316112" cy="246221"/>
          </a:xfrm>
          <a:prstGeom prst="rect">
            <a:avLst/>
          </a:prstGeom>
          <a:solidFill>
            <a:schemeClr val="bg1"/>
          </a:solidFill>
          <a:ln w="28575">
            <a:solidFill>
              <a:srgbClr val="00B050"/>
            </a:solidFill>
          </a:ln>
        </p:spPr>
        <p:txBody>
          <a:bodyPr wrap="none" rtlCol="0">
            <a:spAutoFit/>
          </a:bodyPr>
          <a:lstStyle/>
          <a:p>
            <a:r>
              <a:rPr lang="en-US" sz="1000" dirty="0" smtClean="0"/>
              <a:t>19</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27"/>
          <p:cNvPicPr>
            <a:picLocks noChangeAspect="1" noChangeArrowheads="1"/>
          </p:cNvPicPr>
          <p:nvPr/>
        </p:nvPicPr>
        <p:blipFill>
          <a:blip r:embed="rId2" cstate="print"/>
          <a:srcRect/>
          <a:stretch>
            <a:fillRect/>
          </a:stretch>
        </p:blipFill>
        <p:spPr bwMode="auto">
          <a:xfrm>
            <a:off x="1823663" y="3224212"/>
            <a:ext cx="948112" cy="1179366"/>
          </a:xfrm>
          <a:prstGeom prst="rect">
            <a:avLst/>
          </a:prstGeom>
          <a:noFill/>
          <a:ln w="57150">
            <a:solidFill>
              <a:srgbClr val="FFFF00"/>
            </a:solidFill>
            <a:miter lim="800000"/>
            <a:headEnd/>
            <a:tailEnd/>
          </a:ln>
        </p:spPr>
      </p:pic>
      <p:pic>
        <p:nvPicPr>
          <p:cNvPr id="1053" name="Picture 29"/>
          <p:cNvPicPr>
            <a:picLocks noChangeAspect="1" noChangeArrowheads="1"/>
          </p:cNvPicPr>
          <p:nvPr/>
        </p:nvPicPr>
        <p:blipFill>
          <a:blip r:embed="rId3" cstate="print"/>
          <a:srcRect/>
          <a:stretch>
            <a:fillRect/>
          </a:stretch>
        </p:blipFill>
        <p:spPr bwMode="auto">
          <a:xfrm>
            <a:off x="2838450" y="3181350"/>
            <a:ext cx="1198563" cy="1198563"/>
          </a:xfrm>
          <a:prstGeom prst="rect">
            <a:avLst/>
          </a:prstGeom>
          <a:noFill/>
          <a:ln w="9525">
            <a:noFill/>
            <a:miter lim="800000"/>
            <a:headEnd/>
            <a:tailEnd/>
          </a:ln>
        </p:spPr>
      </p:pic>
      <p:pic>
        <p:nvPicPr>
          <p:cNvPr id="1029" name="Picture 5" descr="Z:\110109_HRN\2011_Christmas_Card\1020_Epiphany_Concert.jpg"/>
          <p:cNvPicPr>
            <a:picLocks noChangeAspect="1" noChangeArrowheads="1"/>
          </p:cNvPicPr>
          <p:nvPr/>
        </p:nvPicPr>
        <p:blipFill>
          <a:blip r:embed="rId4" cstate="print"/>
          <a:srcRect/>
          <a:stretch>
            <a:fillRect/>
          </a:stretch>
        </p:blipFill>
        <p:spPr bwMode="auto">
          <a:xfrm>
            <a:off x="69850" y="69850"/>
            <a:ext cx="1682750" cy="1986220"/>
          </a:xfrm>
          <a:prstGeom prst="rect">
            <a:avLst/>
          </a:prstGeom>
          <a:noFill/>
          <a:ln w="57150">
            <a:solidFill>
              <a:srgbClr val="FFFF00"/>
            </a:solidFill>
          </a:ln>
        </p:spPr>
      </p:pic>
      <p:sp>
        <p:nvSpPr>
          <p:cNvPr id="5" name="TextBox 4"/>
          <p:cNvSpPr txBox="1"/>
          <p:nvPr/>
        </p:nvSpPr>
        <p:spPr>
          <a:xfrm>
            <a:off x="1409700" y="1657350"/>
            <a:ext cx="301686" cy="369332"/>
          </a:xfrm>
          <a:prstGeom prst="rect">
            <a:avLst/>
          </a:prstGeom>
          <a:solidFill>
            <a:schemeClr val="bg1"/>
          </a:solidFill>
          <a:ln w="57150">
            <a:solidFill>
              <a:srgbClr val="00B050"/>
            </a:solidFill>
          </a:ln>
        </p:spPr>
        <p:txBody>
          <a:bodyPr wrap="none" rtlCol="0">
            <a:spAutoFit/>
          </a:bodyPr>
          <a:lstStyle/>
          <a:p>
            <a:r>
              <a:rPr lang="en-US" dirty="0" smtClean="0"/>
              <a:t>1</a:t>
            </a:r>
            <a:endParaRPr lang="en-US" dirty="0"/>
          </a:p>
        </p:txBody>
      </p:sp>
      <p:pic>
        <p:nvPicPr>
          <p:cNvPr id="1028" name="Picture 4" descr="Z:\110109_HRN\2011_Christmas_Card\111217_Houston_Temple.png"/>
          <p:cNvPicPr>
            <a:picLocks noChangeAspect="1" noChangeArrowheads="1"/>
          </p:cNvPicPr>
          <p:nvPr/>
        </p:nvPicPr>
        <p:blipFill>
          <a:blip r:embed="rId5" cstate="print"/>
          <a:srcRect/>
          <a:stretch>
            <a:fillRect/>
          </a:stretch>
        </p:blipFill>
        <p:spPr bwMode="auto">
          <a:xfrm>
            <a:off x="1580820" y="7499350"/>
            <a:ext cx="2240290" cy="1579986"/>
          </a:xfrm>
          <a:prstGeom prst="rect">
            <a:avLst/>
          </a:prstGeom>
          <a:noFill/>
          <a:ln w="57150">
            <a:solidFill>
              <a:srgbClr val="FFFF00"/>
            </a:solidFill>
          </a:ln>
        </p:spPr>
      </p:pic>
      <p:pic>
        <p:nvPicPr>
          <p:cNvPr id="1033" name="Picture 9" descr="Z:\110109_HRN\2011_Christmas_Card\101225_RN+AN_SNN+RN.jpg"/>
          <p:cNvPicPr>
            <a:picLocks noChangeAspect="1" noChangeArrowheads="1"/>
          </p:cNvPicPr>
          <p:nvPr/>
        </p:nvPicPr>
        <p:blipFill>
          <a:blip r:embed="rId6" cstate="print"/>
          <a:srcRect l="4853" r="9707"/>
          <a:stretch>
            <a:fillRect/>
          </a:stretch>
        </p:blipFill>
        <p:spPr bwMode="auto">
          <a:xfrm>
            <a:off x="4089400" y="71438"/>
            <a:ext cx="2702350" cy="1985498"/>
          </a:xfrm>
          <a:prstGeom prst="rect">
            <a:avLst/>
          </a:prstGeom>
          <a:noFill/>
          <a:ln w="57150">
            <a:solidFill>
              <a:srgbClr val="FFFF00"/>
            </a:solidFill>
          </a:ln>
        </p:spPr>
      </p:pic>
      <p:sp>
        <p:nvSpPr>
          <p:cNvPr id="14" name="TextBox 13"/>
          <p:cNvSpPr txBox="1"/>
          <p:nvPr/>
        </p:nvSpPr>
        <p:spPr>
          <a:xfrm>
            <a:off x="6457950" y="1657350"/>
            <a:ext cx="301686" cy="369332"/>
          </a:xfrm>
          <a:prstGeom prst="rect">
            <a:avLst/>
          </a:prstGeom>
          <a:solidFill>
            <a:schemeClr val="bg1"/>
          </a:solidFill>
          <a:ln w="57150">
            <a:solidFill>
              <a:srgbClr val="00B050"/>
            </a:solidFill>
          </a:ln>
        </p:spPr>
        <p:txBody>
          <a:bodyPr wrap="none" rtlCol="0">
            <a:spAutoFit/>
          </a:bodyPr>
          <a:lstStyle/>
          <a:p>
            <a:r>
              <a:rPr lang="en-US" dirty="0" smtClean="0"/>
              <a:t>3</a:t>
            </a:r>
            <a:endParaRPr lang="en-US" dirty="0"/>
          </a:p>
        </p:txBody>
      </p:sp>
      <p:pic>
        <p:nvPicPr>
          <p:cNvPr id="1034" name="Picture 10" descr="Z:\110109_HRN\2011_Christmas_Card\101225_JR_Family_Christmas.jpg"/>
          <p:cNvPicPr>
            <a:picLocks noChangeAspect="1" noChangeArrowheads="1"/>
          </p:cNvPicPr>
          <p:nvPr/>
        </p:nvPicPr>
        <p:blipFill>
          <a:blip r:embed="rId7" cstate="print"/>
          <a:srcRect/>
          <a:stretch>
            <a:fillRect/>
          </a:stretch>
        </p:blipFill>
        <p:spPr bwMode="auto">
          <a:xfrm>
            <a:off x="76200" y="2101850"/>
            <a:ext cx="1681163" cy="2241550"/>
          </a:xfrm>
          <a:prstGeom prst="rect">
            <a:avLst/>
          </a:prstGeom>
          <a:noFill/>
          <a:ln w="57150">
            <a:solidFill>
              <a:srgbClr val="FFFF00"/>
            </a:solidFill>
          </a:ln>
        </p:spPr>
      </p:pic>
      <p:sp>
        <p:nvSpPr>
          <p:cNvPr id="16" name="TextBox 15"/>
          <p:cNvSpPr txBox="1"/>
          <p:nvPr/>
        </p:nvSpPr>
        <p:spPr>
          <a:xfrm>
            <a:off x="1422400" y="3949700"/>
            <a:ext cx="301686" cy="369332"/>
          </a:xfrm>
          <a:prstGeom prst="rect">
            <a:avLst/>
          </a:prstGeom>
          <a:solidFill>
            <a:schemeClr val="bg1"/>
          </a:solidFill>
          <a:ln w="57150">
            <a:solidFill>
              <a:srgbClr val="FF0000"/>
            </a:solidFill>
          </a:ln>
        </p:spPr>
        <p:txBody>
          <a:bodyPr wrap="none" rtlCol="0">
            <a:spAutoFit/>
          </a:bodyPr>
          <a:lstStyle/>
          <a:p>
            <a:r>
              <a:rPr lang="en-US" dirty="0" smtClean="0"/>
              <a:t>4</a:t>
            </a:r>
            <a:endParaRPr lang="en-US" dirty="0"/>
          </a:p>
        </p:txBody>
      </p:sp>
      <p:sp>
        <p:nvSpPr>
          <p:cNvPr id="18" name="TextBox 17"/>
          <p:cNvSpPr txBox="1"/>
          <p:nvPr/>
        </p:nvSpPr>
        <p:spPr>
          <a:xfrm>
            <a:off x="3733800" y="4022725"/>
            <a:ext cx="263214" cy="276999"/>
          </a:xfrm>
          <a:prstGeom prst="rect">
            <a:avLst/>
          </a:prstGeom>
          <a:solidFill>
            <a:schemeClr val="bg1"/>
          </a:solidFill>
          <a:ln w="57150">
            <a:solidFill>
              <a:srgbClr val="00B050"/>
            </a:solidFill>
          </a:ln>
        </p:spPr>
        <p:txBody>
          <a:bodyPr wrap="none" rtlCol="0">
            <a:spAutoFit/>
          </a:bodyPr>
          <a:lstStyle/>
          <a:p>
            <a:r>
              <a:rPr lang="en-US" sz="1200" dirty="0" smtClean="0"/>
              <a:t>5</a:t>
            </a:r>
            <a:endParaRPr lang="en-US" sz="1200" dirty="0"/>
          </a:p>
        </p:txBody>
      </p:sp>
      <p:pic>
        <p:nvPicPr>
          <p:cNvPr id="1036" name="Picture 12" descr="Z:\110109_HRN\2011_Christmas_Card\110410_JW_Audrey_Melanie_Rachel_Bridget_breakfast.jpg"/>
          <p:cNvPicPr>
            <a:picLocks noChangeAspect="1" noChangeArrowheads="1"/>
          </p:cNvPicPr>
          <p:nvPr/>
        </p:nvPicPr>
        <p:blipFill>
          <a:blip r:embed="rId8" cstate="print"/>
          <a:srcRect/>
          <a:stretch>
            <a:fillRect/>
          </a:stretch>
        </p:blipFill>
        <p:spPr bwMode="auto">
          <a:xfrm>
            <a:off x="4083050" y="2114550"/>
            <a:ext cx="2717800" cy="2216150"/>
          </a:xfrm>
          <a:prstGeom prst="rect">
            <a:avLst/>
          </a:prstGeom>
          <a:noFill/>
          <a:ln w="57150">
            <a:solidFill>
              <a:srgbClr val="FFFF00"/>
            </a:solidFill>
          </a:ln>
        </p:spPr>
      </p:pic>
      <p:sp>
        <p:nvSpPr>
          <p:cNvPr id="20" name="TextBox 19"/>
          <p:cNvSpPr txBox="1"/>
          <p:nvPr/>
        </p:nvSpPr>
        <p:spPr>
          <a:xfrm>
            <a:off x="6470650" y="3924300"/>
            <a:ext cx="301686" cy="369332"/>
          </a:xfrm>
          <a:prstGeom prst="rect">
            <a:avLst/>
          </a:prstGeom>
          <a:solidFill>
            <a:schemeClr val="bg1"/>
          </a:solidFill>
          <a:ln w="57150">
            <a:solidFill>
              <a:srgbClr val="FF0000"/>
            </a:solidFill>
          </a:ln>
        </p:spPr>
        <p:txBody>
          <a:bodyPr wrap="none" rtlCol="0">
            <a:spAutoFit/>
          </a:bodyPr>
          <a:lstStyle/>
          <a:p>
            <a:r>
              <a:rPr lang="en-US" dirty="0" smtClean="0"/>
              <a:t>6</a:t>
            </a:r>
            <a:endParaRPr lang="en-US" dirty="0"/>
          </a:p>
        </p:txBody>
      </p:sp>
      <p:pic>
        <p:nvPicPr>
          <p:cNvPr id="1037" name="Picture 13" descr="Z:\110109_HRN\2011_Christmas_Card\ST_Family_Portrait.jpg"/>
          <p:cNvPicPr>
            <a:picLocks noChangeAspect="1" noChangeArrowheads="1"/>
          </p:cNvPicPr>
          <p:nvPr/>
        </p:nvPicPr>
        <p:blipFill>
          <a:blip r:embed="rId9" cstate="print"/>
          <a:srcRect/>
          <a:stretch>
            <a:fillRect/>
          </a:stretch>
        </p:blipFill>
        <p:spPr bwMode="auto">
          <a:xfrm>
            <a:off x="1816100" y="4387850"/>
            <a:ext cx="2203450" cy="1517650"/>
          </a:xfrm>
          <a:prstGeom prst="rect">
            <a:avLst/>
          </a:prstGeom>
          <a:noFill/>
          <a:ln w="57150">
            <a:solidFill>
              <a:srgbClr val="FFFF00"/>
            </a:solidFill>
          </a:ln>
        </p:spPr>
      </p:pic>
      <p:pic>
        <p:nvPicPr>
          <p:cNvPr id="1039" name="Picture 15" descr="Z:\110109_HRN\2011_Christmas_Card\TS_04_SJN_Roice_Rachel_Ben.jpg"/>
          <p:cNvPicPr>
            <a:picLocks noChangeAspect="1" noChangeArrowheads="1"/>
          </p:cNvPicPr>
          <p:nvPr/>
        </p:nvPicPr>
        <p:blipFill>
          <a:blip r:embed="rId10" cstate="print"/>
          <a:srcRect/>
          <a:stretch>
            <a:fillRect/>
          </a:stretch>
        </p:blipFill>
        <p:spPr bwMode="auto">
          <a:xfrm>
            <a:off x="69851" y="4387850"/>
            <a:ext cx="1701799" cy="1517650"/>
          </a:xfrm>
          <a:prstGeom prst="rect">
            <a:avLst/>
          </a:prstGeom>
          <a:noFill/>
          <a:ln w="57150">
            <a:solidFill>
              <a:srgbClr val="FFFF00"/>
            </a:solidFill>
          </a:ln>
        </p:spPr>
      </p:pic>
      <p:pic>
        <p:nvPicPr>
          <p:cNvPr id="1040" name="Picture 16" descr="Z:\110109_HRN\2011_Christmas_Card\TS_87_SJN_SNN_Roice.JPG"/>
          <p:cNvPicPr>
            <a:picLocks noChangeAspect="1" noChangeArrowheads="1"/>
          </p:cNvPicPr>
          <p:nvPr/>
        </p:nvPicPr>
        <p:blipFill>
          <a:blip r:embed="rId11" cstate="print"/>
          <a:srcRect/>
          <a:stretch>
            <a:fillRect/>
          </a:stretch>
        </p:blipFill>
        <p:spPr bwMode="auto">
          <a:xfrm>
            <a:off x="4076700" y="4387849"/>
            <a:ext cx="1358900" cy="965201"/>
          </a:xfrm>
          <a:prstGeom prst="rect">
            <a:avLst/>
          </a:prstGeom>
          <a:noFill/>
          <a:ln w="57150">
            <a:solidFill>
              <a:srgbClr val="FFFF00"/>
            </a:solidFill>
          </a:ln>
        </p:spPr>
      </p:pic>
      <p:pic>
        <p:nvPicPr>
          <p:cNvPr id="1041" name="Picture 17" descr="Z:\110109_HRN\2011_Christmas_Card\TS_24_SJN_Ben+SJN.jpg"/>
          <p:cNvPicPr>
            <a:picLocks noChangeAspect="1" noChangeArrowheads="1"/>
          </p:cNvPicPr>
          <p:nvPr/>
        </p:nvPicPr>
        <p:blipFill>
          <a:blip r:embed="rId12" cstate="print"/>
          <a:srcRect/>
          <a:stretch>
            <a:fillRect/>
          </a:stretch>
        </p:blipFill>
        <p:spPr bwMode="auto">
          <a:xfrm>
            <a:off x="5480050" y="4387850"/>
            <a:ext cx="1320800" cy="977759"/>
          </a:xfrm>
          <a:prstGeom prst="rect">
            <a:avLst/>
          </a:prstGeom>
          <a:noFill/>
          <a:ln w="57150">
            <a:solidFill>
              <a:srgbClr val="FFFF00"/>
            </a:solidFill>
          </a:ln>
        </p:spPr>
      </p:pic>
      <p:pic>
        <p:nvPicPr>
          <p:cNvPr id="1042" name="Picture 18" descr="Z:\110109_HRN\2011_Christmas_Card\TS_05_SJN_Kate_Paul.jpg"/>
          <p:cNvPicPr>
            <a:picLocks noChangeAspect="1" noChangeArrowheads="1"/>
          </p:cNvPicPr>
          <p:nvPr/>
        </p:nvPicPr>
        <p:blipFill>
          <a:blip r:embed="rId13" cstate="print"/>
          <a:srcRect b="23063"/>
          <a:stretch>
            <a:fillRect/>
          </a:stretch>
        </p:blipFill>
        <p:spPr bwMode="auto">
          <a:xfrm>
            <a:off x="4070350" y="5397499"/>
            <a:ext cx="1365250" cy="1022351"/>
          </a:xfrm>
          <a:prstGeom prst="rect">
            <a:avLst/>
          </a:prstGeom>
          <a:noFill/>
          <a:ln w="57150">
            <a:solidFill>
              <a:srgbClr val="FFFF00"/>
            </a:solidFill>
          </a:ln>
        </p:spPr>
      </p:pic>
      <p:pic>
        <p:nvPicPr>
          <p:cNvPr id="1043" name="Picture 19" descr="Z:\110109_HRN\2011_Christmas_Card\TS_88_SJN_Joshua_Audrey.jpg"/>
          <p:cNvPicPr>
            <a:picLocks noChangeAspect="1" noChangeArrowheads="1"/>
          </p:cNvPicPr>
          <p:nvPr/>
        </p:nvPicPr>
        <p:blipFill>
          <a:blip r:embed="rId14" cstate="print"/>
          <a:srcRect l="7018"/>
          <a:stretch>
            <a:fillRect/>
          </a:stretch>
        </p:blipFill>
        <p:spPr bwMode="auto">
          <a:xfrm>
            <a:off x="5480050" y="5416550"/>
            <a:ext cx="1314450" cy="1010652"/>
          </a:xfrm>
          <a:prstGeom prst="rect">
            <a:avLst/>
          </a:prstGeom>
          <a:noFill/>
          <a:ln w="57150">
            <a:solidFill>
              <a:srgbClr val="FFFF00"/>
            </a:solidFill>
          </a:ln>
        </p:spPr>
      </p:pic>
      <p:pic>
        <p:nvPicPr>
          <p:cNvPr id="1044" name="Picture 20" descr="Z:\110109_HRN\2011_Christmas_Card\TS_83_SJN_Rob_Jules.jpg"/>
          <p:cNvPicPr>
            <a:picLocks noChangeAspect="1" noChangeArrowheads="1"/>
          </p:cNvPicPr>
          <p:nvPr/>
        </p:nvPicPr>
        <p:blipFill>
          <a:blip r:embed="rId15" cstate="print"/>
          <a:srcRect/>
          <a:stretch>
            <a:fillRect/>
          </a:stretch>
        </p:blipFill>
        <p:spPr bwMode="auto">
          <a:xfrm>
            <a:off x="4038600" y="6477000"/>
            <a:ext cx="1263649" cy="1003300"/>
          </a:xfrm>
          <a:prstGeom prst="rect">
            <a:avLst/>
          </a:prstGeom>
          <a:noFill/>
          <a:ln w="57150">
            <a:solidFill>
              <a:srgbClr val="FFFF00"/>
            </a:solidFill>
          </a:ln>
        </p:spPr>
      </p:pic>
      <p:pic>
        <p:nvPicPr>
          <p:cNvPr id="1045" name="Picture 21" descr="Z:\110109_HRN\2011_Christmas_Card\TS_HN09_Matt_Heather.jpg"/>
          <p:cNvPicPr>
            <a:picLocks noChangeAspect="1" noChangeArrowheads="1"/>
          </p:cNvPicPr>
          <p:nvPr/>
        </p:nvPicPr>
        <p:blipFill>
          <a:blip r:embed="rId16" cstate="print"/>
          <a:srcRect/>
          <a:stretch>
            <a:fillRect/>
          </a:stretch>
        </p:blipFill>
        <p:spPr bwMode="auto">
          <a:xfrm>
            <a:off x="5334000" y="6475299"/>
            <a:ext cx="1459236" cy="1011351"/>
          </a:xfrm>
          <a:prstGeom prst="rect">
            <a:avLst/>
          </a:prstGeom>
          <a:noFill/>
          <a:ln w="57150">
            <a:solidFill>
              <a:srgbClr val="FFFF00"/>
            </a:solidFill>
          </a:ln>
        </p:spPr>
      </p:pic>
      <p:pic>
        <p:nvPicPr>
          <p:cNvPr id="1046" name="Picture 22" descr="Z:\110109_HRN\2011_Christmas_Card\TS_HN22_Audrey_Heather_Mom_Rachel.jpg"/>
          <p:cNvPicPr>
            <a:picLocks noChangeAspect="1" noChangeArrowheads="1"/>
          </p:cNvPicPr>
          <p:nvPr/>
        </p:nvPicPr>
        <p:blipFill>
          <a:blip r:embed="rId17" cstate="print"/>
          <a:srcRect/>
          <a:stretch>
            <a:fillRect/>
          </a:stretch>
        </p:blipFill>
        <p:spPr bwMode="auto">
          <a:xfrm>
            <a:off x="2298700" y="5937250"/>
            <a:ext cx="1720850" cy="1537589"/>
          </a:xfrm>
          <a:prstGeom prst="rect">
            <a:avLst/>
          </a:prstGeom>
          <a:noFill/>
          <a:ln w="57150">
            <a:solidFill>
              <a:srgbClr val="FFFF00"/>
            </a:solidFill>
          </a:ln>
        </p:spPr>
      </p:pic>
      <p:pic>
        <p:nvPicPr>
          <p:cNvPr id="1047" name="Picture 23" descr="Z:\110109_HRN\2011_Christmas_Card\TS_17_SJN_SNN_SaraEllyn.jpg"/>
          <p:cNvPicPr>
            <a:picLocks noChangeAspect="1" noChangeArrowheads="1"/>
          </p:cNvPicPr>
          <p:nvPr/>
        </p:nvPicPr>
        <p:blipFill>
          <a:blip r:embed="rId18" cstate="print"/>
          <a:srcRect/>
          <a:stretch>
            <a:fillRect/>
          </a:stretch>
        </p:blipFill>
        <p:spPr bwMode="auto">
          <a:xfrm>
            <a:off x="76200" y="5943600"/>
            <a:ext cx="2190750" cy="1311779"/>
          </a:xfrm>
          <a:prstGeom prst="rect">
            <a:avLst/>
          </a:prstGeom>
          <a:noFill/>
          <a:ln w="57150">
            <a:solidFill>
              <a:srgbClr val="FFFF00"/>
            </a:solidFill>
          </a:ln>
        </p:spPr>
      </p:pic>
      <p:pic>
        <p:nvPicPr>
          <p:cNvPr id="1049" name="Picture 25" descr="Z:\110109_HRN\2011_Christmas_Card\TS_25_SJN_Grant_Ethan_Colby_Dallin_Quinton_Taylor_Halle_Ella.jpg"/>
          <p:cNvPicPr>
            <a:picLocks noChangeAspect="1" noChangeArrowheads="1"/>
          </p:cNvPicPr>
          <p:nvPr/>
        </p:nvPicPr>
        <p:blipFill>
          <a:blip r:embed="rId19" cstate="print"/>
          <a:srcRect/>
          <a:stretch>
            <a:fillRect/>
          </a:stretch>
        </p:blipFill>
        <p:spPr bwMode="auto">
          <a:xfrm>
            <a:off x="76200" y="7251701"/>
            <a:ext cx="2191199" cy="1009650"/>
          </a:xfrm>
          <a:prstGeom prst="rect">
            <a:avLst/>
          </a:prstGeom>
          <a:noFill/>
          <a:ln w="57150">
            <a:solidFill>
              <a:srgbClr val="FFFF00"/>
            </a:solidFill>
          </a:ln>
        </p:spPr>
      </p:pic>
      <p:pic>
        <p:nvPicPr>
          <p:cNvPr id="1050" name="Picture 26"/>
          <p:cNvPicPr>
            <a:picLocks noChangeAspect="1" noChangeArrowheads="1"/>
          </p:cNvPicPr>
          <p:nvPr/>
        </p:nvPicPr>
        <p:blipFill>
          <a:blip r:embed="rId20" cstate="print"/>
          <a:srcRect/>
          <a:stretch>
            <a:fillRect/>
          </a:stretch>
        </p:blipFill>
        <p:spPr bwMode="auto">
          <a:xfrm>
            <a:off x="69849" y="8316538"/>
            <a:ext cx="1670051" cy="757611"/>
          </a:xfrm>
          <a:prstGeom prst="rect">
            <a:avLst/>
          </a:prstGeom>
          <a:noFill/>
          <a:ln w="57150">
            <a:solidFill>
              <a:srgbClr val="FFFF00"/>
            </a:solidFill>
            <a:miter lim="800000"/>
            <a:headEnd/>
            <a:tailEnd/>
          </a:ln>
        </p:spPr>
      </p:pic>
      <p:sp>
        <p:nvSpPr>
          <p:cNvPr id="35" name="TextBox 34"/>
          <p:cNvSpPr txBox="1"/>
          <p:nvPr/>
        </p:nvSpPr>
        <p:spPr>
          <a:xfrm>
            <a:off x="1435100" y="5492750"/>
            <a:ext cx="301686" cy="369332"/>
          </a:xfrm>
          <a:prstGeom prst="rect">
            <a:avLst/>
          </a:prstGeom>
          <a:solidFill>
            <a:schemeClr val="bg1"/>
          </a:solidFill>
          <a:ln w="57150">
            <a:solidFill>
              <a:srgbClr val="00B050"/>
            </a:solidFill>
          </a:ln>
        </p:spPr>
        <p:txBody>
          <a:bodyPr wrap="none" rtlCol="0">
            <a:spAutoFit/>
          </a:bodyPr>
          <a:lstStyle/>
          <a:p>
            <a:r>
              <a:rPr lang="en-US" dirty="0" smtClean="0"/>
              <a:t>7</a:t>
            </a:r>
            <a:endParaRPr lang="en-US" dirty="0"/>
          </a:p>
        </p:txBody>
      </p:sp>
      <p:sp>
        <p:nvSpPr>
          <p:cNvPr id="36" name="TextBox 35"/>
          <p:cNvSpPr txBox="1"/>
          <p:nvPr/>
        </p:nvSpPr>
        <p:spPr>
          <a:xfrm>
            <a:off x="3676650" y="5480050"/>
            <a:ext cx="301686" cy="369332"/>
          </a:xfrm>
          <a:prstGeom prst="rect">
            <a:avLst/>
          </a:prstGeom>
          <a:solidFill>
            <a:schemeClr val="bg1"/>
          </a:solidFill>
          <a:ln w="57150">
            <a:solidFill>
              <a:srgbClr val="FF0000"/>
            </a:solidFill>
          </a:ln>
        </p:spPr>
        <p:txBody>
          <a:bodyPr wrap="none" rtlCol="0">
            <a:spAutoFit/>
          </a:bodyPr>
          <a:lstStyle/>
          <a:p>
            <a:r>
              <a:rPr lang="en-US" dirty="0" smtClean="0"/>
              <a:t>8</a:t>
            </a:r>
            <a:endParaRPr lang="en-US" dirty="0"/>
          </a:p>
        </p:txBody>
      </p:sp>
      <p:sp>
        <p:nvSpPr>
          <p:cNvPr id="37" name="TextBox 36"/>
          <p:cNvSpPr txBox="1"/>
          <p:nvPr/>
        </p:nvSpPr>
        <p:spPr>
          <a:xfrm>
            <a:off x="5334000" y="5181600"/>
            <a:ext cx="301686" cy="369332"/>
          </a:xfrm>
          <a:prstGeom prst="rect">
            <a:avLst/>
          </a:prstGeom>
          <a:solidFill>
            <a:schemeClr val="bg1"/>
          </a:solidFill>
          <a:ln w="57150">
            <a:solidFill>
              <a:srgbClr val="00B050"/>
            </a:solidFill>
          </a:ln>
        </p:spPr>
        <p:txBody>
          <a:bodyPr wrap="none" rtlCol="0">
            <a:spAutoFit/>
          </a:bodyPr>
          <a:lstStyle/>
          <a:p>
            <a:r>
              <a:rPr lang="en-US" dirty="0" smtClean="0"/>
              <a:t>9</a:t>
            </a:r>
            <a:endParaRPr lang="en-US" dirty="0"/>
          </a:p>
        </p:txBody>
      </p:sp>
      <p:sp>
        <p:nvSpPr>
          <p:cNvPr id="38" name="TextBox 37"/>
          <p:cNvSpPr txBox="1"/>
          <p:nvPr/>
        </p:nvSpPr>
        <p:spPr>
          <a:xfrm>
            <a:off x="1866900" y="6858000"/>
            <a:ext cx="367408" cy="307777"/>
          </a:xfrm>
          <a:prstGeom prst="rect">
            <a:avLst/>
          </a:prstGeom>
          <a:solidFill>
            <a:schemeClr val="bg1"/>
          </a:solidFill>
          <a:ln w="57150">
            <a:solidFill>
              <a:srgbClr val="FF0000"/>
            </a:solidFill>
          </a:ln>
        </p:spPr>
        <p:txBody>
          <a:bodyPr wrap="none" rtlCol="0">
            <a:spAutoFit/>
          </a:bodyPr>
          <a:lstStyle/>
          <a:p>
            <a:r>
              <a:rPr lang="en-US" sz="1400" dirty="0" smtClean="0"/>
              <a:t>10</a:t>
            </a:r>
            <a:endParaRPr lang="en-US" sz="1400" dirty="0"/>
          </a:p>
        </p:txBody>
      </p:sp>
      <p:sp>
        <p:nvSpPr>
          <p:cNvPr id="39" name="TextBox 38"/>
          <p:cNvSpPr txBox="1"/>
          <p:nvPr/>
        </p:nvSpPr>
        <p:spPr>
          <a:xfrm>
            <a:off x="3619500" y="7137400"/>
            <a:ext cx="367408" cy="307777"/>
          </a:xfrm>
          <a:prstGeom prst="rect">
            <a:avLst/>
          </a:prstGeom>
          <a:solidFill>
            <a:schemeClr val="bg1"/>
          </a:solidFill>
          <a:ln w="57150">
            <a:solidFill>
              <a:srgbClr val="00B050"/>
            </a:solidFill>
          </a:ln>
        </p:spPr>
        <p:txBody>
          <a:bodyPr wrap="none" rtlCol="0">
            <a:spAutoFit/>
          </a:bodyPr>
          <a:lstStyle/>
          <a:p>
            <a:r>
              <a:rPr lang="en-US" sz="1400" dirty="0" smtClean="0"/>
              <a:t>11</a:t>
            </a:r>
            <a:endParaRPr lang="en-US" sz="1400" dirty="0"/>
          </a:p>
        </p:txBody>
      </p:sp>
      <p:sp>
        <p:nvSpPr>
          <p:cNvPr id="40" name="TextBox 39"/>
          <p:cNvSpPr txBox="1"/>
          <p:nvPr/>
        </p:nvSpPr>
        <p:spPr>
          <a:xfrm>
            <a:off x="4108450" y="7143750"/>
            <a:ext cx="367408" cy="307777"/>
          </a:xfrm>
          <a:prstGeom prst="rect">
            <a:avLst/>
          </a:prstGeom>
          <a:solidFill>
            <a:schemeClr val="bg1"/>
          </a:solidFill>
          <a:ln w="57150">
            <a:solidFill>
              <a:srgbClr val="FF0000"/>
            </a:solidFill>
          </a:ln>
        </p:spPr>
        <p:txBody>
          <a:bodyPr wrap="none" rtlCol="0">
            <a:spAutoFit/>
          </a:bodyPr>
          <a:lstStyle/>
          <a:p>
            <a:r>
              <a:rPr lang="en-US" sz="1400" dirty="0" smtClean="0"/>
              <a:t>12</a:t>
            </a:r>
            <a:endParaRPr lang="en-US" sz="1400" dirty="0"/>
          </a:p>
        </p:txBody>
      </p:sp>
      <p:sp>
        <p:nvSpPr>
          <p:cNvPr id="41" name="TextBox 40"/>
          <p:cNvSpPr txBox="1"/>
          <p:nvPr/>
        </p:nvSpPr>
        <p:spPr>
          <a:xfrm>
            <a:off x="5359400" y="7150100"/>
            <a:ext cx="367408" cy="307777"/>
          </a:xfrm>
          <a:prstGeom prst="rect">
            <a:avLst/>
          </a:prstGeom>
          <a:solidFill>
            <a:schemeClr val="bg1"/>
          </a:solidFill>
          <a:ln w="57150">
            <a:solidFill>
              <a:srgbClr val="00B050"/>
            </a:solidFill>
          </a:ln>
        </p:spPr>
        <p:txBody>
          <a:bodyPr wrap="none" rtlCol="0">
            <a:spAutoFit/>
          </a:bodyPr>
          <a:lstStyle/>
          <a:p>
            <a:r>
              <a:rPr lang="en-US" sz="1400" dirty="0" smtClean="0"/>
              <a:t>13</a:t>
            </a:r>
            <a:endParaRPr lang="en-US" sz="1400" dirty="0"/>
          </a:p>
        </p:txBody>
      </p:sp>
      <p:pic>
        <p:nvPicPr>
          <p:cNvPr id="1027" name="Picture 3" descr="Z:\110109_HRN\2011_Christmas_Card\111216_Christmas_Lights.jpg"/>
          <p:cNvPicPr>
            <a:picLocks noChangeAspect="1" noChangeArrowheads="1"/>
          </p:cNvPicPr>
          <p:nvPr/>
        </p:nvPicPr>
        <p:blipFill>
          <a:blip r:embed="rId21" cstate="print"/>
          <a:srcRect/>
          <a:stretch>
            <a:fillRect/>
          </a:stretch>
        </p:blipFill>
        <p:spPr bwMode="auto">
          <a:xfrm>
            <a:off x="3899453" y="7531100"/>
            <a:ext cx="2888698" cy="1549400"/>
          </a:xfrm>
          <a:prstGeom prst="rect">
            <a:avLst/>
          </a:prstGeom>
          <a:noFill/>
          <a:ln w="57150">
            <a:solidFill>
              <a:srgbClr val="FFFF00"/>
            </a:solidFill>
          </a:ln>
        </p:spPr>
      </p:pic>
      <p:sp>
        <p:nvSpPr>
          <p:cNvPr id="42" name="TextBox 41"/>
          <p:cNvSpPr txBox="1"/>
          <p:nvPr/>
        </p:nvSpPr>
        <p:spPr>
          <a:xfrm>
            <a:off x="1866900" y="7924800"/>
            <a:ext cx="367408" cy="307777"/>
          </a:xfrm>
          <a:prstGeom prst="rect">
            <a:avLst/>
          </a:prstGeom>
          <a:solidFill>
            <a:schemeClr val="bg1"/>
          </a:solidFill>
          <a:ln w="57150">
            <a:solidFill>
              <a:srgbClr val="FF0000"/>
            </a:solidFill>
          </a:ln>
        </p:spPr>
        <p:txBody>
          <a:bodyPr wrap="none" rtlCol="0">
            <a:spAutoFit/>
          </a:bodyPr>
          <a:lstStyle/>
          <a:p>
            <a:r>
              <a:rPr lang="en-US" sz="1400" dirty="0" smtClean="0"/>
              <a:t>14</a:t>
            </a:r>
            <a:endParaRPr lang="en-US" sz="1400" dirty="0"/>
          </a:p>
        </p:txBody>
      </p:sp>
      <p:sp>
        <p:nvSpPr>
          <p:cNvPr id="43" name="TextBox 42"/>
          <p:cNvSpPr txBox="1"/>
          <p:nvPr/>
        </p:nvSpPr>
        <p:spPr>
          <a:xfrm>
            <a:off x="107950" y="8350250"/>
            <a:ext cx="367408" cy="307777"/>
          </a:xfrm>
          <a:prstGeom prst="rect">
            <a:avLst/>
          </a:prstGeom>
          <a:solidFill>
            <a:schemeClr val="bg1"/>
          </a:solidFill>
          <a:ln w="57150">
            <a:solidFill>
              <a:srgbClr val="00B050"/>
            </a:solidFill>
          </a:ln>
        </p:spPr>
        <p:txBody>
          <a:bodyPr wrap="none" rtlCol="0">
            <a:spAutoFit/>
          </a:bodyPr>
          <a:lstStyle/>
          <a:p>
            <a:r>
              <a:rPr lang="en-US" sz="1400" dirty="0" smtClean="0"/>
              <a:t>15</a:t>
            </a:r>
            <a:endParaRPr lang="en-US" sz="1400" dirty="0"/>
          </a:p>
        </p:txBody>
      </p:sp>
      <p:sp>
        <p:nvSpPr>
          <p:cNvPr id="44" name="TextBox 43"/>
          <p:cNvSpPr txBox="1"/>
          <p:nvPr/>
        </p:nvSpPr>
        <p:spPr>
          <a:xfrm>
            <a:off x="3371850" y="8680450"/>
            <a:ext cx="418704" cy="369332"/>
          </a:xfrm>
          <a:prstGeom prst="rect">
            <a:avLst/>
          </a:prstGeom>
          <a:solidFill>
            <a:schemeClr val="bg1"/>
          </a:solidFill>
          <a:ln w="57150">
            <a:solidFill>
              <a:srgbClr val="FF0000"/>
            </a:solidFill>
          </a:ln>
        </p:spPr>
        <p:txBody>
          <a:bodyPr wrap="none" rtlCol="0">
            <a:spAutoFit/>
          </a:bodyPr>
          <a:lstStyle/>
          <a:p>
            <a:r>
              <a:rPr lang="en-US" dirty="0" smtClean="0"/>
              <a:t>16</a:t>
            </a:r>
            <a:endParaRPr lang="en-US" dirty="0"/>
          </a:p>
        </p:txBody>
      </p:sp>
      <p:sp>
        <p:nvSpPr>
          <p:cNvPr id="45" name="TextBox 44"/>
          <p:cNvSpPr txBox="1"/>
          <p:nvPr/>
        </p:nvSpPr>
        <p:spPr>
          <a:xfrm>
            <a:off x="3937000" y="8674100"/>
            <a:ext cx="418704" cy="369332"/>
          </a:xfrm>
          <a:prstGeom prst="rect">
            <a:avLst/>
          </a:prstGeom>
          <a:solidFill>
            <a:schemeClr val="bg1"/>
          </a:solidFill>
          <a:ln w="57150">
            <a:solidFill>
              <a:srgbClr val="00B050"/>
            </a:solidFill>
          </a:ln>
        </p:spPr>
        <p:txBody>
          <a:bodyPr wrap="none" rtlCol="0">
            <a:spAutoFit/>
          </a:bodyPr>
          <a:lstStyle/>
          <a:p>
            <a:r>
              <a:rPr lang="en-US" dirty="0" smtClean="0"/>
              <a:t>17</a:t>
            </a:r>
            <a:endParaRPr lang="en-US" dirty="0"/>
          </a:p>
        </p:txBody>
      </p:sp>
      <p:pic>
        <p:nvPicPr>
          <p:cNvPr id="1052" name="Picture 28"/>
          <p:cNvPicPr>
            <a:picLocks noChangeAspect="1" noChangeArrowheads="1"/>
          </p:cNvPicPr>
          <p:nvPr/>
        </p:nvPicPr>
        <p:blipFill>
          <a:blip r:embed="rId22" cstate="print"/>
          <a:srcRect/>
          <a:stretch>
            <a:fillRect/>
          </a:stretch>
        </p:blipFill>
        <p:spPr bwMode="auto">
          <a:xfrm>
            <a:off x="1828800" y="71436"/>
            <a:ext cx="2209800" cy="1567997"/>
          </a:xfrm>
          <a:prstGeom prst="rect">
            <a:avLst/>
          </a:prstGeom>
          <a:noFill/>
          <a:ln w="57150">
            <a:solidFill>
              <a:srgbClr val="FFFF00"/>
            </a:solidFill>
            <a:miter lim="800000"/>
            <a:headEnd/>
            <a:tailEnd/>
          </a:ln>
        </p:spPr>
      </p:pic>
      <p:pic>
        <p:nvPicPr>
          <p:cNvPr id="1055" name="Picture 31"/>
          <p:cNvPicPr>
            <a:picLocks noChangeAspect="1" noChangeArrowheads="1"/>
          </p:cNvPicPr>
          <p:nvPr/>
        </p:nvPicPr>
        <p:blipFill>
          <a:blip r:embed="rId23" cstate="print"/>
          <a:srcRect/>
          <a:stretch>
            <a:fillRect/>
          </a:stretch>
        </p:blipFill>
        <p:spPr bwMode="auto">
          <a:xfrm>
            <a:off x="1824038" y="1676400"/>
            <a:ext cx="2214562" cy="1494816"/>
          </a:xfrm>
          <a:prstGeom prst="rect">
            <a:avLst/>
          </a:prstGeom>
          <a:noFill/>
          <a:ln w="57150">
            <a:solidFill>
              <a:srgbClr val="FFFF00"/>
            </a:solidFill>
            <a:miter lim="800000"/>
            <a:headEnd/>
            <a:tailEnd/>
          </a:ln>
        </p:spPr>
      </p:pic>
      <p:sp>
        <p:nvSpPr>
          <p:cNvPr id="6" name="TextBox 5"/>
          <p:cNvSpPr txBox="1"/>
          <p:nvPr/>
        </p:nvSpPr>
        <p:spPr>
          <a:xfrm>
            <a:off x="1860729" y="1449746"/>
            <a:ext cx="276038" cy="307777"/>
          </a:xfrm>
          <a:prstGeom prst="rect">
            <a:avLst/>
          </a:prstGeom>
          <a:solidFill>
            <a:schemeClr val="bg1"/>
          </a:solidFill>
          <a:ln w="57150">
            <a:solidFill>
              <a:srgbClr val="FF0000"/>
            </a:solidFill>
          </a:ln>
        </p:spPr>
        <p:txBody>
          <a:bodyPr wrap="none" rtlCol="0">
            <a:spAutoFit/>
          </a:bodyPr>
          <a:lstStyle/>
          <a:p>
            <a:r>
              <a:rPr lang="en-US" sz="1400" dirty="0" smtClean="0"/>
              <a:t>2</a:t>
            </a:r>
            <a:endParaRPr lang="en-US" sz="1400" dirty="0"/>
          </a:p>
        </p:txBody>
      </p:sp>
      <p:sp>
        <p:nvSpPr>
          <p:cNvPr id="51" name="TextBox 50"/>
          <p:cNvSpPr txBox="1"/>
          <p:nvPr/>
        </p:nvSpPr>
        <p:spPr>
          <a:xfrm>
            <a:off x="1852613" y="3019426"/>
            <a:ext cx="276038" cy="307777"/>
          </a:xfrm>
          <a:prstGeom prst="rect">
            <a:avLst/>
          </a:prstGeom>
          <a:solidFill>
            <a:schemeClr val="bg1"/>
          </a:solidFill>
          <a:ln w="57150">
            <a:solidFill>
              <a:srgbClr val="FF0000"/>
            </a:solidFill>
          </a:ln>
        </p:spPr>
        <p:txBody>
          <a:bodyPr wrap="none" rtlCol="0">
            <a:spAutoFit/>
          </a:bodyPr>
          <a:lstStyle/>
          <a:p>
            <a:r>
              <a:rPr lang="en-US" sz="1400" dirty="0" smtClean="0"/>
              <a:t>2</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7" name="Picture 25" descr="Z:\110109_HRN\2011_Christmas_Card\SC2-182_EN_RN_CW_fish.jpg"/>
          <p:cNvPicPr>
            <a:picLocks noChangeAspect="1" noChangeArrowheads="1"/>
          </p:cNvPicPr>
          <p:nvPr/>
        </p:nvPicPr>
        <p:blipFill>
          <a:blip r:embed="rId3" cstate="print"/>
          <a:srcRect/>
          <a:stretch>
            <a:fillRect/>
          </a:stretch>
        </p:blipFill>
        <p:spPr bwMode="auto">
          <a:xfrm>
            <a:off x="5124450" y="1473199"/>
            <a:ext cx="1689100" cy="1492251"/>
          </a:xfrm>
          <a:prstGeom prst="rect">
            <a:avLst/>
          </a:prstGeom>
          <a:noFill/>
        </p:spPr>
      </p:pic>
      <p:pic>
        <p:nvPicPr>
          <p:cNvPr id="4" name="Picture 24" descr="Z:\110109_HRN\2011_Christmas_Card\TS_SP20_SaraEllyn_Dad_dancing.JPG"/>
          <p:cNvPicPr>
            <a:picLocks noChangeAspect="1" noChangeArrowheads="1"/>
          </p:cNvPicPr>
          <p:nvPr/>
        </p:nvPicPr>
        <p:blipFill>
          <a:blip r:embed="rId4" cstate="print"/>
          <a:srcRect/>
          <a:stretch>
            <a:fillRect/>
          </a:stretch>
        </p:blipFill>
        <p:spPr bwMode="auto">
          <a:xfrm>
            <a:off x="1368357" y="36195"/>
            <a:ext cx="708093" cy="1411605"/>
          </a:xfrm>
          <a:prstGeom prst="rect">
            <a:avLst/>
          </a:prstGeom>
          <a:noFill/>
          <a:ln w="57150">
            <a:noFill/>
          </a:ln>
        </p:spPr>
      </p:pic>
      <p:pic>
        <p:nvPicPr>
          <p:cNvPr id="3074" name="Picture 2" descr="Z:\110109_HRN\2011_Christmas_Card\walk-run-walk_trails.jpg"/>
          <p:cNvPicPr>
            <a:picLocks noChangeAspect="1" noChangeArrowheads="1"/>
          </p:cNvPicPr>
          <p:nvPr/>
        </p:nvPicPr>
        <p:blipFill>
          <a:blip r:embed="rId5" cstate="print"/>
          <a:srcRect/>
          <a:stretch>
            <a:fillRect/>
          </a:stretch>
        </p:blipFill>
        <p:spPr bwMode="auto">
          <a:xfrm>
            <a:off x="34142" y="31751"/>
            <a:ext cx="1293008" cy="2209799"/>
          </a:xfrm>
          <a:prstGeom prst="rect">
            <a:avLst/>
          </a:prstGeom>
          <a:noFill/>
        </p:spPr>
      </p:pic>
      <p:pic>
        <p:nvPicPr>
          <p:cNvPr id="3075" name="Picture 3" descr="Z:\110109_HRN\2011_Christmas_Card\SC2-399_RN_CW_DP.jpg"/>
          <p:cNvPicPr>
            <a:picLocks noChangeAspect="1" noChangeArrowheads="1"/>
          </p:cNvPicPr>
          <p:nvPr/>
        </p:nvPicPr>
        <p:blipFill>
          <a:blip r:embed="rId6" cstate="print"/>
          <a:srcRect/>
          <a:stretch>
            <a:fillRect/>
          </a:stretch>
        </p:blipFill>
        <p:spPr bwMode="auto">
          <a:xfrm>
            <a:off x="3346450" y="5924550"/>
            <a:ext cx="2133600" cy="1141528"/>
          </a:xfrm>
          <a:prstGeom prst="rect">
            <a:avLst/>
          </a:prstGeom>
          <a:noFill/>
        </p:spPr>
      </p:pic>
      <p:pic>
        <p:nvPicPr>
          <p:cNvPr id="3076" name="Picture 4" descr="Z:\110109_HRN\2011_Christmas_Card\09_Wrights_Labor_Day_Party.JPG"/>
          <p:cNvPicPr>
            <a:picLocks noChangeAspect="1" noChangeArrowheads="1"/>
          </p:cNvPicPr>
          <p:nvPr/>
        </p:nvPicPr>
        <p:blipFill>
          <a:blip r:embed="rId7" cstate="print"/>
          <a:srcRect/>
          <a:stretch>
            <a:fillRect/>
          </a:stretch>
        </p:blipFill>
        <p:spPr bwMode="auto">
          <a:xfrm>
            <a:off x="44450" y="8200390"/>
            <a:ext cx="1219200" cy="914400"/>
          </a:xfrm>
          <a:prstGeom prst="rect">
            <a:avLst/>
          </a:prstGeom>
          <a:noFill/>
        </p:spPr>
      </p:pic>
      <p:pic>
        <p:nvPicPr>
          <p:cNvPr id="3077" name="Picture 5" descr="Z:\110109_HRN\2011_Christmas_Card\27_SJN_Speak_Colby_Hear_Grant_See_Ethan.jpg"/>
          <p:cNvPicPr>
            <a:picLocks noChangeAspect="1" noChangeArrowheads="1"/>
          </p:cNvPicPr>
          <p:nvPr/>
        </p:nvPicPr>
        <p:blipFill>
          <a:blip r:embed="rId8" cstate="print"/>
          <a:srcRect/>
          <a:stretch>
            <a:fillRect/>
          </a:stretch>
        </p:blipFill>
        <p:spPr bwMode="auto">
          <a:xfrm>
            <a:off x="2108200" y="38099"/>
            <a:ext cx="2457449" cy="1400517"/>
          </a:xfrm>
          <a:prstGeom prst="rect">
            <a:avLst/>
          </a:prstGeom>
          <a:noFill/>
        </p:spPr>
      </p:pic>
      <p:pic>
        <p:nvPicPr>
          <p:cNvPr id="3078" name="Picture 6" descr="Z:\110109_HRN\2011_Christmas_Card\110923-28_Dubai_Course.JPG"/>
          <p:cNvPicPr>
            <a:picLocks noChangeAspect="1" noChangeArrowheads="1"/>
          </p:cNvPicPr>
          <p:nvPr/>
        </p:nvPicPr>
        <p:blipFill>
          <a:blip r:embed="rId9" cstate="print"/>
          <a:srcRect/>
          <a:stretch>
            <a:fillRect/>
          </a:stretch>
        </p:blipFill>
        <p:spPr bwMode="auto">
          <a:xfrm>
            <a:off x="1301750" y="8193088"/>
            <a:ext cx="1225550" cy="919162"/>
          </a:xfrm>
          <a:prstGeom prst="rect">
            <a:avLst/>
          </a:prstGeom>
          <a:noFill/>
        </p:spPr>
      </p:pic>
      <p:pic>
        <p:nvPicPr>
          <p:cNvPr id="3079" name="Picture 7" descr="Z:\110109_HRN\2011_Christmas_Card\111121_Whippet_front.JPG"/>
          <p:cNvPicPr>
            <a:picLocks noChangeAspect="1" noChangeArrowheads="1"/>
          </p:cNvPicPr>
          <p:nvPr/>
        </p:nvPicPr>
        <p:blipFill>
          <a:blip r:embed="rId10" cstate="print"/>
          <a:srcRect/>
          <a:stretch>
            <a:fillRect/>
          </a:stretch>
        </p:blipFill>
        <p:spPr bwMode="auto">
          <a:xfrm>
            <a:off x="5115309" y="7105650"/>
            <a:ext cx="1704591" cy="1060450"/>
          </a:xfrm>
          <a:prstGeom prst="rect">
            <a:avLst/>
          </a:prstGeom>
          <a:noFill/>
        </p:spPr>
      </p:pic>
      <p:pic>
        <p:nvPicPr>
          <p:cNvPr id="3080" name="Picture 8" descr="Z:\110109_HRN\2011_Christmas_Card\111202_office_panorama.jpg"/>
          <p:cNvPicPr>
            <a:picLocks noChangeAspect="1" noChangeArrowheads="1"/>
          </p:cNvPicPr>
          <p:nvPr/>
        </p:nvPicPr>
        <p:blipFill>
          <a:blip r:embed="rId11" cstate="print"/>
          <a:srcRect/>
          <a:stretch>
            <a:fillRect/>
          </a:stretch>
        </p:blipFill>
        <p:spPr bwMode="auto">
          <a:xfrm>
            <a:off x="4546598" y="8191500"/>
            <a:ext cx="1371601" cy="917575"/>
          </a:xfrm>
          <a:prstGeom prst="rect">
            <a:avLst/>
          </a:prstGeom>
          <a:noFill/>
        </p:spPr>
      </p:pic>
      <p:pic>
        <p:nvPicPr>
          <p:cNvPr id="3081" name="Picture 9" descr="Z:\110109_HRN\2011_Christmas_Card\SC2-001_CW_BN_SJN_EN_colorado.jpg"/>
          <p:cNvPicPr>
            <a:picLocks noChangeAspect="1" noChangeArrowheads="1"/>
          </p:cNvPicPr>
          <p:nvPr/>
        </p:nvPicPr>
        <p:blipFill>
          <a:blip r:embed="rId12" cstate="print"/>
          <a:srcRect/>
          <a:stretch>
            <a:fillRect/>
          </a:stretch>
        </p:blipFill>
        <p:spPr bwMode="auto">
          <a:xfrm>
            <a:off x="4597399" y="44450"/>
            <a:ext cx="2216049" cy="1390650"/>
          </a:xfrm>
          <a:prstGeom prst="rect">
            <a:avLst/>
          </a:prstGeom>
          <a:noFill/>
        </p:spPr>
      </p:pic>
      <p:pic>
        <p:nvPicPr>
          <p:cNvPr id="3082" name="Picture 10" descr="Z:\110109_HRN\2011_Christmas_Card\111125_SS_RN_MN_TS_RN.JPG"/>
          <p:cNvPicPr>
            <a:picLocks noChangeAspect="1" noChangeArrowheads="1"/>
          </p:cNvPicPr>
          <p:nvPr/>
        </p:nvPicPr>
        <p:blipFill>
          <a:blip r:embed="rId13" cstate="print"/>
          <a:srcRect/>
          <a:stretch>
            <a:fillRect/>
          </a:stretch>
        </p:blipFill>
        <p:spPr bwMode="auto">
          <a:xfrm>
            <a:off x="2565400" y="8192629"/>
            <a:ext cx="1327150" cy="919621"/>
          </a:xfrm>
          <a:prstGeom prst="rect">
            <a:avLst/>
          </a:prstGeom>
          <a:noFill/>
        </p:spPr>
      </p:pic>
      <p:pic>
        <p:nvPicPr>
          <p:cNvPr id="3083" name="Picture 11" descr="Z:\110109_HRN\2011_Christmas_Card\111124_Vidor_Thanksgiving.JPG"/>
          <p:cNvPicPr>
            <a:picLocks noChangeAspect="1" noChangeArrowheads="1"/>
          </p:cNvPicPr>
          <p:nvPr/>
        </p:nvPicPr>
        <p:blipFill>
          <a:blip r:embed="rId14" cstate="print"/>
          <a:srcRect/>
          <a:stretch>
            <a:fillRect/>
          </a:stretch>
        </p:blipFill>
        <p:spPr bwMode="auto">
          <a:xfrm>
            <a:off x="3917950" y="8191500"/>
            <a:ext cx="602623" cy="920750"/>
          </a:xfrm>
          <a:prstGeom prst="rect">
            <a:avLst/>
          </a:prstGeom>
          <a:noFill/>
        </p:spPr>
      </p:pic>
      <p:pic>
        <p:nvPicPr>
          <p:cNvPr id="3084" name="Picture 12" descr="Z:\110109_HRN\2011_Christmas_Card\SC2-037-039_CW_EN_San_Rafell.jpg"/>
          <p:cNvPicPr>
            <a:picLocks noChangeAspect="1" noChangeArrowheads="1"/>
          </p:cNvPicPr>
          <p:nvPr/>
        </p:nvPicPr>
        <p:blipFill>
          <a:blip r:embed="rId15" cstate="print"/>
          <a:srcRect/>
          <a:stretch>
            <a:fillRect/>
          </a:stretch>
        </p:blipFill>
        <p:spPr bwMode="auto">
          <a:xfrm>
            <a:off x="2571750" y="1473200"/>
            <a:ext cx="2517353" cy="787400"/>
          </a:xfrm>
          <a:prstGeom prst="rect">
            <a:avLst/>
          </a:prstGeom>
          <a:noFill/>
        </p:spPr>
      </p:pic>
      <p:pic>
        <p:nvPicPr>
          <p:cNvPr id="3085" name="Picture 13" descr="Z:\110109_HRN\2011_Christmas_Card\SC2-040-044_cw_en_ghosts.jpg"/>
          <p:cNvPicPr>
            <a:picLocks noChangeAspect="1" noChangeArrowheads="1"/>
          </p:cNvPicPr>
          <p:nvPr/>
        </p:nvPicPr>
        <p:blipFill>
          <a:blip r:embed="rId16" cstate="print"/>
          <a:srcRect/>
          <a:stretch>
            <a:fillRect/>
          </a:stretch>
        </p:blipFill>
        <p:spPr bwMode="auto">
          <a:xfrm>
            <a:off x="2571751" y="2298699"/>
            <a:ext cx="2514600" cy="659945"/>
          </a:xfrm>
          <a:prstGeom prst="rect">
            <a:avLst/>
          </a:prstGeom>
          <a:noFill/>
        </p:spPr>
      </p:pic>
      <p:pic>
        <p:nvPicPr>
          <p:cNvPr id="3086" name="Picture 14" descr="Z:\110109_HRN\2011_Christmas_Card\SC2-056_EN_CW_flag.jpg"/>
          <p:cNvPicPr>
            <a:picLocks noChangeAspect="1" noChangeArrowheads="1"/>
          </p:cNvPicPr>
          <p:nvPr/>
        </p:nvPicPr>
        <p:blipFill>
          <a:blip r:embed="rId17" cstate="print"/>
          <a:srcRect/>
          <a:stretch>
            <a:fillRect/>
          </a:stretch>
        </p:blipFill>
        <p:spPr bwMode="auto">
          <a:xfrm>
            <a:off x="1365250" y="1466850"/>
            <a:ext cx="1162914" cy="1485900"/>
          </a:xfrm>
          <a:prstGeom prst="rect">
            <a:avLst/>
          </a:prstGeom>
          <a:noFill/>
        </p:spPr>
      </p:pic>
      <p:pic>
        <p:nvPicPr>
          <p:cNvPr id="3087" name="Picture 15" descr="Z:\110109_HRN\2011_Christmas_Card\SC2-063_DP_CW_SP_EN.jpg"/>
          <p:cNvPicPr>
            <a:picLocks noChangeAspect="1" noChangeArrowheads="1"/>
          </p:cNvPicPr>
          <p:nvPr/>
        </p:nvPicPr>
        <p:blipFill>
          <a:blip r:embed="rId18" cstate="print"/>
          <a:srcRect/>
          <a:stretch>
            <a:fillRect/>
          </a:stretch>
        </p:blipFill>
        <p:spPr bwMode="auto">
          <a:xfrm>
            <a:off x="38100" y="2279649"/>
            <a:ext cx="1282700" cy="1139995"/>
          </a:xfrm>
          <a:prstGeom prst="rect">
            <a:avLst/>
          </a:prstGeom>
          <a:noFill/>
        </p:spPr>
      </p:pic>
      <p:pic>
        <p:nvPicPr>
          <p:cNvPr id="3088" name="Picture 16" descr="Z:\110109_HRN\2011_Christmas_Card\SC2-090_GN_CW_PN_EN_Zion.jpg"/>
          <p:cNvPicPr>
            <a:picLocks noChangeAspect="1" noChangeArrowheads="1"/>
          </p:cNvPicPr>
          <p:nvPr/>
        </p:nvPicPr>
        <p:blipFill>
          <a:blip r:embed="rId19" cstate="print"/>
          <a:srcRect/>
          <a:stretch>
            <a:fillRect/>
          </a:stretch>
        </p:blipFill>
        <p:spPr bwMode="auto">
          <a:xfrm>
            <a:off x="4330700" y="2997200"/>
            <a:ext cx="1219200" cy="914400"/>
          </a:xfrm>
          <a:prstGeom prst="rect">
            <a:avLst/>
          </a:prstGeom>
          <a:noFill/>
        </p:spPr>
      </p:pic>
      <p:pic>
        <p:nvPicPr>
          <p:cNvPr id="3089" name="Picture 17" descr="Z:\110109_HRN\2011_Christmas_Card\SC2-093_CW_RN_GN__EN.JPG"/>
          <p:cNvPicPr>
            <a:picLocks noChangeAspect="1" noChangeArrowheads="1"/>
          </p:cNvPicPr>
          <p:nvPr/>
        </p:nvPicPr>
        <p:blipFill>
          <a:blip r:embed="rId20" cstate="print"/>
          <a:srcRect/>
          <a:stretch>
            <a:fillRect/>
          </a:stretch>
        </p:blipFill>
        <p:spPr bwMode="auto">
          <a:xfrm>
            <a:off x="5581650" y="2997200"/>
            <a:ext cx="1238250" cy="928688"/>
          </a:xfrm>
          <a:prstGeom prst="rect">
            <a:avLst/>
          </a:prstGeom>
          <a:noFill/>
        </p:spPr>
      </p:pic>
      <p:pic>
        <p:nvPicPr>
          <p:cNvPr id="3090" name="Picture 18" descr="Z:\110109_HRN\2011_Christmas_Card\SC2-105_RN_CW_EN_GN_Snows_Canyon.jpg"/>
          <p:cNvPicPr>
            <a:picLocks noChangeAspect="1" noChangeArrowheads="1"/>
          </p:cNvPicPr>
          <p:nvPr/>
        </p:nvPicPr>
        <p:blipFill>
          <a:blip r:embed="rId21" cstate="print"/>
          <a:srcRect/>
          <a:stretch>
            <a:fillRect/>
          </a:stretch>
        </p:blipFill>
        <p:spPr bwMode="auto">
          <a:xfrm>
            <a:off x="4332817" y="3949700"/>
            <a:ext cx="1210733" cy="971550"/>
          </a:xfrm>
          <a:prstGeom prst="rect">
            <a:avLst/>
          </a:prstGeom>
          <a:noFill/>
        </p:spPr>
      </p:pic>
      <p:pic>
        <p:nvPicPr>
          <p:cNvPr id="3091" name="Picture 19" descr="Z:\110109_HRN\2011_Christmas_Card\SC2-131_EN_RN_GN_CW_Snows_Canyon.jpg"/>
          <p:cNvPicPr>
            <a:picLocks noChangeAspect="1" noChangeArrowheads="1"/>
          </p:cNvPicPr>
          <p:nvPr/>
        </p:nvPicPr>
        <p:blipFill>
          <a:blip r:embed="rId22" cstate="print"/>
          <a:srcRect/>
          <a:stretch>
            <a:fillRect/>
          </a:stretch>
        </p:blipFill>
        <p:spPr bwMode="auto">
          <a:xfrm>
            <a:off x="5573183" y="3956050"/>
            <a:ext cx="1253067" cy="964756"/>
          </a:xfrm>
          <a:prstGeom prst="rect">
            <a:avLst/>
          </a:prstGeom>
          <a:noFill/>
        </p:spPr>
      </p:pic>
      <p:pic>
        <p:nvPicPr>
          <p:cNvPr id="3092" name="Picture 20" descr="Z:\110109_HRN\2011_Christmas_Card\SC2-139_CW_RN_GN_EN_volcano.jpg"/>
          <p:cNvPicPr>
            <a:picLocks noChangeAspect="1" noChangeArrowheads="1"/>
          </p:cNvPicPr>
          <p:nvPr/>
        </p:nvPicPr>
        <p:blipFill>
          <a:blip r:embed="rId23" cstate="print"/>
          <a:srcRect/>
          <a:stretch>
            <a:fillRect/>
          </a:stretch>
        </p:blipFill>
        <p:spPr bwMode="auto">
          <a:xfrm>
            <a:off x="4330700" y="4953000"/>
            <a:ext cx="1219200" cy="939800"/>
          </a:xfrm>
          <a:prstGeom prst="rect">
            <a:avLst/>
          </a:prstGeom>
          <a:noFill/>
        </p:spPr>
      </p:pic>
      <p:pic>
        <p:nvPicPr>
          <p:cNvPr id="3093" name="Picture 21" descr="Z:\110109_HRN\2011_Christmas_Card\SC2-141_CW_RN_GN_EN_volcano.jpg"/>
          <p:cNvPicPr>
            <a:picLocks noChangeAspect="1" noChangeArrowheads="1"/>
          </p:cNvPicPr>
          <p:nvPr/>
        </p:nvPicPr>
        <p:blipFill>
          <a:blip r:embed="rId24" cstate="print"/>
          <a:srcRect/>
          <a:stretch>
            <a:fillRect/>
          </a:stretch>
        </p:blipFill>
        <p:spPr bwMode="auto">
          <a:xfrm>
            <a:off x="5575300" y="4953000"/>
            <a:ext cx="1244600" cy="939800"/>
          </a:xfrm>
          <a:prstGeom prst="rect">
            <a:avLst/>
          </a:prstGeom>
          <a:noFill/>
        </p:spPr>
      </p:pic>
      <p:pic>
        <p:nvPicPr>
          <p:cNvPr id="3094" name="Picture 22" descr="Z:\110109_HRN\2011_Christmas_Card\SC2-145_GN_MS_CW_EN.JPG"/>
          <p:cNvPicPr>
            <a:picLocks noChangeAspect="1" noChangeArrowheads="1"/>
          </p:cNvPicPr>
          <p:nvPr/>
        </p:nvPicPr>
        <p:blipFill>
          <a:blip r:embed="rId25" cstate="print"/>
          <a:srcRect/>
          <a:stretch>
            <a:fillRect/>
          </a:stretch>
        </p:blipFill>
        <p:spPr bwMode="auto">
          <a:xfrm>
            <a:off x="1358900" y="2990850"/>
            <a:ext cx="1005227" cy="1250950"/>
          </a:xfrm>
          <a:prstGeom prst="rect">
            <a:avLst/>
          </a:prstGeom>
          <a:noFill/>
        </p:spPr>
      </p:pic>
      <p:pic>
        <p:nvPicPr>
          <p:cNvPr id="3095" name="Picture 23" descr="Z:\110109_HRN\2011_Christmas_Card\SC2-169_PN_GN_CW_RN_EN.jpg"/>
          <p:cNvPicPr>
            <a:picLocks noChangeAspect="1" noChangeArrowheads="1"/>
          </p:cNvPicPr>
          <p:nvPr/>
        </p:nvPicPr>
        <p:blipFill>
          <a:blip r:embed="rId26" cstate="print"/>
          <a:srcRect/>
          <a:stretch>
            <a:fillRect/>
          </a:stretch>
        </p:blipFill>
        <p:spPr bwMode="auto">
          <a:xfrm>
            <a:off x="38100" y="3454400"/>
            <a:ext cx="1282700" cy="959530"/>
          </a:xfrm>
          <a:prstGeom prst="rect">
            <a:avLst/>
          </a:prstGeom>
          <a:noFill/>
        </p:spPr>
      </p:pic>
      <p:pic>
        <p:nvPicPr>
          <p:cNvPr id="3096" name="Picture 24" descr="Z:\110109_HRN\2011_Christmas_Card\SC2-179_GN_EN_CW_fish.jpg"/>
          <p:cNvPicPr>
            <a:picLocks noChangeAspect="1" noChangeArrowheads="1"/>
          </p:cNvPicPr>
          <p:nvPr/>
        </p:nvPicPr>
        <p:blipFill>
          <a:blip r:embed="rId27" cstate="print"/>
          <a:srcRect/>
          <a:stretch>
            <a:fillRect/>
          </a:stretch>
        </p:blipFill>
        <p:spPr bwMode="auto">
          <a:xfrm>
            <a:off x="5124451" y="1466850"/>
            <a:ext cx="466725" cy="622300"/>
          </a:xfrm>
          <a:prstGeom prst="rect">
            <a:avLst/>
          </a:prstGeom>
          <a:noFill/>
          <a:ln>
            <a:solidFill>
              <a:srgbClr val="FFFF00"/>
            </a:solidFill>
          </a:ln>
        </p:spPr>
      </p:pic>
      <p:pic>
        <p:nvPicPr>
          <p:cNvPr id="3098" name="Picture 26" descr="Z:\110109_HRN\2011_Christmas_Card\SC2-192_GN_PN_CW_EN_AN_harmonicas.jpg"/>
          <p:cNvPicPr>
            <a:picLocks noChangeAspect="1" noChangeArrowheads="1"/>
          </p:cNvPicPr>
          <p:nvPr/>
        </p:nvPicPr>
        <p:blipFill>
          <a:blip r:embed="rId28" cstate="print"/>
          <a:srcRect/>
          <a:stretch>
            <a:fillRect/>
          </a:stretch>
        </p:blipFill>
        <p:spPr bwMode="auto">
          <a:xfrm>
            <a:off x="44450" y="4438650"/>
            <a:ext cx="1282700" cy="952500"/>
          </a:xfrm>
          <a:prstGeom prst="rect">
            <a:avLst/>
          </a:prstGeom>
          <a:noFill/>
        </p:spPr>
      </p:pic>
      <p:pic>
        <p:nvPicPr>
          <p:cNvPr id="3099" name="Picture 27" descr="Z:\110109_HRN\2011_Christmas_Card\SC2-196_CW_EN_GN_PN_Bows.jpg"/>
          <p:cNvPicPr>
            <a:picLocks noChangeAspect="1" noChangeArrowheads="1"/>
          </p:cNvPicPr>
          <p:nvPr/>
        </p:nvPicPr>
        <p:blipFill>
          <a:blip r:embed="rId29" cstate="print"/>
          <a:srcRect/>
          <a:stretch>
            <a:fillRect/>
          </a:stretch>
        </p:blipFill>
        <p:spPr bwMode="auto">
          <a:xfrm>
            <a:off x="1358900" y="5035549"/>
            <a:ext cx="1155700" cy="859627"/>
          </a:xfrm>
          <a:prstGeom prst="rect">
            <a:avLst/>
          </a:prstGeom>
          <a:noFill/>
        </p:spPr>
      </p:pic>
      <p:pic>
        <p:nvPicPr>
          <p:cNvPr id="3100" name="Picture 28" descr="Z:\110109_HRN\2011_Christmas_Card\SC2-198_EN_GN_CW_PN_Parowan_Gap.jpg"/>
          <p:cNvPicPr>
            <a:picLocks noChangeAspect="1" noChangeArrowheads="1"/>
          </p:cNvPicPr>
          <p:nvPr/>
        </p:nvPicPr>
        <p:blipFill>
          <a:blip r:embed="rId30" cstate="print"/>
          <a:srcRect/>
          <a:stretch>
            <a:fillRect/>
          </a:stretch>
        </p:blipFill>
        <p:spPr bwMode="auto">
          <a:xfrm>
            <a:off x="2552700" y="5035550"/>
            <a:ext cx="1007110" cy="855386"/>
          </a:xfrm>
          <a:prstGeom prst="rect">
            <a:avLst/>
          </a:prstGeom>
          <a:noFill/>
        </p:spPr>
      </p:pic>
      <p:pic>
        <p:nvPicPr>
          <p:cNvPr id="3101" name="Picture 29" descr="Z:\110109_HRN\2011_Christmas_Card\SC2-219_EN_AN.jpg"/>
          <p:cNvPicPr>
            <a:picLocks noChangeAspect="1" noChangeArrowheads="1"/>
          </p:cNvPicPr>
          <p:nvPr/>
        </p:nvPicPr>
        <p:blipFill>
          <a:blip r:embed="rId31" cstate="print"/>
          <a:srcRect/>
          <a:stretch>
            <a:fillRect/>
          </a:stretch>
        </p:blipFill>
        <p:spPr bwMode="auto">
          <a:xfrm>
            <a:off x="2393950" y="2997200"/>
            <a:ext cx="938499" cy="1238250"/>
          </a:xfrm>
          <a:prstGeom prst="rect">
            <a:avLst/>
          </a:prstGeom>
          <a:noFill/>
        </p:spPr>
      </p:pic>
      <p:pic>
        <p:nvPicPr>
          <p:cNvPr id="3102" name="Picture 30" descr="Z:\110109_HRN\2011_Christmas_Card\SC2-255_EN_observatory.jpg"/>
          <p:cNvPicPr>
            <a:picLocks noChangeAspect="1" noChangeArrowheads="1"/>
          </p:cNvPicPr>
          <p:nvPr/>
        </p:nvPicPr>
        <p:blipFill>
          <a:blip r:embed="rId32" cstate="print"/>
          <a:srcRect/>
          <a:stretch>
            <a:fillRect/>
          </a:stretch>
        </p:blipFill>
        <p:spPr bwMode="auto">
          <a:xfrm>
            <a:off x="3371850" y="2997200"/>
            <a:ext cx="927100" cy="1236133"/>
          </a:xfrm>
          <a:prstGeom prst="rect">
            <a:avLst/>
          </a:prstGeom>
          <a:noFill/>
        </p:spPr>
      </p:pic>
      <p:pic>
        <p:nvPicPr>
          <p:cNvPr id="3103" name="Picture 31" descr="Z:\110109_HRN\2011_Christmas_Card\SC2-209-214_GN_CW_RN_EN_Rocky_Mtn.jpg"/>
          <p:cNvPicPr>
            <a:picLocks noChangeAspect="1" noChangeArrowheads="1"/>
          </p:cNvPicPr>
          <p:nvPr/>
        </p:nvPicPr>
        <p:blipFill>
          <a:blip r:embed="rId33" cstate="print"/>
          <a:srcRect/>
          <a:stretch>
            <a:fillRect/>
          </a:stretch>
        </p:blipFill>
        <p:spPr bwMode="auto">
          <a:xfrm>
            <a:off x="1353088" y="4273550"/>
            <a:ext cx="2938618" cy="736600"/>
          </a:xfrm>
          <a:prstGeom prst="rect">
            <a:avLst/>
          </a:prstGeom>
          <a:noFill/>
        </p:spPr>
      </p:pic>
      <p:pic>
        <p:nvPicPr>
          <p:cNvPr id="3104" name="Picture 32" descr="Z:\110109_HRN\2011_Christmas_Card\SC2-307_GN_PN_CW_EN_shotgun_shells.jpg"/>
          <p:cNvPicPr>
            <a:picLocks noChangeAspect="1" noChangeArrowheads="1"/>
          </p:cNvPicPr>
          <p:nvPr/>
        </p:nvPicPr>
        <p:blipFill>
          <a:blip r:embed="rId34" cstate="print"/>
          <a:srcRect/>
          <a:stretch>
            <a:fillRect/>
          </a:stretch>
        </p:blipFill>
        <p:spPr bwMode="auto">
          <a:xfrm>
            <a:off x="44450" y="5429250"/>
            <a:ext cx="1276350" cy="842892"/>
          </a:xfrm>
          <a:prstGeom prst="rect">
            <a:avLst/>
          </a:prstGeom>
          <a:noFill/>
        </p:spPr>
      </p:pic>
      <p:pic>
        <p:nvPicPr>
          <p:cNvPr id="3105" name="Picture 33" descr="Z:\110109_HRN\2011_Christmas_Card\SC2-314_RN_EN_GN_CW_Kiln.jpg"/>
          <p:cNvPicPr>
            <a:picLocks noChangeAspect="1" noChangeArrowheads="1"/>
          </p:cNvPicPr>
          <p:nvPr/>
        </p:nvPicPr>
        <p:blipFill>
          <a:blip r:embed="rId35" cstate="print"/>
          <a:srcRect/>
          <a:stretch>
            <a:fillRect/>
          </a:stretch>
        </p:blipFill>
        <p:spPr bwMode="auto">
          <a:xfrm>
            <a:off x="3600449" y="5035550"/>
            <a:ext cx="694801" cy="850900"/>
          </a:xfrm>
          <a:prstGeom prst="rect">
            <a:avLst/>
          </a:prstGeom>
          <a:noFill/>
        </p:spPr>
      </p:pic>
      <p:pic>
        <p:nvPicPr>
          <p:cNvPr id="3106" name="Picture 34" descr="Z:\110109_HRN\2011_Christmas_Card\SC2-342_MS_MN_CW_SP_DP_AN.jpg"/>
          <p:cNvPicPr>
            <a:picLocks noChangeAspect="1" noChangeArrowheads="1"/>
          </p:cNvPicPr>
          <p:nvPr/>
        </p:nvPicPr>
        <p:blipFill>
          <a:blip r:embed="rId36" cstate="print"/>
          <a:srcRect/>
          <a:stretch>
            <a:fillRect/>
          </a:stretch>
        </p:blipFill>
        <p:spPr bwMode="auto">
          <a:xfrm>
            <a:off x="1358900" y="5918201"/>
            <a:ext cx="1949450" cy="1148714"/>
          </a:xfrm>
          <a:prstGeom prst="rect">
            <a:avLst/>
          </a:prstGeom>
          <a:noFill/>
        </p:spPr>
      </p:pic>
      <p:pic>
        <p:nvPicPr>
          <p:cNvPr id="3107" name="Picture 35" descr="Z:\110109_HRN\2011_Christmas_Card\SC2-321_CW_SG_WG_GN_EN.jpg"/>
          <p:cNvPicPr>
            <a:picLocks noChangeAspect="1" noChangeArrowheads="1"/>
          </p:cNvPicPr>
          <p:nvPr/>
        </p:nvPicPr>
        <p:blipFill>
          <a:blip r:embed="rId37" cstate="print"/>
          <a:srcRect/>
          <a:stretch>
            <a:fillRect/>
          </a:stretch>
        </p:blipFill>
        <p:spPr bwMode="auto">
          <a:xfrm>
            <a:off x="50800" y="6311899"/>
            <a:ext cx="1263650" cy="754261"/>
          </a:xfrm>
          <a:prstGeom prst="rect">
            <a:avLst/>
          </a:prstGeom>
          <a:noFill/>
        </p:spPr>
      </p:pic>
      <p:pic>
        <p:nvPicPr>
          <p:cNvPr id="3108" name="Picture 36" descr="Z:\110109_HRN\2011_Christmas_Card\SC2-344_CW_PN_car.jpg"/>
          <p:cNvPicPr>
            <a:picLocks noChangeAspect="1" noChangeArrowheads="1"/>
          </p:cNvPicPr>
          <p:nvPr/>
        </p:nvPicPr>
        <p:blipFill>
          <a:blip r:embed="rId38" cstate="print"/>
          <a:srcRect/>
          <a:stretch>
            <a:fillRect/>
          </a:stretch>
        </p:blipFill>
        <p:spPr bwMode="auto">
          <a:xfrm>
            <a:off x="3486150" y="7105650"/>
            <a:ext cx="1587500" cy="1045220"/>
          </a:xfrm>
          <a:prstGeom prst="rect">
            <a:avLst/>
          </a:prstGeom>
          <a:noFill/>
        </p:spPr>
      </p:pic>
      <p:pic>
        <p:nvPicPr>
          <p:cNvPr id="3110" name="Picture 38" descr="Z:\110109_HRN\2011_Christmas_Card\SC2-376_CW_bn_en.jpg"/>
          <p:cNvPicPr>
            <a:picLocks noChangeAspect="1" noChangeArrowheads="1"/>
          </p:cNvPicPr>
          <p:nvPr/>
        </p:nvPicPr>
        <p:blipFill>
          <a:blip r:embed="rId39" cstate="print"/>
          <a:srcRect/>
          <a:stretch>
            <a:fillRect/>
          </a:stretch>
        </p:blipFill>
        <p:spPr bwMode="auto">
          <a:xfrm>
            <a:off x="44450" y="7099300"/>
            <a:ext cx="858846" cy="1066800"/>
          </a:xfrm>
          <a:prstGeom prst="rect">
            <a:avLst/>
          </a:prstGeom>
          <a:noFill/>
        </p:spPr>
      </p:pic>
      <p:pic>
        <p:nvPicPr>
          <p:cNvPr id="3111" name="Picture 39" descr="Z:\110109_HRN\2011_Christmas_Card\SC2-377_bn_house.jpg"/>
          <p:cNvPicPr>
            <a:picLocks noChangeAspect="1" noChangeArrowheads="1"/>
          </p:cNvPicPr>
          <p:nvPr/>
        </p:nvPicPr>
        <p:blipFill>
          <a:blip r:embed="rId40" cstate="print"/>
          <a:srcRect l="14595" r="20919"/>
          <a:stretch>
            <a:fillRect/>
          </a:stretch>
        </p:blipFill>
        <p:spPr bwMode="auto">
          <a:xfrm>
            <a:off x="936575" y="7092950"/>
            <a:ext cx="1220285" cy="1063780"/>
          </a:xfrm>
          <a:prstGeom prst="rect">
            <a:avLst/>
          </a:prstGeom>
          <a:noFill/>
        </p:spPr>
      </p:pic>
      <p:pic>
        <p:nvPicPr>
          <p:cNvPr id="3112" name="Picture 40" descr="Z:\110109_HRN\2011_Christmas_Card\SC2-358_CW_bn_house.jpg"/>
          <p:cNvPicPr>
            <a:picLocks noChangeAspect="1" noChangeArrowheads="1"/>
          </p:cNvPicPr>
          <p:nvPr/>
        </p:nvPicPr>
        <p:blipFill>
          <a:blip r:embed="rId41" cstate="print"/>
          <a:srcRect/>
          <a:stretch>
            <a:fillRect/>
          </a:stretch>
        </p:blipFill>
        <p:spPr bwMode="auto">
          <a:xfrm>
            <a:off x="2203450" y="7099300"/>
            <a:ext cx="1244600" cy="1052935"/>
          </a:xfrm>
          <a:prstGeom prst="rect">
            <a:avLst/>
          </a:prstGeom>
          <a:noFill/>
        </p:spPr>
      </p:pic>
      <p:pic>
        <p:nvPicPr>
          <p:cNvPr id="3113" name="Picture 41" descr="Z:\110109_HRN\2011_Christmas_Card\SC2-379_DK_CW_NK.jpg"/>
          <p:cNvPicPr>
            <a:picLocks noChangeAspect="1" noChangeArrowheads="1"/>
          </p:cNvPicPr>
          <p:nvPr/>
        </p:nvPicPr>
        <p:blipFill>
          <a:blip r:embed="rId42" cstate="print"/>
          <a:srcRect l="10239" r="5119"/>
          <a:stretch>
            <a:fillRect/>
          </a:stretch>
        </p:blipFill>
        <p:spPr bwMode="auto">
          <a:xfrm>
            <a:off x="5526840" y="5924549"/>
            <a:ext cx="1279190" cy="1151957"/>
          </a:xfrm>
          <a:prstGeom prst="rect">
            <a:avLst/>
          </a:prstGeom>
          <a:noFill/>
        </p:spPr>
      </p:pic>
      <p:pic>
        <p:nvPicPr>
          <p:cNvPr id="3114" name="Picture 42" descr="Z:\110109_HRN\2011_Christmas_Card\SC2-380_CW_bn_old_main.jpg"/>
          <p:cNvPicPr>
            <a:picLocks noChangeAspect="1" noChangeArrowheads="1"/>
          </p:cNvPicPr>
          <p:nvPr/>
        </p:nvPicPr>
        <p:blipFill>
          <a:blip r:embed="rId43" cstate="print"/>
          <a:srcRect/>
          <a:stretch>
            <a:fillRect/>
          </a:stretch>
        </p:blipFill>
        <p:spPr bwMode="auto">
          <a:xfrm>
            <a:off x="5949950" y="8187267"/>
            <a:ext cx="869950" cy="931333"/>
          </a:xfrm>
          <a:prstGeom prst="rect">
            <a:avLst/>
          </a:prstGeom>
          <a:noFill/>
        </p:spPr>
      </p:pic>
      <p:sp>
        <p:nvSpPr>
          <p:cNvPr id="47" name="TextBox 46"/>
          <p:cNvSpPr txBox="1"/>
          <p:nvPr/>
        </p:nvSpPr>
        <p:spPr>
          <a:xfrm>
            <a:off x="869950" y="1841500"/>
            <a:ext cx="418704" cy="369332"/>
          </a:xfrm>
          <a:prstGeom prst="rect">
            <a:avLst/>
          </a:prstGeom>
          <a:solidFill>
            <a:schemeClr val="bg1"/>
          </a:solidFill>
          <a:ln w="57150">
            <a:solidFill>
              <a:srgbClr val="FF0000"/>
            </a:solidFill>
          </a:ln>
        </p:spPr>
        <p:txBody>
          <a:bodyPr wrap="none" rtlCol="0">
            <a:spAutoFit/>
          </a:bodyPr>
          <a:lstStyle/>
          <a:p>
            <a:r>
              <a:rPr lang="en-US" dirty="0" smtClean="0"/>
              <a:t>18</a:t>
            </a:r>
            <a:endParaRPr lang="en-US" dirty="0"/>
          </a:p>
        </p:txBody>
      </p:sp>
      <p:sp>
        <p:nvSpPr>
          <p:cNvPr id="48" name="TextBox 47"/>
          <p:cNvSpPr txBox="1"/>
          <p:nvPr/>
        </p:nvSpPr>
        <p:spPr>
          <a:xfrm>
            <a:off x="1631950" y="1047750"/>
            <a:ext cx="418704" cy="369332"/>
          </a:xfrm>
          <a:prstGeom prst="rect">
            <a:avLst/>
          </a:prstGeom>
          <a:solidFill>
            <a:schemeClr val="bg1"/>
          </a:solidFill>
          <a:ln w="57150">
            <a:solidFill>
              <a:srgbClr val="00B050"/>
            </a:solidFill>
          </a:ln>
        </p:spPr>
        <p:txBody>
          <a:bodyPr wrap="none" rtlCol="0">
            <a:spAutoFit/>
          </a:bodyPr>
          <a:lstStyle/>
          <a:p>
            <a:r>
              <a:rPr lang="en-US" dirty="0" smtClean="0"/>
              <a:t>19</a:t>
            </a:r>
            <a:endParaRPr lang="en-US" dirty="0"/>
          </a:p>
        </p:txBody>
      </p:sp>
      <p:sp>
        <p:nvSpPr>
          <p:cNvPr id="49" name="TextBox 48"/>
          <p:cNvSpPr txBox="1"/>
          <p:nvPr/>
        </p:nvSpPr>
        <p:spPr>
          <a:xfrm>
            <a:off x="2139950" y="1047750"/>
            <a:ext cx="418704" cy="369332"/>
          </a:xfrm>
          <a:prstGeom prst="rect">
            <a:avLst/>
          </a:prstGeom>
          <a:solidFill>
            <a:schemeClr val="bg1"/>
          </a:solidFill>
          <a:ln w="57150">
            <a:solidFill>
              <a:srgbClr val="FF0000"/>
            </a:solidFill>
          </a:ln>
        </p:spPr>
        <p:txBody>
          <a:bodyPr wrap="none" rtlCol="0">
            <a:spAutoFit/>
          </a:bodyPr>
          <a:lstStyle/>
          <a:p>
            <a:r>
              <a:rPr lang="en-US" dirty="0" smtClean="0"/>
              <a:t>20</a:t>
            </a:r>
            <a:endParaRPr lang="en-US" dirty="0"/>
          </a:p>
        </p:txBody>
      </p:sp>
      <p:sp>
        <p:nvSpPr>
          <p:cNvPr id="50" name="TextBox 49"/>
          <p:cNvSpPr txBox="1"/>
          <p:nvPr/>
        </p:nvSpPr>
        <p:spPr>
          <a:xfrm>
            <a:off x="4622800" y="1041400"/>
            <a:ext cx="418704" cy="369332"/>
          </a:xfrm>
          <a:prstGeom prst="rect">
            <a:avLst/>
          </a:prstGeom>
          <a:solidFill>
            <a:schemeClr val="bg1"/>
          </a:solidFill>
          <a:ln w="57150">
            <a:solidFill>
              <a:srgbClr val="00B050"/>
            </a:solidFill>
          </a:ln>
        </p:spPr>
        <p:txBody>
          <a:bodyPr wrap="none" rtlCol="0">
            <a:spAutoFit/>
          </a:bodyPr>
          <a:lstStyle/>
          <a:p>
            <a:r>
              <a:rPr lang="en-US" dirty="0" smtClean="0"/>
              <a:t>21</a:t>
            </a:r>
            <a:endParaRPr lang="en-US" dirty="0"/>
          </a:p>
        </p:txBody>
      </p:sp>
      <p:sp>
        <p:nvSpPr>
          <p:cNvPr id="51" name="TextBox 50"/>
          <p:cNvSpPr txBox="1"/>
          <p:nvPr/>
        </p:nvSpPr>
        <p:spPr>
          <a:xfrm>
            <a:off x="2076450" y="2552700"/>
            <a:ext cx="418704" cy="369332"/>
          </a:xfrm>
          <a:prstGeom prst="rect">
            <a:avLst/>
          </a:prstGeom>
          <a:solidFill>
            <a:schemeClr val="bg1"/>
          </a:solidFill>
          <a:ln w="57150">
            <a:solidFill>
              <a:srgbClr val="FF0000"/>
            </a:solidFill>
          </a:ln>
        </p:spPr>
        <p:txBody>
          <a:bodyPr wrap="none" rtlCol="0">
            <a:spAutoFit/>
          </a:bodyPr>
          <a:lstStyle/>
          <a:p>
            <a:r>
              <a:rPr lang="en-US" dirty="0" smtClean="0"/>
              <a:t>22</a:t>
            </a:r>
            <a:endParaRPr lang="en-US" dirty="0"/>
          </a:p>
        </p:txBody>
      </p:sp>
      <p:sp>
        <p:nvSpPr>
          <p:cNvPr id="52" name="TextBox 51"/>
          <p:cNvSpPr txBox="1"/>
          <p:nvPr/>
        </p:nvSpPr>
        <p:spPr>
          <a:xfrm>
            <a:off x="6362700" y="2571750"/>
            <a:ext cx="418704" cy="369332"/>
          </a:xfrm>
          <a:prstGeom prst="rect">
            <a:avLst/>
          </a:prstGeom>
          <a:solidFill>
            <a:schemeClr val="bg1"/>
          </a:solidFill>
          <a:ln w="57150">
            <a:solidFill>
              <a:srgbClr val="00B050"/>
            </a:solidFill>
          </a:ln>
        </p:spPr>
        <p:txBody>
          <a:bodyPr wrap="none" rtlCol="0">
            <a:spAutoFit/>
          </a:bodyPr>
          <a:lstStyle/>
          <a:p>
            <a:r>
              <a:rPr lang="en-US" dirty="0" smtClean="0"/>
              <a:t>25</a:t>
            </a:r>
            <a:endParaRPr lang="en-US" dirty="0"/>
          </a:p>
        </p:txBody>
      </p:sp>
      <p:sp>
        <p:nvSpPr>
          <p:cNvPr id="53" name="TextBox 52"/>
          <p:cNvSpPr txBox="1"/>
          <p:nvPr/>
        </p:nvSpPr>
        <p:spPr>
          <a:xfrm>
            <a:off x="2590800" y="2209800"/>
            <a:ext cx="418704" cy="369332"/>
          </a:xfrm>
          <a:prstGeom prst="rect">
            <a:avLst/>
          </a:prstGeom>
          <a:solidFill>
            <a:schemeClr val="bg1"/>
          </a:solidFill>
          <a:ln w="57150">
            <a:solidFill>
              <a:srgbClr val="FF0000"/>
            </a:solidFill>
          </a:ln>
        </p:spPr>
        <p:txBody>
          <a:bodyPr wrap="none" rtlCol="0">
            <a:spAutoFit/>
          </a:bodyPr>
          <a:lstStyle/>
          <a:p>
            <a:r>
              <a:rPr lang="en-US" dirty="0" smtClean="0"/>
              <a:t>24</a:t>
            </a:r>
            <a:endParaRPr lang="en-US" dirty="0"/>
          </a:p>
        </p:txBody>
      </p:sp>
      <p:sp>
        <p:nvSpPr>
          <p:cNvPr id="54" name="TextBox 53"/>
          <p:cNvSpPr txBox="1"/>
          <p:nvPr/>
        </p:nvSpPr>
        <p:spPr>
          <a:xfrm>
            <a:off x="920750" y="2305050"/>
            <a:ext cx="367408" cy="307777"/>
          </a:xfrm>
          <a:prstGeom prst="rect">
            <a:avLst/>
          </a:prstGeom>
          <a:solidFill>
            <a:schemeClr val="bg1"/>
          </a:solidFill>
          <a:ln w="57150">
            <a:solidFill>
              <a:srgbClr val="00B050"/>
            </a:solidFill>
          </a:ln>
        </p:spPr>
        <p:txBody>
          <a:bodyPr wrap="none" rtlCol="0">
            <a:spAutoFit/>
          </a:bodyPr>
          <a:lstStyle/>
          <a:p>
            <a:r>
              <a:rPr lang="en-US" sz="1400" dirty="0" smtClean="0"/>
              <a:t>23</a:t>
            </a:r>
            <a:endParaRPr lang="en-US" sz="1400" dirty="0"/>
          </a:p>
        </p:txBody>
      </p:sp>
      <p:sp>
        <p:nvSpPr>
          <p:cNvPr id="55" name="TextBox 54"/>
          <p:cNvSpPr txBox="1"/>
          <p:nvPr/>
        </p:nvSpPr>
        <p:spPr>
          <a:xfrm>
            <a:off x="920750" y="4076700"/>
            <a:ext cx="367408" cy="307777"/>
          </a:xfrm>
          <a:prstGeom prst="rect">
            <a:avLst/>
          </a:prstGeom>
          <a:solidFill>
            <a:schemeClr val="bg1"/>
          </a:solidFill>
          <a:ln w="57150">
            <a:solidFill>
              <a:srgbClr val="FF0000"/>
            </a:solidFill>
          </a:ln>
        </p:spPr>
        <p:txBody>
          <a:bodyPr wrap="none" rtlCol="0">
            <a:spAutoFit/>
          </a:bodyPr>
          <a:lstStyle/>
          <a:p>
            <a:r>
              <a:rPr lang="en-US" sz="1400" dirty="0" smtClean="0"/>
              <a:t>26</a:t>
            </a:r>
            <a:endParaRPr lang="en-US" sz="1400" dirty="0"/>
          </a:p>
        </p:txBody>
      </p:sp>
      <p:sp>
        <p:nvSpPr>
          <p:cNvPr id="56" name="TextBox 55"/>
          <p:cNvSpPr txBox="1"/>
          <p:nvPr/>
        </p:nvSpPr>
        <p:spPr>
          <a:xfrm>
            <a:off x="3841750" y="4616450"/>
            <a:ext cx="418704" cy="369332"/>
          </a:xfrm>
          <a:prstGeom prst="rect">
            <a:avLst/>
          </a:prstGeom>
          <a:solidFill>
            <a:schemeClr val="bg1"/>
          </a:solidFill>
          <a:ln w="57150">
            <a:solidFill>
              <a:srgbClr val="00B050"/>
            </a:solidFill>
          </a:ln>
        </p:spPr>
        <p:txBody>
          <a:bodyPr wrap="none" rtlCol="0">
            <a:spAutoFit/>
          </a:bodyPr>
          <a:lstStyle/>
          <a:p>
            <a:r>
              <a:rPr lang="en-US" dirty="0" smtClean="0"/>
              <a:t>33</a:t>
            </a:r>
            <a:endParaRPr lang="en-US" dirty="0"/>
          </a:p>
        </p:txBody>
      </p:sp>
      <p:sp>
        <p:nvSpPr>
          <p:cNvPr id="57" name="TextBox 56"/>
          <p:cNvSpPr txBox="1"/>
          <p:nvPr/>
        </p:nvSpPr>
        <p:spPr>
          <a:xfrm>
            <a:off x="63500" y="4464050"/>
            <a:ext cx="418704" cy="369332"/>
          </a:xfrm>
          <a:prstGeom prst="rect">
            <a:avLst/>
          </a:prstGeom>
          <a:solidFill>
            <a:schemeClr val="bg1"/>
          </a:solidFill>
          <a:ln w="57150">
            <a:solidFill>
              <a:srgbClr val="FF0000"/>
            </a:solidFill>
          </a:ln>
        </p:spPr>
        <p:txBody>
          <a:bodyPr wrap="none" rtlCol="0">
            <a:spAutoFit/>
          </a:bodyPr>
          <a:lstStyle/>
          <a:p>
            <a:r>
              <a:rPr lang="en-US" dirty="0" smtClean="0"/>
              <a:t>32</a:t>
            </a:r>
            <a:endParaRPr lang="en-US" dirty="0"/>
          </a:p>
        </p:txBody>
      </p:sp>
      <p:sp>
        <p:nvSpPr>
          <p:cNvPr id="58" name="TextBox 57"/>
          <p:cNvSpPr txBox="1"/>
          <p:nvPr/>
        </p:nvSpPr>
        <p:spPr>
          <a:xfrm>
            <a:off x="3397250" y="3898900"/>
            <a:ext cx="367408" cy="307777"/>
          </a:xfrm>
          <a:prstGeom prst="rect">
            <a:avLst/>
          </a:prstGeom>
          <a:solidFill>
            <a:schemeClr val="bg1"/>
          </a:solidFill>
          <a:ln w="57150">
            <a:solidFill>
              <a:srgbClr val="00B050"/>
            </a:solidFill>
          </a:ln>
        </p:spPr>
        <p:txBody>
          <a:bodyPr wrap="none" rtlCol="0">
            <a:spAutoFit/>
          </a:bodyPr>
          <a:lstStyle/>
          <a:p>
            <a:r>
              <a:rPr lang="en-US" sz="1400" dirty="0" smtClean="0"/>
              <a:t>29</a:t>
            </a:r>
            <a:endParaRPr lang="en-US" sz="1400" dirty="0"/>
          </a:p>
        </p:txBody>
      </p:sp>
      <p:sp>
        <p:nvSpPr>
          <p:cNvPr id="59" name="TextBox 58"/>
          <p:cNvSpPr txBox="1"/>
          <p:nvPr/>
        </p:nvSpPr>
        <p:spPr>
          <a:xfrm>
            <a:off x="2419350" y="3898900"/>
            <a:ext cx="367408" cy="307777"/>
          </a:xfrm>
          <a:prstGeom prst="rect">
            <a:avLst/>
          </a:prstGeom>
          <a:solidFill>
            <a:schemeClr val="bg1"/>
          </a:solidFill>
          <a:ln w="57150">
            <a:solidFill>
              <a:srgbClr val="FF0000"/>
            </a:solidFill>
          </a:ln>
        </p:spPr>
        <p:txBody>
          <a:bodyPr wrap="none" rtlCol="0">
            <a:spAutoFit/>
          </a:bodyPr>
          <a:lstStyle/>
          <a:p>
            <a:r>
              <a:rPr lang="en-US" sz="1400" dirty="0" smtClean="0"/>
              <a:t>28</a:t>
            </a:r>
            <a:endParaRPr lang="en-US" sz="1400" dirty="0"/>
          </a:p>
        </p:txBody>
      </p:sp>
      <p:sp>
        <p:nvSpPr>
          <p:cNvPr id="60" name="TextBox 59"/>
          <p:cNvSpPr txBox="1"/>
          <p:nvPr/>
        </p:nvSpPr>
        <p:spPr>
          <a:xfrm>
            <a:off x="1962150" y="3905250"/>
            <a:ext cx="367408" cy="307777"/>
          </a:xfrm>
          <a:prstGeom prst="rect">
            <a:avLst/>
          </a:prstGeom>
          <a:solidFill>
            <a:schemeClr val="bg1"/>
          </a:solidFill>
          <a:ln w="57150">
            <a:solidFill>
              <a:srgbClr val="00B050"/>
            </a:solidFill>
          </a:ln>
        </p:spPr>
        <p:txBody>
          <a:bodyPr wrap="none" rtlCol="0">
            <a:spAutoFit/>
          </a:bodyPr>
          <a:lstStyle/>
          <a:p>
            <a:r>
              <a:rPr lang="en-US" sz="1400" dirty="0" smtClean="0"/>
              <a:t>27</a:t>
            </a:r>
            <a:endParaRPr lang="en-US" sz="1400" dirty="0"/>
          </a:p>
        </p:txBody>
      </p:sp>
      <p:sp>
        <p:nvSpPr>
          <p:cNvPr id="61" name="TextBox 60"/>
          <p:cNvSpPr txBox="1"/>
          <p:nvPr/>
        </p:nvSpPr>
        <p:spPr>
          <a:xfrm>
            <a:off x="5416550" y="3517900"/>
            <a:ext cx="418704" cy="369332"/>
          </a:xfrm>
          <a:prstGeom prst="rect">
            <a:avLst/>
          </a:prstGeom>
          <a:solidFill>
            <a:schemeClr val="bg1"/>
          </a:solidFill>
          <a:ln w="57150">
            <a:solidFill>
              <a:srgbClr val="FF0000"/>
            </a:solidFill>
          </a:ln>
        </p:spPr>
        <p:txBody>
          <a:bodyPr wrap="none" rtlCol="0">
            <a:spAutoFit/>
          </a:bodyPr>
          <a:lstStyle/>
          <a:p>
            <a:r>
              <a:rPr lang="en-US" dirty="0" smtClean="0"/>
              <a:t>30</a:t>
            </a:r>
            <a:endParaRPr lang="en-US" dirty="0"/>
          </a:p>
        </p:txBody>
      </p:sp>
      <p:sp>
        <p:nvSpPr>
          <p:cNvPr id="62" name="TextBox 61"/>
          <p:cNvSpPr txBox="1"/>
          <p:nvPr/>
        </p:nvSpPr>
        <p:spPr>
          <a:xfrm>
            <a:off x="5353050" y="4787900"/>
            <a:ext cx="418704" cy="369332"/>
          </a:xfrm>
          <a:prstGeom prst="rect">
            <a:avLst/>
          </a:prstGeom>
          <a:solidFill>
            <a:schemeClr val="bg1"/>
          </a:solidFill>
          <a:ln w="57150">
            <a:solidFill>
              <a:srgbClr val="00B050"/>
            </a:solidFill>
          </a:ln>
        </p:spPr>
        <p:txBody>
          <a:bodyPr wrap="none" rtlCol="0">
            <a:spAutoFit/>
          </a:bodyPr>
          <a:lstStyle/>
          <a:p>
            <a:r>
              <a:rPr lang="en-US" dirty="0" smtClean="0"/>
              <a:t>31</a:t>
            </a:r>
            <a:endParaRPr lang="en-US" dirty="0"/>
          </a:p>
        </p:txBody>
      </p:sp>
      <p:sp>
        <p:nvSpPr>
          <p:cNvPr id="63" name="TextBox 62"/>
          <p:cNvSpPr txBox="1"/>
          <p:nvPr/>
        </p:nvSpPr>
        <p:spPr>
          <a:xfrm>
            <a:off x="1390650" y="5562600"/>
            <a:ext cx="367408" cy="307777"/>
          </a:xfrm>
          <a:prstGeom prst="rect">
            <a:avLst/>
          </a:prstGeom>
          <a:solidFill>
            <a:schemeClr val="bg1"/>
          </a:solidFill>
          <a:ln w="57150">
            <a:solidFill>
              <a:srgbClr val="00B050"/>
            </a:solidFill>
          </a:ln>
        </p:spPr>
        <p:txBody>
          <a:bodyPr wrap="none" rtlCol="0">
            <a:spAutoFit/>
          </a:bodyPr>
          <a:lstStyle/>
          <a:p>
            <a:r>
              <a:rPr lang="en-US" sz="1400" dirty="0" smtClean="0"/>
              <a:t>35</a:t>
            </a:r>
            <a:endParaRPr lang="en-US" sz="1400" dirty="0"/>
          </a:p>
        </p:txBody>
      </p:sp>
      <p:sp>
        <p:nvSpPr>
          <p:cNvPr id="64" name="TextBox 63"/>
          <p:cNvSpPr txBox="1"/>
          <p:nvPr/>
        </p:nvSpPr>
        <p:spPr>
          <a:xfrm>
            <a:off x="69850" y="5448300"/>
            <a:ext cx="367408" cy="307777"/>
          </a:xfrm>
          <a:prstGeom prst="rect">
            <a:avLst/>
          </a:prstGeom>
          <a:solidFill>
            <a:schemeClr val="bg1"/>
          </a:solidFill>
          <a:ln w="57150">
            <a:solidFill>
              <a:srgbClr val="FF0000"/>
            </a:solidFill>
          </a:ln>
        </p:spPr>
        <p:txBody>
          <a:bodyPr wrap="none" rtlCol="0">
            <a:spAutoFit/>
          </a:bodyPr>
          <a:lstStyle/>
          <a:p>
            <a:r>
              <a:rPr lang="en-US" sz="1400" dirty="0" smtClean="0"/>
              <a:t>34</a:t>
            </a:r>
            <a:endParaRPr lang="en-US" sz="1400" dirty="0"/>
          </a:p>
        </p:txBody>
      </p:sp>
      <p:sp>
        <p:nvSpPr>
          <p:cNvPr id="65" name="TextBox 64"/>
          <p:cNvSpPr txBox="1"/>
          <p:nvPr/>
        </p:nvSpPr>
        <p:spPr>
          <a:xfrm>
            <a:off x="3282950" y="5060950"/>
            <a:ext cx="367408" cy="307777"/>
          </a:xfrm>
          <a:prstGeom prst="rect">
            <a:avLst/>
          </a:prstGeom>
          <a:solidFill>
            <a:schemeClr val="bg1"/>
          </a:solidFill>
          <a:ln w="57150">
            <a:solidFill>
              <a:srgbClr val="FF0000"/>
            </a:solidFill>
          </a:ln>
        </p:spPr>
        <p:txBody>
          <a:bodyPr wrap="none" rtlCol="0">
            <a:spAutoFit/>
          </a:bodyPr>
          <a:lstStyle/>
          <a:p>
            <a:r>
              <a:rPr lang="en-US" sz="1400" dirty="0" smtClean="0"/>
              <a:t>36</a:t>
            </a:r>
            <a:endParaRPr lang="en-US" sz="1400" dirty="0"/>
          </a:p>
        </p:txBody>
      </p:sp>
      <p:sp>
        <p:nvSpPr>
          <p:cNvPr id="66" name="TextBox 65"/>
          <p:cNvSpPr txBox="1"/>
          <p:nvPr/>
        </p:nvSpPr>
        <p:spPr>
          <a:xfrm>
            <a:off x="82550" y="6673850"/>
            <a:ext cx="367408" cy="307777"/>
          </a:xfrm>
          <a:prstGeom prst="rect">
            <a:avLst/>
          </a:prstGeom>
          <a:solidFill>
            <a:schemeClr val="bg1"/>
          </a:solidFill>
          <a:ln w="57150">
            <a:solidFill>
              <a:srgbClr val="00B050"/>
            </a:solidFill>
          </a:ln>
        </p:spPr>
        <p:txBody>
          <a:bodyPr wrap="none" rtlCol="0">
            <a:spAutoFit/>
          </a:bodyPr>
          <a:lstStyle/>
          <a:p>
            <a:r>
              <a:rPr lang="en-US" sz="1400" dirty="0" smtClean="0"/>
              <a:t>37</a:t>
            </a:r>
            <a:endParaRPr lang="en-US" sz="1400" dirty="0"/>
          </a:p>
        </p:txBody>
      </p:sp>
      <p:sp>
        <p:nvSpPr>
          <p:cNvPr id="67" name="TextBox 66"/>
          <p:cNvSpPr txBox="1"/>
          <p:nvPr/>
        </p:nvSpPr>
        <p:spPr>
          <a:xfrm>
            <a:off x="2863850" y="6667500"/>
            <a:ext cx="418704" cy="369332"/>
          </a:xfrm>
          <a:prstGeom prst="rect">
            <a:avLst/>
          </a:prstGeom>
          <a:solidFill>
            <a:schemeClr val="bg1"/>
          </a:solidFill>
          <a:ln w="57150">
            <a:solidFill>
              <a:srgbClr val="FF0000"/>
            </a:solidFill>
          </a:ln>
        </p:spPr>
        <p:txBody>
          <a:bodyPr wrap="none" rtlCol="0">
            <a:spAutoFit/>
          </a:bodyPr>
          <a:lstStyle/>
          <a:p>
            <a:r>
              <a:rPr lang="en-US" dirty="0" smtClean="0"/>
              <a:t>38</a:t>
            </a:r>
            <a:endParaRPr lang="en-US" dirty="0"/>
          </a:p>
        </p:txBody>
      </p:sp>
      <p:sp>
        <p:nvSpPr>
          <p:cNvPr id="68" name="TextBox 67"/>
          <p:cNvSpPr txBox="1"/>
          <p:nvPr/>
        </p:nvSpPr>
        <p:spPr>
          <a:xfrm>
            <a:off x="3371850" y="5943600"/>
            <a:ext cx="367408" cy="307777"/>
          </a:xfrm>
          <a:prstGeom prst="rect">
            <a:avLst/>
          </a:prstGeom>
          <a:solidFill>
            <a:schemeClr val="bg1"/>
          </a:solidFill>
          <a:ln w="57150">
            <a:solidFill>
              <a:srgbClr val="00B050"/>
            </a:solidFill>
          </a:ln>
        </p:spPr>
        <p:txBody>
          <a:bodyPr wrap="none" rtlCol="0">
            <a:spAutoFit/>
          </a:bodyPr>
          <a:lstStyle/>
          <a:p>
            <a:r>
              <a:rPr lang="en-US" sz="1400" dirty="0" smtClean="0"/>
              <a:t>39</a:t>
            </a:r>
            <a:endParaRPr lang="en-US" sz="1400" dirty="0"/>
          </a:p>
        </p:txBody>
      </p:sp>
      <p:sp>
        <p:nvSpPr>
          <p:cNvPr id="69" name="TextBox 68"/>
          <p:cNvSpPr txBox="1"/>
          <p:nvPr/>
        </p:nvSpPr>
        <p:spPr>
          <a:xfrm>
            <a:off x="819150" y="7766050"/>
            <a:ext cx="418704" cy="369332"/>
          </a:xfrm>
          <a:prstGeom prst="rect">
            <a:avLst/>
          </a:prstGeom>
          <a:solidFill>
            <a:schemeClr val="bg1"/>
          </a:solidFill>
          <a:ln w="57150">
            <a:solidFill>
              <a:srgbClr val="FF0000"/>
            </a:solidFill>
          </a:ln>
        </p:spPr>
        <p:txBody>
          <a:bodyPr wrap="none" rtlCol="0">
            <a:spAutoFit/>
          </a:bodyPr>
          <a:lstStyle/>
          <a:p>
            <a:r>
              <a:rPr lang="en-US" dirty="0" smtClean="0"/>
              <a:t>40</a:t>
            </a:r>
            <a:endParaRPr lang="en-US" dirty="0"/>
          </a:p>
        </p:txBody>
      </p:sp>
      <p:sp>
        <p:nvSpPr>
          <p:cNvPr id="70" name="TextBox 69"/>
          <p:cNvSpPr txBox="1"/>
          <p:nvPr/>
        </p:nvSpPr>
        <p:spPr>
          <a:xfrm>
            <a:off x="3048000" y="7816850"/>
            <a:ext cx="367408" cy="307777"/>
          </a:xfrm>
          <a:prstGeom prst="rect">
            <a:avLst/>
          </a:prstGeom>
          <a:solidFill>
            <a:schemeClr val="bg1"/>
          </a:solidFill>
          <a:ln w="57150">
            <a:solidFill>
              <a:srgbClr val="00B050"/>
            </a:solidFill>
          </a:ln>
        </p:spPr>
        <p:txBody>
          <a:bodyPr wrap="none" rtlCol="0">
            <a:spAutoFit/>
          </a:bodyPr>
          <a:lstStyle/>
          <a:p>
            <a:r>
              <a:rPr lang="en-US" sz="1400" dirty="0" smtClean="0"/>
              <a:t>41</a:t>
            </a:r>
            <a:endParaRPr lang="en-US" sz="1400" dirty="0"/>
          </a:p>
        </p:txBody>
      </p:sp>
      <p:sp>
        <p:nvSpPr>
          <p:cNvPr id="71" name="TextBox 70"/>
          <p:cNvSpPr txBox="1"/>
          <p:nvPr/>
        </p:nvSpPr>
        <p:spPr>
          <a:xfrm>
            <a:off x="3517900" y="7816850"/>
            <a:ext cx="367408" cy="307777"/>
          </a:xfrm>
          <a:prstGeom prst="rect">
            <a:avLst/>
          </a:prstGeom>
          <a:solidFill>
            <a:schemeClr val="bg1"/>
          </a:solidFill>
          <a:ln w="57150">
            <a:solidFill>
              <a:srgbClr val="FF0000"/>
            </a:solidFill>
          </a:ln>
        </p:spPr>
        <p:txBody>
          <a:bodyPr wrap="none" rtlCol="0">
            <a:spAutoFit/>
          </a:bodyPr>
          <a:lstStyle/>
          <a:p>
            <a:r>
              <a:rPr lang="en-US" sz="1400" dirty="0" smtClean="0"/>
              <a:t>42</a:t>
            </a:r>
            <a:endParaRPr lang="en-US" sz="1400" dirty="0"/>
          </a:p>
        </p:txBody>
      </p:sp>
      <p:sp>
        <p:nvSpPr>
          <p:cNvPr id="72" name="TextBox 71"/>
          <p:cNvSpPr txBox="1"/>
          <p:nvPr/>
        </p:nvSpPr>
        <p:spPr>
          <a:xfrm>
            <a:off x="69850" y="8737600"/>
            <a:ext cx="393056" cy="338554"/>
          </a:xfrm>
          <a:prstGeom prst="rect">
            <a:avLst/>
          </a:prstGeom>
          <a:solidFill>
            <a:schemeClr val="bg1"/>
          </a:solidFill>
          <a:ln w="57150">
            <a:solidFill>
              <a:srgbClr val="00B050"/>
            </a:solidFill>
          </a:ln>
        </p:spPr>
        <p:txBody>
          <a:bodyPr wrap="none" rtlCol="0">
            <a:spAutoFit/>
          </a:bodyPr>
          <a:lstStyle/>
          <a:p>
            <a:r>
              <a:rPr lang="en-US" sz="1600" dirty="0" smtClean="0"/>
              <a:t>45</a:t>
            </a:r>
            <a:endParaRPr lang="en-US" sz="1600" dirty="0"/>
          </a:p>
        </p:txBody>
      </p:sp>
      <p:sp>
        <p:nvSpPr>
          <p:cNvPr id="73" name="TextBox 72"/>
          <p:cNvSpPr txBox="1"/>
          <p:nvPr/>
        </p:nvSpPr>
        <p:spPr>
          <a:xfrm>
            <a:off x="6413500" y="6737350"/>
            <a:ext cx="367408" cy="307777"/>
          </a:xfrm>
          <a:prstGeom prst="rect">
            <a:avLst/>
          </a:prstGeom>
          <a:solidFill>
            <a:schemeClr val="bg1"/>
          </a:solidFill>
          <a:ln w="57150">
            <a:solidFill>
              <a:srgbClr val="00B050"/>
            </a:solidFill>
          </a:ln>
        </p:spPr>
        <p:txBody>
          <a:bodyPr wrap="none" rtlCol="0">
            <a:spAutoFit/>
          </a:bodyPr>
          <a:lstStyle/>
          <a:p>
            <a:r>
              <a:rPr lang="en-US" sz="1400" dirty="0" smtClean="0"/>
              <a:t>43</a:t>
            </a:r>
            <a:endParaRPr lang="en-US" sz="1400" dirty="0"/>
          </a:p>
        </p:txBody>
      </p:sp>
      <p:sp>
        <p:nvSpPr>
          <p:cNvPr id="74" name="TextBox 73"/>
          <p:cNvSpPr txBox="1"/>
          <p:nvPr/>
        </p:nvSpPr>
        <p:spPr>
          <a:xfrm>
            <a:off x="6426200" y="7956550"/>
            <a:ext cx="367408" cy="307777"/>
          </a:xfrm>
          <a:prstGeom prst="rect">
            <a:avLst/>
          </a:prstGeom>
          <a:solidFill>
            <a:schemeClr val="bg1"/>
          </a:solidFill>
          <a:ln w="57150">
            <a:solidFill>
              <a:srgbClr val="FF0000"/>
            </a:solidFill>
          </a:ln>
        </p:spPr>
        <p:txBody>
          <a:bodyPr wrap="none" rtlCol="0">
            <a:spAutoFit/>
          </a:bodyPr>
          <a:lstStyle/>
          <a:p>
            <a:r>
              <a:rPr lang="en-US" sz="1400" dirty="0" smtClean="0"/>
              <a:t>44</a:t>
            </a:r>
            <a:endParaRPr lang="en-US" sz="1400" dirty="0"/>
          </a:p>
        </p:txBody>
      </p:sp>
      <p:sp>
        <p:nvSpPr>
          <p:cNvPr id="75" name="TextBox 74"/>
          <p:cNvSpPr txBox="1"/>
          <p:nvPr/>
        </p:nvSpPr>
        <p:spPr>
          <a:xfrm>
            <a:off x="2590800" y="8782050"/>
            <a:ext cx="367408" cy="307777"/>
          </a:xfrm>
          <a:prstGeom prst="rect">
            <a:avLst/>
          </a:prstGeom>
          <a:solidFill>
            <a:schemeClr val="bg1"/>
          </a:solidFill>
          <a:ln w="57150">
            <a:solidFill>
              <a:srgbClr val="00B050"/>
            </a:solidFill>
          </a:ln>
        </p:spPr>
        <p:txBody>
          <a:bodyPr wrap="none" rtlCol="0">
            <a:spAutoFit/>
          </a:bodyPr>
          <a:lstStyle/>
          <a:p>
            <a:r>
              <a:rPr lang="en-US" sz="1400" dirty="0" smtClean="0"/>
              <a:t>47</a:t>
            </a:r>
            <a:endParaRPr lang="en-US" sz="1400" dirty="0"/>
          </a:p>
        </p:txBody>
      </p:sp>
      <p:sp>
        <p:nvSpPr>
          <p:cNvPr id="76" name="TextBox 75"/>
          <p:cNvSpPr txBox="1"/>
          <p:nvPr/>
        </p:nvSpPr>
        <p:spPr>
          <a:xfrm>
            <a:off x="1327150" y="8705850"/>
            <a:ext cx="418704" cy="369332"/>
          </a:xfrm>
          <a:prstGeom prst="rect">
            <a:avLst/>
          </a:prstGeom>
          <a:solidFill>
            <a:schemeClr val="bg1"/>
          </a:solidFill>
          <a:ln w="57150">
            <a:solidFill>
              <a:srgbClr val="FF0000"/>
            </a:solidFill>
          </a:ln>
        </p:spPr>
        <p:txBody>
          <a:bodyPr wrap="none" rtlCol="0">
            <a:spAutoFit/>
          </a:bodyPr>
          <a:lstStyle/>
          <a:p>
            <a:r>
              <a:rPr lang="en-US" dirty="0" smtClean="0"/>
              <a:t>46</a:t>
            </a:r>
            <a:endParaRPr lang="en-US" dirty="0"/>
          </a:p>
        </p:txBody>
      </p:sp>
      <p:sp>
        <p:nvSpPr>
          <p:cNvPr id="77" name="TextBox 76"/>
          <p:cNvSpPr txBox="1"/>
          <p:nvPr/>
        </p:nvSpPr>
        <p:spPr>
          <a:xfrm>
            <a:off x="5486400" y="8743950"/>
            <a:ext cx="393056" cy="338554"/>
          </a:xfrm>
          <a:prstGeom prst="rect">
            <a:avLst/>
          </a:prstGeom>
          <a:solidFill>
            <a:schemeClr val="bg1"/>
          </a:solidFill>
          <a:ln w="57150">
            <a:solidFill>
              <a:srgbClr val="00B050"/>
            </a:solidFill>
          </a:ln>
        </p:spPr>
        <p:txBody>
          <a:bodyPr wrap="none" rtlCol="0">
            <a:spAutoFit/>
          </a:bodyPr>
          <a:lstStyle/>
          <a:p>
            <a:r>
              <a:rPr lang="en-US" sz="1600" dirty="0" smtClean="0"/>
              <a:t>49</a:t>
            </a:r>
            <a:endParaRPr lang="en-US" sz="1600" dirty="0"/>
          </a:p>
        </p:txBody>
      </p:sp>
      <p:sp>
        <p:nvSpPr>
          <p:cNvPr id="78" name="TextBox 77"/>
          <p:cNvSpPr txBox="1"/>
          <p:nvPr/>
        </p:nvSpPr>
        <p:spPr>
          <a:xfrm>
            <a:off x="3943350" y="8223250"/>
            <a:ext cx="341760" cy="276999"/>
          </a:xfrm>
          <a:prstGeom prst="rect">
            <a:avLst/>
          </a:prstGeom>
          <a:solidFill>
            <a:schemeClr val="bg1"/>
          </a:solidFill>
          <a:ln w="57150">
            <a:solidFill>
              <a:srgbClr val="FF0000"/>
            </a:solidFill>
          </a:ln>
        </p:spPr>
        <p:txBody>
          <a:bodyPr wrap="none" rtlCol="0">
            <a:spAutoFit/>
          </a:bodyPr>
          <a:lstStyle/>
          <a:p>
            <a:r>
              <a:rPr lang="en-US" sz="1200" dirty="0" smtClean="0"/>
              <a:t>48</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636963" y="8704263"/>
            <a:ext cx="3221037" cy="439737"/>
          </a:xfrm>
          <a:prstGeom prst="rect">
            <a:avLst/>
          </a:prstGeom>
          <a:noFill/>
          <a:ln w="9525">
            <a:noFill/>
            <a:miter lim="800000"/>
            <a:headEnd/>
            <a:tailEnd/>
          </a:ln>
        </p:spPr>
      </p:pic>
      <p:sp>
        <p:nvSpPr>
          <p:cNvPr id="4" name="TextBox 3"/>
          <p:cNvSpPr txBox="1"/>
          <p:nvPr/>
        </p:nvSpPr>
        <p:spPr>
          <a:xfrm>
            <a:off x="304800" y="228601"/>
            <a:ext cx="6248400" cy="8915400"/>
          </a:xfrm>
          <a:prstGeom prst="rect">
            <a:avLst/>
          </a:prstGeom>
          <a:noFill/>
        </p:spPr>
        <p:txBody>
          <a:bodyPr wrap="square" rtlCol="0">
            <a:spAutoFit/>
          </a:bodyPr>
          <a:lstStyle/>
          <a:p>
            <a:pPr>
              <a:buNone/>
            </a:pPr>
            <a:r>
              <a:rPr lang="en-US" sz="1000" dirty="0" smtClean="0">
                <a:latin typeface="Times New Roman" pitchFamily="18" charset="0"/>
                <a:cs typeface="Times New Roman" pitchFamily="18" charset="0"/>
              </a:rPr>
              <a:t>Dear Family and Friends, </a:t>
            </a:r>
          </a:p>
          <a:p>
            <a:pPr>
              <a:buNone/>
            </a:pPr>
            <a:endParaRPr lang="en-US" sz="1000" dirty="0" smtClean="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We are glad to close out 2011.  We have obtained a second small retainer, and so 2012 promises to be a significant improvement over 2011, with a small positive cash flow starting this month (not counting debts we have run up). Along with financial struggles, we have been greatly blessed, as shown by these two pages of photos. Our camera was broken, and so even though there are a lot of photos on these two pages, they are mostly from other people’s cameras. When we extended the Walden 3-D, Inc. phone account we got “free” </a:t>
            </a:r>
            <a:r>
              <a:rPr lang="en-US" sz="1000" dirty="0" err="1" smtClean="0">
                <a:latin typeface="Times New Roman" pitchFamily="18" charset="0"/>
                <a:cs typeface="Times New Roman" pitchFamily="18" charset="0"/>
              </a:rPr>
              <a:t>i</a:t>
            </a:r>
            <a:r>
              <a:rPr lang="en-US" sz="1000" dirty="0" smtClean="0">
                <a:latin typeface="Times New Roman" pitchFamily="18" charset="0"/>
                <a:cs typeface="Times New Roman" pitchFamily="18" charset="0"/>
              </a:rPr>
              <a:t>-Phones, and so we now have cameras again. </a:t>
            </a:r>
            <a:endParaRPr lang="en-US" sz="1000" dirty="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The photos are not chronological.  They start with us and Colby &amp; Taylor  at the LDS-Epiphany concert in 2010 (1). Taylor sang with us again this year. Rachel and Garret came to Cedar City to visit Matt (2 top). Andrea made a beautiful quilt for Matt (2 middle).  It was another grandchild graduate for Grandma Shirts (2 bottom). Roice and Sarah visited us at Christmas last year (3). </a:t>
            </a:r>
            <a:r>
              <a:rPr lang="en-US" sz="1000" dirty="0" smtClean="0">
                <a:latin typeface="Times New Roman" pitchFamily="18" charset="0"/>
                <a:cs typeface="Times New Roman" pitchFamily="18" charset="0"/>
              </a:rPr>
              <a:t>W</a:t>
            </a:r>
            <a:r>
              <a:rPr lang="en-US" sz="1000" dirty="0" smtClean="0">
                <a:latin typeface="Times New Roman" pitchFamily="18" charset="0"/>
                <a:cs typeface="Times New Roman" pitchFamily="18" charset="0"/>
              </a:rPr>
              <a:t>e shared Christmas morning with Jared, Melanie, Colby, Taylor, Halle, Avalyn, Sara Ellyn, and Tim (4). Rob joined us to Utah with us for a Shirts Reunion between last Christmas and New Years. Audrey sent us the photos of Sophie and </a:t>
            </a:r>
            <a:r>
              <a:rPr lang="en-US" sz="1000" dirty="0" err="1" smtClean="0">
                <a:latin typeface="Times New Roman" pitchFamily="18" charset="0"/>
                <a:cs typeface="Times New Roman" pitchFamily="18" charset="0"/>
              </a:rPr>
              <a:t>Izzy</a:t>
            </a:r>
            <a:r>
              <a:rPr lang="en-US" sz="1000" dirty="0" smtClean="0">
                <a:latin typeface="Times New Roman" pitchFamily="18" charset="0"/>
                <a:cs typeface="Times New Roman" pitchFamily="18" charset="0"/>
              </a:rPr>
              <a:t> (5). </a:t>
            </a:r>
            <a:endParaRPr lang="en-US" sz="1000" dirty="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The big family event of the year was Sara Ellyn’s marriage to Tim Sullivan in Austin. Audrey, Melanie, Rachel, and Bridget are shown at a breakfast (6). Roice and Ben looked great in their tuxes (7). In fact, the whole family looked great (8). Starting back left are Andrea’s daughters Heather, Audrey &amp; her husband Joshua, Rachel, and son Matt. In front of Matt and in back of us is our niece Bridget, and Roice’s sister Sara. Next is Roice’s daughter Melanie &amp; her husband Jared, Sara Ellyn &amp; her new husband Tim, son Roice &amp; his wife Sara, Rob, Ben &amp; his wife Sara, as well as Paul &amp; </a:t>
            </a:r>
            <a:r>
              <a:rPr lang="en-US" sz="1000" dirty="0" smtClean="0">
                <a:latin typeface="Times New Roman" pitchFamily="18" charset="0"/>
                <a:cs typeface="Times New Roman" pitchFamily="18" charset="0"/>
              </a:rPr>
              <a:t>his wife Kate. Paul’s son Grant, Melanie’s son Colby, and Ben’s son Ethan are on the front right. The four photos surrounding (9) are, clockwise from 11:00, Roice &amp; Sarah N., Ben &amp; Sarah J., Joshua &amp; Audrey, and Paul &amp; Kate. The three Sara(h)’s are in (10). Audrey, Heather, Andrea, and Rachel are in (11). Rob and his girlfriend Jules are in (12). Matt and Heather are in (13). Grandkids Grant, Quentin, Taylor, Ethan, Halle, Ella, Colby, and Dallin are in (14). We have been Houston Temple Ordinance Workers since February 2009, and spend each Thursday afternoon serving in the temple (16). This service has increased our love and appreciation for our Lord and Savior, Jesus Christ. We have Christmas lights (17) and nativity up (15), and expect a quiet Christmas with Matt this year.</a:t>
            </a:r>
          </a:p>
          <a:p>
            <a:pPr>
              <a:buNone/>
            </a:pPr>
            <a:r>
              <a:rPr lang="en-US" sz="1000" dirty="0" smtClean="0">
                <a:latin typeface="Times New Roman" pitchFamily="18" charset="0"/>
                <a:cs typeface="Times New Roman" pitchFamily="18" charset="0"/>
              </a:rPr>
              <a:t>     A key theme of this year has been exercise. Roice has walked/ran around the 10+ mile block 68 times (red on 18), and around the 3 mile block 75 times (green on 18), for an annual exercise effort of over 905 miles. Andrea has joined on many of these excursions and has probably walked over 900 miles with her walking ladies walking most mornings. The drought kept the mosquitoes down, and we enjoy our beautiful and peaceful walks. Roice has got in good enough shape he can run around the small block, and has run 6 miles on the long block. However, he has not lost much weight. Need to cut down the stress and the amount eaten in the evenings. Oh well!  Roice enjoyed the dance with Sara Ellyn (19), and didn’t get winded. The three monkeys (20), Colby (Melanie &amp; Jared), Grant (Paul &amp; Kate), and Ethan (Ben &amp; Sarah), have become good friends. </a:t>
            </a:r>
            <a:endParaRPr lang="en-US" sz="1000" dirty="0">
              <a:latin typeface="Times New Roman" pitchFamily="18" charset="0"/>
              <a:cs typeface="Times New Roman" pitchFamily="18" charset="0"/>
            </a:endParaRPr>
          </a:p>
          <a:p>
            <a:pPr>
              <a:buNone/>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W</a:t>
            </a:r>
            <a:r>
              <a:rPr lang="en-US" sz="1000" dirty="0" smtClean="0">
                <a:latin typeface="Times New Roman" pitchFamily="18" charset="0"/>
                <a:cs typeface="Times New Roman" pitchFamily="18" charset="0"/>
              </a:rPr>
              <a:t>e encouraged this with our Second Annual Nelson Grandkids Science Summer Camp.  </a:t>
            </a:r>
            <a:r>
              <a:rPr lang="en-US" sz="1000" dirty="0" smtClean="0">
                <a:latin typeface="Times New Roman" pitchFamily="18" charset="0"/>
                <a:cs typeface="Times New Roman" pitchFamily="18" charset="0"/>
              </a:rPr>
              <a:t>Colby rode with us to Ben &amp; Sarah’s in Windsor, Colorado (21).  We picked up Ethan and drove across the San Rafael Swell (24) to Cove Fort (22) and to Aunt Sara and Uncle Des Penny’s place (23). Grant and Ethan caught fish (25), we sang around the campfire (26), visited Silver Reef, and Grandma Shirts showed the boys Grandpa Shirts book about Silver Reef (27).  The University of Utah hosted us at their new observatory outside of Milford. Ethan was caught looking at the sun (28) and carving a stick at the base of the observatory (29). We visited the east side of Zion Canyon (30), and Snows Canyon (31 top left) , where we climbed one of the </a:t>
            </a:r>
            <a:r>
              <a:rPr lang="en-US" sz="1000" dirty="0" err="1" smtClean="0">
                <a:latin typeface="Times New Roman" pitchFamily="18" charset="0"/>
                <a:cs typeface="Times New Roman" pitchFamily="18" charset="0"/>
              </a:rPr>
              <a:t>Jurrassic</a:t>
            </a:r>
            <a:r>
              <a:rPr lang="en-US" sz="1000" dirty="0" smtClean="0">
                <a:latin typeface="Times New Roman" pitchFamily="18" charset="0"/>
                <a:cs typeface="Times New Roman" pitchFamily="18" charset="0"/>
              </a:rPr>
              <a:t> sand dunes (31 top right).  We climbed a volcano (30 bottom two photos).  Colby and Ethan got pretty good on the harmonica (32), and we visited</a:t>
            </a:r>
            <a:r>
              <a:rPr lang="en-US" sz="1000" dirty="0" smtClean="0">
                <a:latin typeface="Times New Roman" pitchFamily="18" charset="0"/>
                <a:cs typeface="Times New Roman" pitchFamily="18" charset="0"/>
              </a:rPr>
              <a:t> a silver &amp; gold mine (33). </a:t>
            </a:r>
            <a:r>
              <a:rPr lang="en-US" sz="1000" dirty="0" smtClean="0">
                <a:latin typeface="Times New Roman" pitchFamily="18" charset="0"/>
                <a:cs typeface="Times New Roman" pitchFamily="18" charset="0"/>
              </a:rPr>
              <a:t>We visited an iron mine, and the kids (including Paul) put shot gun shells on their fingers (34). We shot arrows (35), looked at Indian petroglyphs (36 left), and looked at the beehive smelters at Old Iron Town (36 right).  The kids met Roice’s Aunt Shirley and Uncle Willis Gurr (37) and we feasted with Grandma Shirts, Matt, Sara &amp; Des (38). Colby played harmonica with Roice and Uncle Des (39), and visited Roice’s cousin Darrel &amp; Nancy (43).  Darrel &amp; Nancy will be hosting the Nelson Reunion on July 6</a:t>
            </a:r>
            <a:r>
              <a:rPr lang="en-US" sz="1000" baseline="30000" dirty="0" smtClean="0">
                <a:latin typeface="Times New Roman" pitchFamily="18" charset="0"/>
                <a:cs typeface="Times New Roman" pitchFamily="18" charset="0"/>
              </a:rPr>
              <a:t>th</a:t>
            </a:r>
            <a:r>
              <a:rPr lang="en-US" sz="1000" dirty="0" smtClean="0">
                <a:latin typeface="Times New Roman" pitchFamily="18" charset="0"/>
                <a:cs typeface="Times New Roman" pitchFamily="18" charset="0"/>
              </a:rPr>
              <a:t>, 2012 at their house. Paul and Grant drove home to Logan, Ethan caught a flight from Vegas to Denver, and Colby stayed with us and rode all the way back to Houston. Colby also got to see Bengt &amp; Ellyn Nelson’s grave (40), and the house Bengt built for his daughter Sarah Catherine Hunter (41). He saw the 1929 Studebaker Grandma Nelson sold to Tom Gardner (42) and Old Main (bottom 44), which Bengt Nelson was the stone mason for.  Southern Utah University rebuilt the 1929 </a:t>
            </a:r>
            <a:r>
              <a:rPr lang="en-US" sz="1000" dirty="0" err="1" smtClean="0">
                <a:latin typeface="Times New Roman" pitchFamily="18" charset="0"/>
                <a:cs typeface="Times New Roman" pitchFamily="18" charset="0"/>
              </a:rPr>
              <a:t>Willys</a:t>
            </a:r>
            <a:r>
              <a:rPr lang="en-US" sz="1000" dirty="0" smtClean="0">
                <a:latin typeface="Times New Roman" pitchFamily="18" charset="0"/>
                <a:cs typeface="Times New Roman" pitchFamily="18" charset="0"/>
              </a:rPr>
              <a:t> Whippet Roice donated (44 top), and have used it for the President to ride in this year’s Homecoming Parade. We will ride in it at during the Nelson reunion.</a:t>
            </a:r>
            <a:endParaRPr lang="en-US" sz="1000" dirty="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We hosted Jared’s family for a Labor Day Reunion (45).  Roice taught a course in Dubai (46).  Sara Ellyn, Rob, Matt, Tim, and Roice visited us for Thanksgiving (47) after we spent the day in Vidor with Jared’s family (48).  Roice spends most of his time interpreting 3-D seismic on an SMT workstation (49), and we are very pleased to have the additional retainer, which will involve interpreting 2-D seismic on a Landmark workstation.  </a:t>
            </a:r>
            <a:endParaRPr lang="en-US" sz="1000" dirty="0" smtClean="0">
              <a:latin typeface="Times New Roman" pitchFamily="18" charset="0"/>
              <a:cs typeface="Times New Roman" pitchFamily="18" charset="0"/>
            </a:endParaRPr>
          </a:p>
          <a:p>
            <a:pPr>
              <a:buNone/>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We</a:t>
            </a:r>
            <a:r>
              <a:rPr lang="en-US" sz="1000" dirty="0" smtClean="0">
                <a:latin typeface="Times New Roman" pitchFamily="18" charset="0"/>
                <a:cs typeface="Times New Roman" pitchFamily="18" charset="0"/>
              </a:rPr>
              <a:t> hope and pray this Christmas Season finds you happy. </a:t>
            </a:r>
          </a:p>
          <a:p>
            <a:pPr>
              <a:buNone/>
            </a:pPr>
            <a:r>
              <a:rPr lang="en-US" sz="1000" dirty="0" smtClean="0">
                <a:latin typeface="Times New Roman" pitchFamily="18" charset="0"/>
                <a:cs typeface="Times New Roman" pitchFamily="18" charset="0"/>
              </a:rPr>
              <a:t>                                                                               With Love,</a:t>
            </a:r>
            <a:endParaRPr lang="en-US" sz="1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6248400" cy="8710077"/>
          </a:xfrm>
          <a:prstGeom prst="rect">
            <a:avLst/>
          </a:prstGeom>
          <a:noFill/>
        </p:spPr>
        <p:txBody>
          <a:bodyPr wrap="square" rtlCol="0">
            <a:spAutoFit/>
          </a:bodyPr>
          <a:lstStyle/>
          <a:p>
            <a:pPr>
              <a:buNone/>
            </a:pPr>
            <a:r>
              <a:rPr lang="en-US" sz="1000" dirty="0" smtClean="0">
                <a:latin typeface="Times New Roman" pitchFamily="18" charset="0"/>
                <a:cs typeface="Times New Roman" pitchFamily="18" charset="0"/>
              </a:rPr>
              <a:t>Thoughtlet titles for 2011 (send a request to Roice for conversion of notes to a </a:t>
            </a:r>
            <a:r>
              <a:rPr lang="en-US" sz="1000" dirty="0" err="1" smtClean="0">
                <a:latin typeface="Times New Roman" pitchFamily="18" charset="0"/>
                <a:cs typeface="Times New Roman" pitchFamily="18" charset="0"/>
              </a:rPr>
              <a:t>pdf</a:t>
            </a:r>
            <a:r>
              <a:rPr lang="en-US" sz="1000" dirty="0" smtClean="0">
                <a:latin typeface="Times New Roman" pitchFamily="18" charset="0"/>
                <a:cs typeface="Times New Roman" pitchFamily="18" charset="0"/>
              </a:rPr>
              <a:t> file for specific titles):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1101 Blizzard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1102 Proposals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1103 Investment Visas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1104 Colby’s First Pinewood Derby</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1105 GSH Re-Publication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1106 Web Page Competition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1107 Prime the Pump</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1108 Chuck Sharp</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1109 Swine Flu</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1110 Primary Sharing Time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1111 Building Towers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1112 Blisters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1113 Jerry Allen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1114 Farmer, Missionary, or Salesman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1115 Sara Ellyn and Tim Sullivan’s Wedding</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1116 Bob West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1117 Atlas Shrugged – Part 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1118 Old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1119 Matt’s Graduation from SUU</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1120 TOP (Texas Oil Producers)</a:t>
            </a:r>
          </a:p>
          <a:p>
            <a:pPr>
              <a:buFont typeface="Arial" pitchFamily="34" charset="0"/>
              <a:buChar char="•"/>
            </a:pPr>
            <a:r>
              <a:rPr lang="en-US" sz="1000" dirty="0" smtClean="0">
                <a:latin typeface="Times New Roman" pitchFamily="18" charset="0"/>
                <a:cs typeface="Times New Roman" pitchFamily="18" charset="0"/>
              </a:rPr>
              <a:t>  1121 Fun Run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1122 Bakken Whitepaper</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1123 Sexual Abuse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1124 Matt’s Homecoming</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1125 Father’s Day 2011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1126 The Hobbit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1127 Back to Seismic City</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1128 Used Car Salesman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1129 Bernie’s Rabbits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1130 Last Harry Potter Movie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1131 Herding Cats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1132 Drive to Utah</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1133 Science Camp 2011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1134 St. George to Houston in 24 Hours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1135 Republican Questionnaire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1136 Double Fast Offerings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1137 Anniversary of 9/11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1138 Cavalier</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1139 Wills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1140 </a:t>
            </a:r>
            <a:r>
              <a:rPr lang="en-US" sz="1000" dirty="0" err="1" smtClean="0">
                <a:latin typeface="Times New Roman" pitchFamily="18" charset="0"/>
                <a:cs typeface="Times New Roman" pitchFamily="18" charset="0"/>
              </a:rPr>
              <a:t>Abduhl</a:t>
            </a:r>
            <a:r>
              <a:rPr lang="en-US" sz="1000" dirty="0" smtClean="0">
                <a:latin typeface="Times New Roman" pitchFamily="18" charset="0"/>
                <a:cs typeface="Times New Roman" pitchFamily="18" charset="0"/>
              </a:rPr>
              <a:t>-Hafez</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1141 Microsoft Cloud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1142 </a:t>
            </a:r>
            <a:r>
              <a:rPr lang="en-US" sz="1000" dirty="0" err="1" smtClean="0">
                <a:latin typeface="Times New Roman" pitchFamily="18" charset="0"/>
                <a:cs typeface="Times New Roman" pitchFamily="18" charset="0"/>
              </a:rPr>
              <a:t>Yoram</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Shoham</a:t>
            </a:r>
            <a:endParaRPr lang="en-US" sz="1000" dirty="0" smtClean="0">
              <a:latin typeface="Times New Roman" pitchFamily="18" charset="0"/>
              <a:cs typeface="Times New Roman" pitchFamily="18" charset="0"/>
            </a:endParaRP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1143 Astronaut Application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1144 Rolled Eyes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1145 Tim Terry</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1146 </a:t>
            </a:r>
            <a:r>
              <a:rPr lang="en-US" sz="1000" dirty="0" err="1" smtClean="0">
                <a:latin typeface="Times New Roman" pitchFamily="18" charset="0"/>
                <a:cs typeface="Times New Roman" pitchFamily="18" charset="0"/>
              </a:rPr>
              <a:t>i</a:t>
            </a:r>
            <a:r>
              <a:rPr lang="en-US" sz="1000" dirty="0" smtClean="0">
                <a:latin typeface="Times New Roman" pitchFamily="18" charset="0"/>
                <a:cs typeface="Times New Roman" pitchFamily="18" charset="0"/>
              </a:rPr>
              <a:t>-Phone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1147 Home Alone with Matt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1148 </a:t>
            </a:r>
            <a:r>
              <a:rPr lang="en-US" sz="1000" dirty="0" err="1" smtClean="0">
                <a:latin typeface="Times New Roman" pitchFamily="18" charset="0"/>
                <a:cs typeface="Times New Roman" pitchFamily="18" charset="0"/>
              </a:rPr>
              <a:t>Willys</a:t>
            </a:r>
            <a:r>
              <a:rPr lang="en-US" sz="1000" dirty="0" smtClean="0">
                <a:latin typeface="Times New Roman" pitchFamily="18" charset="0"/>
                <a:cs typeface="Times New Roman" pitchFamily="18" charset="0"/>
              </a:rPr>
              <a:t> Whippet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1149 Venting</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1150 Getting Old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1151 Panic Attack</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1152 </a:t>
            </a:r>
            <a:r>
              <a:rPr lang="en-US" sz="1000" dirty="0" err="1" smtClean="0">
                <a:latin typeface="Times New Roman" pitchFamily="18" charset="0"/>
                <a:cs typeface="Times New Roman" pitchFamily="18" charset="0"/>
              </a:rPr>
              <a:t>Perdido</a:t>
            </a:r>
            <a:r>
              <a:rPr lang="en-US" sz="1000" dirty="0" smtClean="0">
                <a:latin typeface="Times New Roman" pitchFamily="18" charset="0"/>
                <a:cs typeface="Times New Roman" pitchFamily="18" charset="0"/>
              </a:rPr>
              <a:t> Study Area</a:t>
            </a:r>
            <a:endParaRPr lang="en-US" sz="1000" dirty="0" smtClean="0">
              <a:latin typeface="Times New Roman" pitchFamily="18" charset="0"/>
              <a:cs typeface="Times New Roman" pitchFamily="18" charset="0"/>
            </a:endParaRPr>
          </a:p>
          <a:p>
            <a:pPr>
              <a:buNone/>
            </a:pPr>
            <a:endParaRPr lang="en-US" sz="1000" dirty="0" smtClean="0">
              <a:latin typeface="Times New Roman" pitchFamily="18" charset="0"/>
              <a:cs typeface="Times New Roman" pitchFamily="18" charset="0"/>
            </a:endParaRPr>
          </a:p>
          <a:p>
            <a:pPr>
              <a:buNone/>
            </a:pPr>
            <a:endParaRPr lang="en-US" sz="1000" dirty="0" smtClean="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a:t>
            </a:r>
            <a:endParaRPr lang="en-US" sz="1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2750</TotalTime>
  <Words>2017</Words>
  <Application>Microsoft Office PowerPoint</Application>
  <PresentationFormat>On-screen Show (4:3)</PresentationFormat>
  <Paragraphs>154</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12</cp:revision>
  <dcterms:created xsi:type="dcterms:W3CDTF">2011-12-17T22:43:14Z</dcterms:created>
  <dcterms:modified xsi:type="dcterms:W3CDTF">2011-12-19T20:34:12Z</dcterms:modified>
</cp:coreProperties>
</file>