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4" r:id="rId3"/>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64" y="-24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8" cy="469424"/>
          </a:xfrm>
          <a:prstGeom prst="rect">
            <a:avLst/>
          </a:prstGeom>
        </p:spPr>
        <p:txBody>
          <a:bodyPr vert="horz" lIns="96461" tIns="48231" rIns="96461" bIns="48231" rtlCol="0"/>
          <a:lstStyle>
            <a:lvl1pPr algn="l">
              <a:defRPr sz="1200"/>
            </a:lvl1pPr>
          </a:lstStyle>
          <a:p>
            <a:endParaRPr lang="en-US"/>
          </a:p>
        </p:txBody>
      </p:sp>
      <p:sp>
        <p:nvSpPr>
          <p:cNvPr id="3" name="Date Placeholder 2"/>
          <p:cNvSpPr>
            <a:spLocks noGrp="1"/>
          </p:cNvSpPr>
          <p:nvPr>
            <p:ph type="dt" idx="1"/>
          </p:nvPr>
        </p:nvSpPr>
        <p:spPr>
          <a:xfrm>
            <a:off x="4023094" y="1"/>
            <a:ext cx="3077738" cy="469424"/>
          </a:xfrm>
          <a:prstGeom prst="rect">
            <a:avLst/>
          </a:prstGeom>
        </p:spPr>
        <p:txBody>
          <a:bodyPr vert="horz" lIns="96461" tIns="48231" rIns="96461" bIns="48231" rtlCol="0"/>
          <a:lstStyle>
            <a:lvl1pPr algn="r">
              <a:defRPr sz="1200"/>
            </a:lvl1pPr>
          </a:lstStyle>
          <a:p>
            <a:fld id="{E9A4AD5A-F015-404C-BEA3-28D15767F5E1}" type="datetimeFigureOut">
              <a:rPr lang="en-US" smtClean="0"/>
              <a:pPr/>
              <a:t>16/12/15</a:t>
            </a:fld>
            <a:endParaRPr lang="en-US"/>
          </a:p>
        </p:txBody>
      </p:sp>
      <p:sp>
        <p:nvSpPr>
          <p:cNvPr id="4" name="Slide Image Placeholder 3"/>
          <p:cNvSpPr>
            <a:spLocks noGrp="1" noRot="1" noChangeAspect="1"/>
          </p:cNvSpPr>
          <p:nvPr>
            <p:ph type="sldImg" idx="2"/>
          </p:nvPr>
        </p:nvSpPr>
        <p:spPr>
          <a:xfrm>
            <a:off x="2230438" y="703263"/>
            <a:ext cx="2641600" cy="3521075"/>
          </a:xfrm>
          <a:prstGeom prst="rect">
            <a:avLst/>
          </a:prstGeom>
          <a:noFill/>
          <a:ln w="12700">
            <a:solidFill>
              <a:prstClr val="black"/>
            </a:solidFill>
          </a:ln>
        </p:spPr>
        <p:txBody>
          <a:bodyPr vert="horz" lIns="96461" tIns="48231" rIns="96461" bIns="4823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461" tIns="48231" rIns="96461" bIns="482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3"/>
            <a:ext cx="3077738" cy="469424"/>
          </a:xfrm>
          <a:prstGeom prst="rect">
            <a:avLst/>
          </a:prstGeom>
        </p:spPr>
        <p:txBody>
          <a:bodyPr vert="horz" lIns="96461" tIns="48231" rIns="96461" bIns="4823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8" cy="469424"/>
          </a:xfrm>
          <a:prstGeom prst="rect">
            <a:avLst/>
          </a:prstGeom>
        </p:spPr>
        <p:txBody>
          <a:bodyPr vert="horz" lIns="96461" tIns="48231" rIns="96461" bIns="48231" rtlCol="0" anchor="b"/>
          <a:lstStyle>
            <a:lvl1pPr algn="r">
              <a:defRPr sz="1200"/>
            </a:lvl1pPr>
          </a:lstStyle>
          <a:p>
            <a:fld id="{38B2AFB3-E0E9-41FD-8A9C-10C85AE8BFD3}" type="slidenum">
              <a:rPr lang="en-US" smtClean="0"/>
              <a:pPr/>
              <a:t>‹#›</a:t>
            </a:fld>
            <a:endParaRPr lang="en-US"/>
          </a:p>
        </p:txBody>
      </p:sp>
    </p:spTree>
    <p:extLst>
      <p:ext uri="{BB962C8B-B14F-4D97-AF65-F5344CB8AC3E}">
        <p14:creationId xmlns:p14="http://schemas.microsoft.com/office/powerpoint/2010/main" val="217987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extLst>
      <p:ext uri="{BB962C8B-B14F-4D97-AF65-F5344CB8AC3E}">
        <p14:creationId xmlns:p14="http://schemas.microsoft.com/office/powerpoint/2010/main" val="20548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16/12/15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16/12/15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16/12/15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16/12/15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16/12/15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16/12/15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6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8600"/>
            <a:ext cx="6858000" cy="2616101"/>
          </a:xfrm>
          <a:prstGeom prst="rect">
            <a:avLst/>
          </a:prstGeom>
          <a:noFill/>
        </p:spPr>
        <p:txBody>
          <a:bodyPr wrap="square" rtlCol="0">
            <a:spAutoFit/>
          </a:bodyPr>
          <a:lstStyle/>
          <a:p>
            <a:pPr algn="ctr"/>
            <a:r>
              <a:rPr lang="en-US" sz="3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3"/>
              </a:rPr>
              <a:t>http://www.walden3d.com/photos/Christmas/Christmas_Cards/2016_Christmas_Card</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291278" y="3200400"/>
            <a:ext cx="1807674" cy="892552"/>
          </a:xfrm>
          <a:prstGeom prst="rect">
            <a:avLst/>
          </a:prstGeom>
          <a:noFill/>
        </p:spPr>
        <p:txBody>
          <a:bodyPr wrap="none" rtlCol="0">
            <a:spAutoFit/>
          </a:bodyPr>
          <a:lstStyle/>
          <a:p>
            <a:pPr algn="ctr"/>
            <a:r>
              <a:rPr lang="en-US" sz="1400" b="1" dirty="0"/>
              <a:t>H. Roice Nelson, Jr. &amp;</a:t>
            </a:r>
          </a:p>
          <a:p>
            <a:pPr algn="ctr"/>
            <a:r>
              <a:rPr lang="en-US" sz="1400" b="1" dirty="0"/>
              <a:t>Andrea Shirts Nelson</a:t>
            </a:r>
          </a:p>
          <a:p>
            <a:pPr algn="ctr"/>
            <a:r>
              <a:rPr lang="en-US" sz="1200" b="1" dirty="0" smtClean="0"/>
              <a:t>2155 West 700 South #31</a:t>
            </a:r>
          </a:p>
          <a:p>
            <a:pPr algn="ctr"/>
            <a:r>
              <a:rPr lang="en-US" sz="1200" b="1" dirty="0" smtClean="0"/>
              <a:t>Cedar City, UT 84720</a:t>
            </a:r>
            <a:endParaRPr lang="en-US" sz="1200" b="1" dirty="0"/>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429000" y="8534400"/>
            <a:ext cx="3238500" cy="457200"/>
          </a:xfrm>
          <a:prstGeom prst="rect">
            <a:avLst/>
          </a:prstGeom>
          <a:noFill/>
          <a:ln w="9525">
            <a:noFill/>
            <a:miter lim="800000"/>
            <a:headEnd/>
            <a:tailEnd/>
          </a:ln>
        </p:spPr>
      </p:pic>
      <p:sp>
        <p:nvSpPr>
          <p:cNvPr id="10" name="Rectangle 9"/>
          <p:cNvSpPr/>
          <p:nvPr/>
        </p:nvSpPr>
        <p:spPr>
          <a:xfrm>
            <a:off x="140432" y="6283910"/>
            <a:ext cx="6553200" cy="2631490"/>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r>
              <a:rPr lang="en-US" sz="1100" dirty="0" smtClean="0">
                <a:latin typeface="Times New Roman" pitchFamily="18" charset="0"/>
                <a:cs typeface="Times New Roman" pitchFamily="18" charset="0"/>
              </a:rPr>
              <a:t>     We </a:t>
            </a:r>
            <a:r>
              <a:rPr lang="en-US" sz="1100" dirty="0" smtClean="0">
                <a:latin typeface="Times New Roman" pitchFamily="18" charset="0"/>
                <a:cs typeface="Times New Roman" pitchFamily="18" charset="0"/>
              </a:rPr>
              <a:t>had visitors again in 2016, </a:t>
            </a:r>
            <a:r>
              <a:rPr lang="en-US" sz="1100" dirty="0" smtClean="0">
                <a:latin typeface="Times New Roman" pitchFamily="18" charset="0"/>
                <a:cs typeface="Times New Roman" pitchFamily="18" charset="0"/>
              </a:rPr>
              <a:t>and look forward to </a:t>
            </a:r>
            <a:r>
              <a:rPr lang="en-US" sz="1100" dirty="0" smtClean="0">
                <a:latin typeface="Times New Roman" pitchFamily="18" charset="0"/>
                <a:cs typeface="Times New Roman" pitchFamily="18" charset="0"/>
              </a:rPr>
              <a:t>whenever </a:t>
            </a:r>
            <a:r>
              <a:rPr lang="en-US" sz="1100" dirty="0" smtClean="0">
                <a:latin typeface="Times New Roman" pitchFamily="18" charset="0"/>
                <a:cs typeface="Times New Roman" pitchFamily="18" charset="0"/>
              </a:rPr>
              <a:t>you </a:t>
            </a:r>
            <a:r>
              <a:rPr lang="en-US" sz="1100" dirty="0" smtClean="0">
                <a:latin typeface="Times New Roman" pitchFamily="18" charset="0"/>
                <a:cs typeface="Times New Roman" pitchFamily="18" charset="0"/>
              </a:rPr>
              <a:t>are able to visit </a:t>
            </a:r>
            <a:r>
              <a:rPr lang="en-US" sz="1100" dirty="0" smtClean="0">
                <a:latin typeface="Times New Roman" pitchFamily="18" charset="0"/>
                <a:cs typeface="Times New Roman" pitchFamily="18" charset="0"/>
              </a:rPr>
              <a:t>us in Cedar. </a:t>
            </a:r>
            <a:r>
              <a:rPr lang="en-US" sz="1100" dirty="0" smtClean="0">
                <a:latin typeface="Times New Roman" pitchFamily="18" charset="0"/>
                <a:cs typeface="Times New Roman" pitchFamily="18" charset="0"/>
              </a:rPr>
              <a:t>Decided this year’s card will show how our family is scattered. It has been an interesting year. The lightning technology is getting better and better. However, both the oil &amp; gas and mining industries have been in the ditch this year, and so there have not been as many sales as we expected. They will come. Andrea has quilted </a:t>
            </a:r>
            <a:r>
              <a:rPr lang="en-US" sz="1100" dirty="0" smtClean="0">
                <a:latin typeface="Times New Roman" pitchFamily="18" charset="0"/>
                <a:cs typeface="Times New Roman" pitchFamily="18" charset="0"/>
              </a:rPr>
              <a:t>a lot (to distract her from financial worries). We had a garden out at my Grandma Nelson’s garden, where Aunt Shirley and Uncle Willis live now. Melanie visited for Science Camp and told me she has never seen people work so hard for their food. Hopefully you will all be prepared to do the same, if ever required to. We love our callings as Family History Consultants, and enjoy working at the Family History Center every Tuesday afternoon. We were able to sit and stand together as we sang in The Messiah this year. I enjoy Master’s Singers. The practices are more fun than the concerts. We have enjoyed field trips with The Southern Utah Rock Club. </a:t>
            </a:r>
            <a:r>
              <a:rPr lang="en-US" sz="1100" dirty="0" smtClean="0">
                <a:latin typeface="Times New Roman" pitchFamily="18" charset="0"/>
                <a:cs typeface="Times New Roman" pitchFamily="18" charset="0"/>
              </a:rPr>
              <a:t>All </a:t>
            </a:r>
            <a:r>
              <a:rPr lang="en-US" sz="1100" dirty="0" smtClean="0">
                <a:latin typeface="Times New Roman" pitchFamily="18" charset="0"/>
                <a:cs typeface="Times New Roman" pitchFamily="18" charset="0"/>
              </a:rPr>
              <a:t>in all a good year.</a:t>
            </a:r>
            <a:endParaRPr lang="en-US" sz="1100" dirty="0">
              <a:latin typeface="Times New Roman" pitchFamily="18" charset="0"/>
              <a:cs typeface="Times New Roman" pitchFamily="18" charset="0"/>
            </a:endParaRP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We hope &amp; pray you and yours are happy and full of joy this Christmas </a:t>
            </a:r>
            <a:r>
              <a:rPr lang="en-US" sz="1100" dirty="0" smtClean="0">
                <a:latin typeface="Times New Roman" pitchFamily="18" charset="0"/>
                <a:cs typeface="Times New Roman" pitchFamily="18" charset="0"/>
              </a:rPr>
              <a:t>Season. Weather permitting, we plan to drop in on Ben and Ethan in Ft. Collins and help babysit Melanie and Jared’s kids while they go to the Ft. Collins temple when one of Jared’s cousins gets married.</a:t>
            </a:r>
            <a:endParaRPr lang="en-US" sz="1100" dirty="0" smtClean="0">
              <a:latin typeface="Times New Roman" pitchFamily="18" charset="0"/>
              <a:cs typeface="Times New Roman" pitchFamily="18" charset="0"/>
            </a:endParaRP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43001" y="1143000"/>
            <a:ext cx="9144002" cy="6858000"/>
          </a:xfrm>
          <a:prstGeom prst="rect">
            <a:avLst/>
          </a:prstGeom>
        </p:spPr>
      </p:pic>
      <p:sp>
        <p:nvSpPr>
          <p:cNvPr id="2" name="Title 1"/>
          <p:cNvSpPr>
            <a:spLocks noGrp="1"/>
          </p:cNvSpPr>
          <p:nvPr>
            <p:ph type="title"/>
          </p:nvPr>
        </p:nvSpPr>
        <p:spPr>
          <a:xfrm rot="16200000">
            <a:off x="-1200895" y="2246729"/>
            <a:ext cx="4267200" cy="1283809"/>
          </a:xfrm>
          <a:noFill/>
          <a:ln>
            <a:noFill/>
          </a:ln>
          <a:effectLst>
            <a:outerShdw blurRad="127000" dist="76200" dir="5400000" algn="ctr" rotWithShape="0">
              <a:schemeClr val="bg1"/>
            </a:outerShdw>
          </a:effectLst>
        </p:spPr>
        <p:txBody>
          <a:bodyPr>
            <a:noAutofit/>
          </a:bodyPr>
          <a:lstStyle/>
          <a:p>
            <a:r>
              <a:rPr lang="en-US" sz="4000" dirty="0" smtClean="0">
                <a:ln>
                  <a:solidFill>
                    <a:srgbClr val="FF0000"/>
                  </a:solidFill>
                </a:ln>
                <a:solidFill>
                  <a:srgbClr val="FFFF00"/>
                </a:solidFill>
                <a:effectLst>
                  <a:outerShdw blurRad="38100" dist="38100" dir="2700000" algn="tl">
                    <a:srgbClr val="009900">
                      <a:alpha val="50000"/>
                    </a:srgbClr>
                  </a:outerShdw>
                </a:effectLst>
              </a:rPr>
              <a:t>Christmas 2016</a:t>
            </a:r>
            <a:br>
              <a:rPr lang="en-US" sz="4000" dirty="0" smtClean="0">
                <a:ln>
                  <a:solidFill>
                    <a:srgbClr val="FF0000"/>
                  </a:solidFill>
                </a:ln>
                <a:solidFill>
                  <a:srgbClr val="FFFF00"/>
                </a:solidFill>
                <a:effectLst>
                  <a:outerShdw blurRad="38100" dist="38100" dir="2700000" algn="tl">
                    <a:srgbClr val="009900">
                      <a:alpha val="50000"/>
                    </a:srgbClr>
                  </a:outerShdw>
                </a:effectLst>
              </a:rPr>
            </a:br>
            <a:r>
              <a:rPr lang="en-US" sz="4000" dirty="0" smtClean="0">
                <a:ln>
                  <a:solidFill>
                    <a:srgbClr val="FF0000"/>
                  </a:solidFill>
                </a:ln>
                <a:solidFill>
                  <a:srgbClr val="FFFF00"/>
                </a:solidFill>
                <a:effectLst>
                  <a:outerShdw blurRad="38100" dist="38100" dir="2700000" algn="tl">
                    <a:srgbClr val="009900">
                      <a:alpha val="50000"/>
                    </a:srgbClr>
                  </a:outerShdw>
                </a:effectLst>
              </a:rPr>
              <a:t>Cedar City, Utah</a:t>
            </a:r>
            <a:endParaRPr lang="en-US" sz="4000" dirty="0">
              <a:ln>
                <a:solidFill>
                  <a:srgbClr val="FF0000"/>
                </a:solidFill>
              </a:ln>
              <a:solidFill>
                <a:srgbClr val="FFFF00"/>
              </a:solidFill>
              <a:effectLst>
                <a:outerShdw blurRad="38100" dist="38100" dir="2700000" algn="tl">
                  <a:srgbClr val="009900">
                    <a:alpha val="50000"/>
                  </a:srgbClr>
                </a:outerShdw>
              </a:effectLs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263906" y="1012693"/>
            <a:ext cx="4714125" cy="2993539"/>
          </a:xfrm>
          <a:prstGeom prst="rect">
            <a:avLst/>
          </a:prstGeom>
          <a:ln w="38100">
            <a:solidFill>
              <a:srgbClr val="FFFF00"/>
            </a:solidFill>
          </a:ln>
        </p:spPr>
      </p:pic>
      <p:sp>
        <p:nvSpPr>
          <p:cNvPr id="32" name="TextBox 31"/>
          <p:cNvSpPr txBox="1"/>
          <p:nvPr/>
        </p:nvSpPr>
        <p:spPr>
          <a:xfrm rot="16200000">
            <a:off x="391761" y="7573061"/>
            <a:ext cx="99257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Heather</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rot="16200000">
            <a:off x="331144" y="5267901"/>
            <a:ext cx="1492716" cy="1754326"/>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Paul &amp; Kate: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Grant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Dallin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Quinten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Chloe</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rot="16200000">
            <a:off x="1387121" y="4171049"/>
            <a:ext cx="1924566" cy="1200329"/>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Audrey &amp; Joshua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Sophie</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Isabella</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Lauren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rot="16200000">
            <a:off x="3041059" y="5297567"/>
            <a:ext cx="1075936"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Ben</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Ethan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rot="16200000">
            <a:off x="872367" y="7848741"/>
            <a:ext cx="1847622" cy="646331"/>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Rachel &amp; Garret</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Gwendolyn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rot="16200000">
            <a:off x="2565331" y="7931528"/>
            <a:ext cx="1770741"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Roice &amp; Andrea</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rot="16200000">
            <a:off x="5673713" y="4979376"/>
            <a:ext cx="595035"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Rob</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rot="16200000">
            <a:off x="5780076" y="5366109"/>
            <a:ext cx="1356140"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Sara &amp; Tim</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rot="16200000">
            <a:off x="4129969" y="5483473"/>
            <a:ext cx="1633781"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Roice &amp; Sarah</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rot="16200000">
            <a:off x="4699454" y="6553878"/>
            <a:ext cx="1847622" cy="1754326"/>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Melanie &amp; Jared</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Colby</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Taylor</a:t>
            </a: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Halle</a:t>
            </a:r>
          </a:p>
          <a:p>
            <a:pPr marL="285750" indent="-285750">
              <a:buFont typeface="Arial" panose="020B0604020202020204" pitchFamily="34" charset="0"/>
              <a:buChar char="•"/>
            </a:pPr>
            <a:r>
              <a:rPr lang="en-US" b="1" dirty="0" err="1" smtClean="0">
                <a:ln>
                  <a:solidFill>
                    <a:srgbClr val="FF0000"/>
                  </a:solidFill>
                </a:ln>
                <a:solidFill>
                  <a:srgbClr val="FFFF00"/>
                </a:solidFill>
                <a:latin typeface="Times New Roman" panose="02020603050405020304" pitchFamily="18" charset="0"/>
                <a:cs typeface="Times New Roman" panose="02020603050405020304" pitchFamily="18" charset="0"/>
              </a:rPr>
              <a:t>Avelyn</a:t>
            </a:r>
            <a:endPar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Kendall</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flipV="1">
            <a:off x="5131528" y="5537369"/>
            <a:ext cx="431073" cy="172406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6200000">
            <a:off x="3771704" y="2386328"/>
            <a:ext cx="4294830"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What I see, looking out my office window.</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62" name="Straight Connector 61"/>
          <p:cNvCxnSpPr/>
          <p:nvPr/>
        </p:nvCxnSpPr>
        <p:spPr>
          <a:xfrm flipH="1">
            <a:off x="5051134" y="5398706"/>
            <a:ext cx="380793" cy="3193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489572" y="5162526"/>
            <a:ext cx="351554" cy="13737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750648" y="5938647"/>
            <a:ext cx="575060" cy="43069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62600" y="5404885"/>
            <a:ext cx="783220" cy="2158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114768" y="7877544"/>
            <a:ext cx="210939" cy="26254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140881" y="7431040"/>
            <a:ext cx="254624" cy="68515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001514" y="5724116"/>
            <a:ext cx="338230" cy="166882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25913" y="6845653"/>
            <a:ext cx="1619410" cy="5265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5868" y="7748666"/>
            <a:ext cx="691043" cy="12887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6200000">
            <a:off x="2752216" y="6411703"/>
            <a:ext cx="67197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Matt</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72" name="Straight Connector 71"/>
          <p:cNvCxnSpPr/>
          <p:nvPr/>
        </p:nvCxnSpPr>
        <p:spPr>
          <a:xfrm flipV="1">
            <a:off x="2395505" y="6723524"/>
            <a:ext cx="597053" cy="70751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16200000">
            <a:off x="2074150" y="8267517"/>
            <a:ext cx="928459" cy="369332"/>
          </a:xfrm>
          <a:prstGeom prst="rect">
            <a:avLst/>
          </a:prstGeom>
          <a:noFill/>
        </p:spPr>
        <p:txBody>
          <a:bodyPr wrap="none" rtlCol="0">
            <a:spAutoFit/>
          </a:bodyPr>
          <a:lstStyle/>
          <a:p>
            <a:r>
              <a:rPr lang="en-US" b="1" dirty="0" smtClean="0">
                <a:ln>
                  <a:solidFill>
                    <a:srgbClr val="FF0000"/>
                  </a:solidFill>
                </a:ln>
                <a:solidFill>
                  <a:srgbClr val="FFFF00"/>
                </a:solidFill>
                <a:latin typeface="Times New Roman" panose="02020603050405020304" pitchFamily="18" charset="0"/>
                <a:cs typeface="Times New Roman" panose="02020603050405020304" pitchFamily="18" charset="0"/>
              </a:rPr>
              <a:t>Maxine</a:t>
            </a:r>
            <a:endParaRPr lang="en-US" b="1" dirty="0">
              <a:solidFill>
                <a:srgbClr val="FFFF00"/>
              </a:solidFill>
              <a:latin typeface="Times New Roman" panose="02020603050405020304" pitchFamily="18" charset="0"/>
              <a:cs typeface="Times New Roman" panose="02020603050405020304" pitchFamily="18" charset="0"/>
            </a:endParaRPr>
          </a:p>
        </p:txBody>
      </p:sp>
      <p:cxnSp>
        <p:nvCxnSpPr>
          <p:cNvPr id="84" name="Straight Connector 83"/>
          <p:cNvCxnSpPr/>
          <p:nvPr/>
        </p:nvCxnSpPr>
        <p:spPr>
          <a:xfrm flipV="1">
            <a:off x="2731596" y="7877544"/>
            <a:ext cx="297331" cy="49189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24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4897</TotalTime>
  <Words>388</Words>
  <Application>Microsoft Office PowerPoint</Application>
  <PresentationFormat>On-screen Show (4:3)</PresentationFormat>
  <Paragraphs>45</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Christmas 2016 Cedar City, Utah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 Nelson</cp:lastModifiedBy>
  <cp:revision>83</cp:revision>
  <cp:lastPrinted>2015-12-22T03:58:28Z</cp:lastPrinted>
  <dcterms:created xsi:type="dcterms:W3CDTF">2011-12-17T22:43:14Z</dcterms:created>
  <dcterms:modified xsi:type="dcterms:W3CDTF">2016-12-15T21:37:12Z</dcterms:modified>
</cp:coreProperties>
</file>