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64" r:id="rId3"/>
    <p:sldId id="267" r:id="rId4"/>
    <p:sldId id="268" r:id="rId5"/>
    <p:sldId id="269" r:id="rId6"/>
    <p:sldId id="270" r:id="rId7"/>
    <p:sldId id="271" r:id="rId8"/>
    <p:sldId id="258" r:id="rId9"/>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35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68338" cy="355124"/>
          </a:xfrm>
          <a:prstGeom prst="rect">
            <a:avLst/>
          </a:prstGeom>
        </p:spPr>
        <p:txBody>
          <a:bodyPr vert="horz" lIns="96461" tIns="48231" rIns="96461" bIns="48231" rtlCol="0"/>
          <a:lstStyle>
            <a:lvl1pPr algn="l">
              <a:defRPr sz="1200"/>
            </a:lvl1pPr>
          </a:lstStyle>
          <a:p>
            <a:endParaRPr lang="en-US"/>
          </a:p>
        </p:txBody>
      </p:sp>
      <p:sp>
        <p:nvSpPr>
          <p:cNvPr id="3" name="Date Placeholder 2"/>
          <p:cNvSpPr>
            <a:spLocks noGrp="1"/>
          </p:cNvSpPr>
          <p:nvPr>
            <p:ph type="dt" idx="1"/>
          </p:nvPr>
        </p:nvSpPr>
        <p:spPr>
          <a:xfrm>
            <a:off x="5317965" y="1"/>
            <a:ext cx="4068338" cy="355124"/>
          </a:xfrm>
          <a:prstGeom prst="rect">
            <a:avLst/>
          </a:prstGeom>
        </p:spPr>
        <p:txBody>
          <a:bodyPr vert="horz" lIns="96461" tIns="48231" rIns="96461" bIns="48231" rtlCol="0"/>
          <a:lstStyle>
            <a:lvl1pPr algn="r">
              <a:defRPr sz="1200"/>
            </a:lvl1pPr>
          </a:lstStyle>
          <a:p>
            <a:fld id="{E9A4AD5A-F015-404C-BEA3-28D15767F5E1}" type="datetimeFigureOut">
              <a:rPr lang="en-US" smtClean="0"/>
              <a:pPr/>
              <a:t>16/12/15</a:t>
            </a:fld>
            <a:endParaRPr lang="en-US"/>
          </a:p>
        </p:txBody>
      </p:sp>
      <p:sp>
        <p:nvSpPr>
          <p:cNvPr id="4" name="Slide Image Placeholder 3"/>
          <p:cNvSpPr>
            <a:spLocks noGrp="1" noRot="1" noChangeAspect="1"/>
          </p:cNvSpPr>
          <p:nvPr>
            <p:ph type="sldImg" idx="2"/>
          </p:nvPr>
        </p:nvSpPr>
        <p:spPr>
          <a:xfrm>
            <a:off x="2917825" y="531813"/>
            <a:ext cx="3552825" cy="2663825"/>
          </a:xfrm>
          <a:prstGeom prst="rect">
            <a:avLst/>
          </a:prstGeom>
          <a:noFill/>
          <a:ln w="12700">
            <a:solidFill>
              <a:prstClr val="black"/>
            </a:solidFill>
          </a:ln>
        </p:spPr>
        <p:txBody>
          <a:bodyPr vert="horz" lIns="96461" tIns="48231" rIns="96461" bIns="48231" rtlCol="0" anchor="ctr"/>
          <a:lstStyle/>
          <a:p>
            <a:endParaRPr lang="en-US"/>
          </a:p>
        </p:txBody>
      </p:sp>
      <p:sp>
        <p:nvSpPr>
          <p:cNvPr id="5" name="Notes Placeholder 4"/>
          <p:cNvSpPr>
            <a:spLocks noGrp="1"/>
          </p:cNvSpPr>
          <p:nvPr>
            <p:ph type="body" sz="quarter" idx="3"/>
          </p:nvPr>
        </p:nvSpPr>
        <p:spPr>
          <a:xfrm>
            <a:off x="938848" y="3373677"/>
            <a:ext cx="7510780" cy="3196114"/>
          </a:xfrm>
          <a:prstGeom prst="rect">
            <a:avLst/>
          </a:prstGeom>
        </p:spPr>
        <p:txBody>
          <a:bodyPr vert="horz" lIns="96461" tIns="48231" rIns="96461" bIns="482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46119"/>
            <a:ext cx="4068338" cy="355124"/>
          </a:xfrm>
          <a:prstGeom prst="rect">
            <a:avLst/>
          </a:prstGeom>
        </p:spPr>
        <p:txBody>
          <a:bodyPr vert="horz" lIns="96461" tIns="48231" rIns="96461" bIns="48231" rtlCol="0" anchor="b"/>
          <a:lstStyle>
            <a:lvl1pPr algn="l">
              <a:defRPr sz="1200"/>
            </a:lvl1pPr>
          </a:lstStyle>
          <a:p>
            <a:endParaRPr lang="en-US"/>
          </a:p>
        </p:txBody>
      </p:sp>
      <p:sp>
        <p:nvSpPr>
          <p:cNvPr id="7" name="Slide Number Placeholder 6"/>
          <p:cNvSpPr>
            <a:spLocks noGrp="1"/>
          </p:cNvSpPr>
          <p:nvPr>
            <p:ph type="sldNum" sz="quarter" idx="5"/>
          </p:nvPr>
        </p:nvSpPr>
        <p:spPr>
          <a:xfrm>
            <a:off x="5317965" y="6746119"/>
            <a:ext cx="4068338" cy="355124"/>
          </a:xfrm>
          <a:prstGeom prst="rect">
            <a:avLst/>
          </a:prstGeom>
        </p:spPr>
        <p:txBody>
          <a:bodyPr vert="horz" lIns="96461" tIns="48231" rIns="96461" bIns="48231" rtlCol="0" anchor="b"/>
          <a:lstStyle>
            <a:lvl1pPr algn="r">
              <a:defRPr sz="1200"/>
            </a:lvl1pPr>
          </a:lstStyle>
          <a:p>
            <a:fld id="{38B2AFB3-E0E9-41FD-8A9C-10C85AE8BFD3}" type="slidenum">
              <a:rPr lang="en-US" smtClean="0"/>
              <a:pPr/>
              <a:t>‹#›</a:t>
            </a:fld>
            <a:endParaRPr lang="en-US"/>
          </a:p>
        </p:txBody>
      </p:sp>
    </p:spTree>
    <p:extLst>
      <p:ext uri="{BB962C8B-B14F-4D97-AF65-F5344CB8AC3E}">
        <p14:creationId xmlns:p14="http://schemas.microsoft.com/office/powerpoint/2010/main" val="217987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7825" y="531813"/>
            <a:ext cx="3552825" cy="2663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pPr/>
              <a:t>8</a:t>
            </a:fld>
            <a:endParaRPr lang="en-US"/>
          </a:p>
        </p:txBody>
      </p:sp>
    </p:spTree>
    <p:extLst>
      <p:ext uri="{BB962C8B-B14F-4D97-AF65-F5344CB8AC3E}">
        <p14:creationId xmlns:p14="http://schemas.microsoft.com/office/powerpoint/2010/main" val="205489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pPr/>
              <a:t>16/12/15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B63F0-FD51-4D09-AFC2-E52117CAA2A5}" type="datetimeFigureOut">
              <a:rPr lang="en-US" smtClean="0"/>
              <a:pPr/>
              <a:t>16/12/15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B63F0-FD51-4D09-AFC2-E52117CAA2A5}" type="datetimeFigureOut">
              <a:rPr lang="en-US" smtClean="0"/>
              <a:pPr/>
              <a:t>16/12/15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B63F0-FD51-4D09-AFC2-E52117CAA2A5}" type="datetimeFigureOut">
              <a:rPr lang="en-US" smtClean="0"/>
              <a:pPr/>
              <a:t>16/12/15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pPr/>
              <a:t>16/12/15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DB63F0-FD51-4D09-AFC2-E52117CAA2A5}" type="datetimeFigureOut">
              <a:rPr lang="en-US" smtClean="0"/>
              <a:pPr/>
              <a:t>16/12/15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1480CE-4E68-49B0-A4B0-4629BA5BFA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alden3d.com/photos/Christmas/Christmas_Cards/2016_Christmas_Card.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4" name="Title 1"/>
          <p:cNvSpPr>
            <a:spLocks noGrp="1"/>
          </p:cNvSpPr>
          <p:nvPr>
            <p:ph type="title"/>
          </p:nvPr>
        </p:nvSpPr>
        <p:spPr>
          <a:xfrm>
            <a:off x="2296668" y="146891"/>
            <a:ext cx="6480532" cy="792909"/>
          </a:xfrm>
          <a:noFill/>
          <a:ln>
            <a:noFill/>
          </a:ln>
          <a:effectLst>
            <a:outerShdw blurRad="127000" dist="76200" dir="5400000" algn="ctr" rotWithShape="0">
              <a:schemeClr val="bg1"/>
            </a:outerShdw>
          </a:effectLst>
        </p:spPr>
        <p:txBody>
          <a:bodyPr>
            <a:noAutofit/>
          </a:bodyPr>
          <a:lstStyle/>
          <a:p>
            <a:r>
              <a:rPr lang="en-US" sz="4800" dirty="0" smtClean="0">
                <a:ln>
                  <a:solidFill>
                    <a:srgbClr val="FF0000"/>
                  </a:solidFill>
                </a:ln>
                <a:solidFill>
                  <a:srgbClr val="FFFF00"/>
                </a:solidFill>
                <a:effectLst>
                  <a:outerShdw blurRad="38100" dist="38100" dir="2700000" algn="tl">
                    <a:srgbClr val="009900">
                      <a:alpha val="50000"/>
                    </a:srgbClr>
                  </a:outerShdw>
                </a:effectLst>
              </a:rPr>
              <a:t>Nelson Christmas 2016</a:t>
            </a:r>
            <a:endParaRPr lang="en-US" sz="4800" dirty="0">
              <a:ln>
                <a:solidFill>
                  <a:srgbClr val="FF0000"/>
                </a:solidFill>
              </a:ln>
              <a:solidFill>
                <a:srgbClr val="FFFF00"/>
              </a:solidFill>
              <a:effectLst>
                <a:outerShdw blurRad="38100" dist="38100" dir="2700000" algn="tl">
                  <a:srgbClr val="009900">
                    <a:alpha val="50000"/>
                  </a:srgbClr>
                </a:outerShdw>
              </a:effectLst>
            </a:endParaRPr>
          </a:p>
        </p:txBody>
      </p:sp>
      <p:sp>
        <p:nvSpPr>
          <p:cNvPr id="46" name="TextBox 45"/>
          <p:cNvSpPr txBox="1"/>
          <p:nvPr/>
        </p:nvSpPr>
        <p:spPr>
          <a:xfrm>
            <a:off x="1214751" y="8442126"/>
            <a:ext cx="301686" cy="369332"/>
          </a:xfrm>
          <a:prstGeom prst="rect">
            <a:avLst/>
          </a:prstGeom>
          <a:noFill/>
        </p:spPr>
        <p:txBody>
          <a:bodyPr wrap="none" rtlCol="0">
            <a:spAutoFit/>
          </a:bodyPr>
          <a:lstStyle/>
          <a:p>
            <a:r>
              <a:rPr lang="en-US" b="1" dirty="0" smtClean="0">
                <a:solidFill>
                  <a:srgbClr val="FFFF00"/>
                </a:solidFill>
                <a:latin typeface="Times New Roman" panose="02020603050405020304" pitchFamily="18" charset="0"/>
                <a:cs typeface="Times New Roman" panose="02020603050405020304" pitchFamily="18" charset="0"/>
              </a:rPr>
              <a:t>1</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3275282" y="8468268"/>
            <a:ext cx="319434" cy="369332"/>
          </a:xfrm>
          <a:prstGeom prst="rect">
            <a:avLst/>
          </a:prstGeom>
          <a:noFill/>
        </p:spPr>
        <p:txBody>
          <a:bodyPr wrap="square" rtlCol="0">
            <a:spAutoFit/>
          </a:bodyPr>
          <a:lstStyle/>
          <a:p>
            <a:r>
              <a:rPr lang="en-US" b="1" dirty="0" smtClean="0">
                <a:solidFill>
                  <a:srgbClr val="FFFF00"/>
                </a:solidFill>
                <a:latin typeface="Times New Roman" panose="02020603050405020304" pitchFamily="18" charset="0"/>
                <a:cs typeface="Times New Roman" panose="02020603050405020304" pitchFamily="18" charset="0"/>
              </a:rPr>
              <a:t>5</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4607482" y="7876172"/>
            <a:ext cx="457201" cy="369332"/>
          </a:xfrm>
          <a:prstGeom prst="rect">
            <a:avLst/>
          </a:prstGeom>
          <a:noFill/>
        </p:spPr>
        <p:txBody>
          <a:bodyPr wrap="square" rtlCol="0">
            <a:spAutoFit/>
          </a:bodyPr>
          <a:lstStyle/>
          <a:p>
            <a:r>
              <a:rPr lang="en-US" b="1" dirty="0" smtClean="0">
                <a:solidFill>
                  <a:srgbClr val="FFFF00"/>
                </a:solidFill>
                <a:latin typeface="Times New Roman" panose="02020603050405020304" pitchFamily="18" charset="0"/>
                <a:cs typeface="Times New Roman" panose="02020603050405020304" pitchFamily="18" charset="0"/>
              </a:rPr>
              <a:t>10</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6352384" y="8555750"/>
            <a:ext cx="457201" cy="369332"/>
          </a:xfrm>
          <a:prstGeom prst="rect">
            <a:avLst/>
          </a:prstGeom>
          <a:noFill/>
        </p:spPr>
        <p:txBody>
          <a:bodyPr wrap="square" rtlCol="0">
            <a:spAutoFit/>
          </a:bodyPr>
          <a:lstStyle/>
          <a:p>
            <a:r>
              <a:rPr lang="en-US" b="1" dirty="0" smtClean="0">
                <a:solidFill>
                  <a:srgbClr val="FFFF00"/>
                </a:solidFill>
                <a:latin typeface="Times New Roman" panose="02020603050405020304" pitchFamily="18" charset="0"/>
                <a:cs typeface="Times New Roman" panose="02020603050405020304" pitchFamily="18" charset="0"/>
              </a:rPr>
              <a:t>14</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927" y="1458896"/>
            <a:ext cx="5750520" cy="3651665"/>
          </a:xfrm>
          <a:prstGeom prst="rect">
            <a:avLst/>
          </a:prstGeom>
          <a:ln w="38100">
            <a:solidFill>
              <a:srgbClr val="FFFF00"/>
            </a:solidFill>
          </a:ln>
        </p:spPr>
      </p:pic>
      <p:sp>
        <p:nvSpPr>
          <p:cNvPr id="2" name="TextBox 1"/>
          <p:cNvSpPr txBox="1"/>
          <p:nvPr/>
        </p:nvSpPr>
        <p:spPr>
          <a:xfrm>
            <a:off x="1304088" y="259251"/>
            <a:ext cx="992579"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Heather</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96438" y="600608"/>
            <a:ext cx="1492716" cy="1754326"/>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Paul &amp; Kate:</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Grant</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Ella</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Dallin</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Quinten</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Chloe</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927453" y="786310"/>
            <a:ext cx="1924566" cy="1200329"/>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Audrey &amp; Joshua</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Sophie</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Isabella</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Lauren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2088748" y="3241040"/>
            <a:ext cx="1075936" cy="646331"/>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Ben</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Ethan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9831" y="2406136"/>
            <a:ext cx="1847622" cy="646331"/>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Rachel &amp; Garret</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Gwendolyn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29636" y="3688580"/>
            <a:ext cx="1770741"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Roice &amp; Andrea</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4154991" y="5367884"/>
            <a:ext cx="595035"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Rob</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3879449" y="5969572"/>
            <a:ext cx="1356140"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Sara &amp; Tim</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2086932" y="6036309"/>
            <a:ext cx="1633781"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Roice &amp; Sarah</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1214751" y="4215246"/>
            <a:ext cx="1847622" cy="1754326"/>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Melanie &amp; Jared</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Colby</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Taylor</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Halle</a:t>
            </a:r>
          </a:p>
          <a:p>
            <a:pPr marL="285750" indent="-285750">
              <a:buFont typeface="Arial" panose="020B0604020202020204" pitchFamily="34" charset="0"/>
              <a:buChar char="•"/>
            </a:pPr>
            <a:r>
              <a:rPr lang="en-US" b="1" dirty="0" err="1" smtClean="0">
                <a:ln>
                  <a:solidFill>
                    <a:srgbClr val="FF0000"/>
                  </a:solidFill>
                </a:ln>
                <a:solidFill>
                  <a:srgbClr val="FFFF00"/>
                </a:solidFill>
                <a:latin typeface="Times New Roman" panose="02020603050405020304" pitchFamily="18" charset="0"/>
                <a:cs typeface="Times New Roman" panose="02020603050405020304" pitchFamily="18" charset="0"/>
              </a:rPr>
              <a:t>Avelyn</a:t>
            </a:r>
            <a:endPar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Kendall</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2296667" y="4607578"/>
            <a:ext cx="1298049" cy="94497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154991" y="4664122"/>
            <a:ext cx="4294830"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What I see, looking out my office window.</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75" name="Straight Connector 74"/>
          <p:cNvCxnSpPr/>
          <p:nvPr/>
        </p:nvCxnSpPr>
        <p:spPr>
          <a:xfrm flipV="1">
            <a:off x="2945691" y="5524278"/>
            <a:ext cx="747065" cy="54115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760270" y="5430138"/>
            <a:ext cx="482496" cy="15382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361605" y="2729301"/>
            <a:ext cx="317915" cy="59396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847372" y="5552550"/>
            <a:ext cx="748038" cy="51104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36" idx="0"/>
          </p:cNvCxnSpPr>
          <p:nvPr/>
        </p:nvCxnSpPr>
        <p:spPr>
          <a:xfrm flipV="1">
            <a:off x="915007" y="3079026"/>
            <a:ext cx="450587" cy="60955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967866" y="2442736"/>
            <a:ext cx="708534" cy="2478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800377" y="1055813"/>
            <a:ext cx="196235" cy="135032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123530" y="929836"/>
            <a:ext cx="676847" cy="110800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2" idx="1"/>
          </p:cNvCxnSpPr>
          <p:nvPr/>
        </p:nvCxnSpPr>
        <p:spPr>
          <a:xfrm>
            <a:off x="1093821" y="403818"/>
            <a:ext cx="210267" cy="400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2343530" y="2068361"/>
            <a:ext cx="671979"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Matt</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85" name="Straight Connector 84"/>
          <p:cNvCxnSpPr>
            <a:endCxn id="84" idx="1"/>
          </p:cNvCxnSpPr>
          <p:nvPr/>
        </p:nvCxnSpPr>
        <p:spPr>
          <a:xfrm flipV="1">
            <a:off x="1800377" y="2253027"/>
            <a:ext cx="543153" cy="18466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37028" y="3138597"/>
            <a:ext cx="928459"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Maxine</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87" name="Straight Connector 86"/>
          <p:cNvCxnSpPr/>
          <p:nvPr/>
        </p:nvCxnSpPr>
        <p:spPr>
          <a:xfrm flipV="1">
            <a:off x="560654" y="3089067"/>
            <a:ext cx="775946" cy="1285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68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4" name="Title 1"/>
          <p:cNvSpPr>
            <a:spLocks noGrp="1"/>
          </p:cNvSpPr>
          <p:nvPr>
            <p:ph type="title"/>
          </p:nvPr>
        </p:nvSpPr>
        <p:spPr>
          <a:xfrm>
            <a:off x="304800" y="227992"/>
            <a:ext cx="8229600" cy="1143000"/>
          </a:xfrm>
          <a:noFill/>
          <a:ln>
            <a:noFill/>
          </a:ln>
          <a:effectLst>
            <a:outerShdw blurRad="127000" dist="76200" dir="5400000" algn="ctr" rotWithShape="0">
              <a:schemeClr val="bg1"/>
            </a:outerShdw>
          </a:effectLst>
        </p:spPr>
        <p:txBody>
          <a:bodyPr>
            <a:normAutofit fontScale="90000"/>
          </a:bodyPr>
          <a:lstStyle/>
          <a:p>
            <a:r>
              <a:rPr lang="en-US" sz="3600" dirty="0" smtClean="0">
                <a:ln>
                  <a:solidFill>
                    <a:srgbClr val="FF0000"/>
                  </a:solidFill>
                </a:ln>
                <a:solidFill>
                  <a:srgbClr val="FFFF00"/>
                </a:solidFill>
                <a:effectLst>
                  <a:outerShdw blurRad="38100" dist="38100" dir="2700000" algn="tl">
                    <a:srgbClr val="009900">
                      <a:alpha val="50000"/>
                    </a:srgbClr>
                  </a:outerShdw>
                </a:effectLst>
              </a:rPr>
              <a:t>2155 W 700 S #31, Cedar </a:t>
            </a:r>
            <a:r>
              <a:rPr lang="en-US" sz="3600" dirty="0" smtClean="0">
                <a:ln>
                  <a:solidFill>
                    <a:srgbClr val="FF0000"/>
                  </a:solidFill>
                </a:ln>
                <a:solidFill>
                  <a:srgbClr val="FFFF00"/>
                </a:solidFill>
                <a:effectLst>
                  <a:outerShdw blurRad="38100" dist="38100" dir="2700000" algn="tl">
                    <a:srgbClr val="009900">
                      <a:alpha val="50000"/>
                    </a:srgbClr>
                  </a:outerShdw>
                </a:effectLst>
              </a:rPr>
              <a:t>City, </a:t>
            </a:r>
            <a:r>
              <a:rPr lang="en-US" sz="3600" dirty="0">
                <a:ln>
                  <a:solidFill>
                    <a:srgbClr val="FF0000"/>
                  </a:solidFill>
                </a:ln>
                <a:solidFill>
                  <a:srgbClr val="FFFF00"/>
                </a:solidFill>
                <a:effectLst>
                  <a:outerShdw blurRad="38100" dist="38100" dir="2700000" algn="tl">
                    <a:srgbClr val="009900">
                      <a:alpha val="50000"/>
                    </a:srgbClr>
                  </a:outerShdw>
                </a:effectLst>
              </a:rPr>
              <a:t>Utah</a:t>
            </a:r>
            <a:br>
              <a:rPr lang="en-US" sz="3600" dirty="0">
                <a:ln>
                  <a:solidFill>
                    <a:srgbClr val="FF0000"/>
                  </a:solidFill>
                </a:ln>
                <a:solidFill>
                  <a:srgbClr val="FFFF00"/>
                </a:solidFill>
                <a:effectLst>
                  <a:outerShdw blurRad="38100" dist="38100" dir="2700000" algn="tl">
                    <a:srgbClr val="009900">
                      <a:alpha val="50000"/>
                    </a:srgbClr>
                  </a:outerShdw>
                </a:effectLst>
              </a:rPr>
            </a:br>
            <a:r>
              <a:rPr lang="en-US" sz="3600" dirty="0">
                <a:ln>
                  <a:solidFill>
                    <a:srgbClr val="FF0000"/>
                  </a:solidFill>
                </a:ln>
                <a:solidFill>
                  <a:srgbClr val="FFFF00"/>
                </a:solidFill>
                <a:effectLst>
                  <a:outerShdw blurRad="38100" dist="38100" dir="2700000" algn="tl">
                    <a:srgbClr val="009900">
                      <a:alpha val="50000"/>
                    </a:srgbClr>
                  </a:outerShdw>
                </a:effectLst>
              </a:rPr>
              <a:t>Christmas 2016</a:t>
            </a:r>
            <a:br>
              <a:rPr lang="en-US" sz="3600" dirty="0">
                <a:ln>
                  <a:solidFill>
                    <a:srgbClr val="FF0000"/>
                  </a:solidFill>
                </a:ln>
                <a:solidFill>
                  <a:srgbClr val="FFFF00"/>
                </a:solidFill>
                <a:effectLst>
                  <a:outerShdw blurRad="38100" dist="38100" dir="2700000" algn="tl">
                    <a:srgbClr val="009900">
                      <a:alpha val="50000"/>
                    </a:srgbClr>
                  </a:outerShdw>
                </a:effectLst>
              </a:rPr>
            </a:br>
            <a:endParaRPr lang="en-US" sz="3600" dirty="0">
              <a:ln>
                <a:solidFill>
                  <a:srgbClr val="FF0000"/>
                </a:solidFill>
              </a:ln>
              <a:solidFill>
                <a:srgbClr val="FFFF00"/>
              </a:solidFill>
              <a:effectLst>
                <a:outerShdw blurRad="38100" dist="38100" dir="2700000" algn="tl">
                  <a:srgbClr val="009900">
                    <a:alpha val="50000"/>
                  </a:srgbClr>
                </a:outerShdw>
              </a:effectLst>
            </a:endParaRPr>
          </a:p>
        </p:txBody>
      </p:sp>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631220"/>
            <a:ext cx="2760277" cy="5595561"/>
          </a:xfrm>
          <a:prstGeom prst="rect">
            <a:avLst/>
          </a:prstGeom>
          <a:ln w="38100">
            <a:solidFill>
              <a:srgbClr val="FFFF00"/>
            </a:solidFill>
          </a:ln>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4386" y="1219200"/>
            <a:ext cx="2621491" cy="3932237"/>
          </a:xfrm>
          <a:prstGeom prst="rect">
            <a:avLst/>
          </a:prstGeom>
          <a:ln w="38100">
            <a:solidFill>
              <a:srgbClr val="FFFF00"/>
            </a:solidFill>
          </a:ln>
        </p:spPr>
      </p:pic>
      <p:cxnSp>
        <p:nvCxnSpPr>
          <p:cNvPr id="75" name="Straight Connector 74"/>
          <p:cNvCxnSpPr/>
          <p:nvPr/>
        </p:nvCxnSpPr>
        <p:spPr>
          <a:xfrm flipV="1">
            <a:off x="5006852" y="609600"/>
            <a:ext cx="936748" cy="19812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006852" y="3109522"/>
            <a:ext cx="936748" cy="311725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24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4" name="Title 1"/>
          <p:cNvSpPr>
            <a:spLocks noGrp="1"/>
          </p:cNvSpPr>
          <p:nvPr>
            <p:ph type="title"/>
          </p:nvPr>
        </p:nvSpPr>
        <p:spPr>
          <a:noFill/>
          <a:ln>
            <a:noFill/>
          </a:ln>
          <a:effectLst>
            <a:outerShdw blurRad="127000" dist="76200" dir="5400000" algn="ctr" rotWithShape="0">
              <a:schemeClr val="bg1"/>
            </a:outerShdw>
          </a:effectLst>
        </p:spPr>
        <p:txBody>
          <a:bodyPr>
            <a:normAutofit fontScale="90000"/>
          </a:bodyPr>
          <a:lstStyle/>
          <a:p>
            <a:r>
              <a:rPr lang="en-US" sz="3600" dirty="0" smtClean="0">
                <a:ln>
                  <a:solidFill>
                    <a:srgbClr val="FF0000"/>
                  </a:solidFill>
                </a:ln>
                <a:solidFill>
                  <a:srgbClr val="FFFF00"/>
                </a:solidFill>
                <a:effectLst>
                  <a:outerShdw blurRad="38100" dist="38100" dir="2700000" algn="tl">
                    <a:srgbClr val="009900">
                      <a:alpha val="50000"/>
                    </a:srgbClr>
                  </a:outerShdw>
                </a:effectLst>
              </a:rPr>
              <a:t>Christmas </a:t>
            </a:r>
            <a:r>
              <a:rPr lang="en-US" sz="3600" dirty="0" smtClean="0">
                <a:ln>
                  <a:solidFill>
                    <a:srgbClr val="FF0000"/>
                  </a:solidFill>
                </a:ln>
                <a:solidFill>
                  <a:srgbClr val="FFFF00"/>
                </a:solidFill>
                <a:effectLst>
                  <a:outerShdw blurRad="38100" dist="38100" dir="2700000" algn="tl">
                    <a:srgbClr val="009900">
                      <a:alpha val="50000"/>
                    </a:srgbClr>
                  </a:outerShdw>
                </a:effectLst>
              </a:rPr>
              <a:t>2016</a:t>
            </a:r>
            <a:r>
              <a:rPr lang="en-US" sz="3600" dirty="0" smtClean="0">
                <a:ln>
                  <a:solidFill>
                    <a:srgbClr val="FF0000"/>
                  </a:solidFill>
                </a:ln>
                <a:solidFill>
                  <a:srgbClr val="FFFF00"/>
                </a:solidFill>
                <a:effectLst>
                  <a:outerShdw blurRad="38100" dist="38100" dir="2700000" algn="tl">
                    <a:srgbClr val="009900">
                      <a:alpha val="50000"/>
                    </a:srgbClr>
                  </a:outerShdw>
                </a:effectLst>
              </a:rPr>
              <a:t/>
            </a:r>
            <a:br>
              <a:rPr lang="en-US" sz="3600" dirty="0" smtClean="0">
                <a:ln>
                  <a:solidFill>
                    <a:srgbClr val="FF0000"/>
                  </a:solidFill>
                </a:ln>
                <a:solidFill>
                  <a:srgbClr val="FFFF00"/>
                </a:solidFill>
                <a:effectLst>
                  <a:outerShdw blurRad="38100" dist="38100" dir="2700000" algn="tl">
                    <a:srgbClr val="009900">
                      <a:alpha val="50000"/>
                    </a:srgbClr>
                  </a:outerShdw>
                </a:effectLst>
              </a:rPr>
            </a:br>
            <a:r>
              <a:rPr lang="en-US" sz="3600" dirty="0" smtClean="0">
                <a:ln>
                  <a:solidFill>
                    <a:srgbClr val="FF0000"/>
                  </a:solidFill>
                </a:ln>
                <a:solidFill>
                  <a:srgbClr val="FFFF00"/>
                </a:solidFill>
                <a:effectLst>
                  <a:outerShdw blurRad="38100" dist="38100" dir="2700000" algn="tl">
                    <a:srgbClr val="009900">
                      <a:alpha val="50000"/>
                    </a:srgbClr>
                  </a:outerShdw>
                </a:effectLst>
              </a:rPr>
              <a:t>Ward Family &amp; Spiritual Guidance</a:t>
            </a:r>
            <a:endParaRPr lang="en-US" sz="3600" dirty="0">
              <a:ln>
                <a:solidFill>
                  <a:srgbClr val="FF0000"/>
                </a:solidFill>
              </a:ln>
              <a:solidFill>
                <a:srgbClr val="FFFF00"/>
              </a:solidFill>
              <a:effectLst>
                <a:outerShdw blurRad="38100" dist="38100" dir="2700000" algn="tl">
                  <a:srgbClr val="009900">
                    <a:alpha val="50000"/>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523999"/>
            <a:ext cx="4781653" cy="4595247"/>
          </a:xfrm>
          <a:prstGeom prst="rect">
            <a:avLst/>
          </a:prstGeom>
          <a:ln w="38100">
            <a:solidFill>
              <a:srgbClr val="FFFF00"/>
            </a:solidFill>
          </a:ln>
        </p:spPr>
      </p:pic>
      <p:sp>
        <p:nvSpPr>
          <p:cNvPr id="5" name="TextBox 4"/>
          <p:cNvSpPr txBox="1"/>
          <p:nvPr/>
        </p:nvSpPr>
        <p:spPr>
          <a:xfrm>
            <a:off x="4815397" y="1905000"/>
            <a:ext cx="2053126"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Cedar City Temple</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flipV="1">
            <a:off x="4648200" y="2274332"/>
            <a:ext cx="381000" cy="176426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86607" y="5029200"/>
            <a:ext cx="3183628"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Hillcrest Ward Meeting House</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8" name="Straight Connector 7"/>
          <p:cNvCxnSpPr>
            <a:endCxn id="7" idx="1"/>
          </p:cNvCxnSpPr>
          <p:nvPr/>
        </p:nvCxnSpPr>
        <p:spPr>
          <a:xfrm flipV="1">
            <a:off x="5029200" y="5213866"/>
            <a:ext cx="457407" cy="52497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05626" y="3779656"/>
            <a:ext cx="1905000" cy="646331"/>
          </a:xfrm>
          <a:prstGeom prst="rect">
            <a:avLst/>
          </a:prstGeom>
          <a:noFill/>
        </p:spPr>
        <p:txBody>
          <a:bodyPr wrap="square" rtlCol="0">
            <a:spAutoFit/>
          </a:bodyPr>
          <a:lstStyle/>
          <a:p>
            <a:pPr algn="ct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Maxine Shirts</a:t>
            </a:r>
          </a:p>
          <a:p>
            <a:pPr algn="ct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(Andrea’s Mom)</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flipH="1" flipV="1">
            <a:off x="6629400" y="2667000"/>
            <a:ext cx="880826" cy="115577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08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4" name="Title 1"/>
          <p:cNvSpPr>
            <a:spLocks noGrp="1"/>
          </p:cNvSpPr>
          <p:nvPr>
            <p:ph type="title"/>
          </p:nvPr>
        </p:nvSpPr>
        <p:spPr>
          <a:xfrm>
            <a:off x="1600200" y="274638"/>
            <a:ext cx="7086600" cy="1630362"/>
          </a:xfrm>
          <a:noFill/>
          <a:ln>
            <a:noFill/>
          </a:ln>
          <a:effectLst>
            <a:outerShdw blurRad="127000" dist="76200" dir="5400000" algn="ctr" rotWithShape="0">
              <a:schemeClr val="bg1"/>
            </a:outerShdw>
          </a:effectLst>
        </p:spPr>
        <p:txBody>
          <a:bodyPr>
            <a:normAutofit fontScale="90000"/>
          </a:bodyPr>
          <a:lstStyle/>
          <a:p>
            <a:pPr algn="l"/>
            <a:r>
              <a:rPr lang="en-US" sz="3600" dirty="0" smtClean="0">
                <a:ln>
                  <a:solidFill>
                    <a:srgbClr val="FF0000"/>
                  </a:solidFill>
                </a:ln>
                <a:solidFill>
                  <a:srgbClr val="FFFF00"/>
                </a:solidFill>
                <a:effectLst>
                  <a:outerShdw blurRad="38100" dist="38100" dir="2700000" algn="tl">
                    <a:srgbClr val="009900">
                      <a:alpha val="50000"/>
                    </a:srgbClr>
                  </a:outerShdw>
                </a:effectLst>
              </a:rPr>
              <a:t>Andrea’s Brother &amp; Mom &amp; </a:t>
            </a:r>
            <a:r>
              <a:rPr lang="en-US" sz="3600" dirty="0">
                <a:ln>
                  <a:solidFill>
                    <a:srgbClr val="FF0000"/>
                  </a:solidFill>
                </a:ln>
                <a:solidFill>
                  <a:srgbClr val="FFFF00"/>
                </a:solidFill>
                <a:effectLst>
                  <a:outerShdw blurRad="38100" dist="38100" dir="2700000" algn="tl">
                    <a:srgbClr val="009900">
                      <a:alpha val="50000"/>
                    </a:srgbClr>
                  </a:outerShdw>
                </a:effectLst>
              </a:rPr>
              <a:t>Roice’s Sister</a:t>
            </a:r>
            <a:br>
              <a:rPr lang="en-US" sz="3600" dirty="0">
                <a:ln>
                  <a:solidFill>
                    <a:srgbClr val="FF0000"/>
                  </a:solidFill>
                </a:ln>
                <a:solidFill>
                  <a:srgbClr val="FFFF00"/>
                </a:solidFill>
                <a:effectLst>
                  <a:outerShdw blurRad="38100" dist="38100" dir="2700000" algn="tl">
                    <a:srgbClr val="009900">
                      <a:alpha val="50000"/>
                    </a:srgbClr>
                  </a:outerShdw>
                </a:effectLst>
              </a:rPr>
            </a:br>
            <a:r>
              <a:rPr lang="en-US" sz="3600" dirty="0" smtClean="0">
                <a:ln>
                  <a:solidFill>
                    <a:srgbClr val="FF0000"/>
                  </a:solidFill>
                </a:ln>
                <a:solidFill>
                  <a:srgbClr val="FFFF00"/>
                </a:solidFill>
                <a:effectLst>
                  <a:outerShdw blurRad="38100" dist="38100" dir="2700000" algn="tl">
                    <a:srgbClr val="009900">
                      <a:alpha val="50000"/>
                    </a:srgbClr>
                  </a:outerShdw>
                </a:effectLst>
              </a:rPr>
              <a:t>Cedar City, Utah</a:t>
            </a:r>
            <a:br>
              <a:rPr lang="en-US" sz="3600" dirty="0" smtClean="0">
                <a:ln>
                  <a:solidFill>
                    <a:srgbClr val="FF0000"/>
                  </a:solidFill>
                </a:ln>
                <a:solidFill>
                  <a:srgbClr val="FFFF00"/>
                </a:solidFill>
                <a:effectLst>
                  <a:outerShdw blurRad="38100" dist="38100" dir="2700000" algn="tl">
                    <a:srgbClr val="009900">
                      <a:alpha val="50000"/>
                    </a:srgbClr>
                  </a:outerShdw>
                </a:effectLst>
              </a:rPr>
            </a:br>
            <a:r>
              <a:rPr lang="en-US" sz="3600" dirty="0" smtClean="0">
                <a:ln>
                  <a:solidFill>
                    <a:srgbClr val="FF0000"/>
                  </a:solidFill>
                </a:ln>
                <a:solidFill>
                  <a:srgbClr val="FFFF00"/>
                </a:solidFill>
                <a:effectLst>
                  <a:outerShdw blurRad="38100" dist="38100" dir="2700000" algn="tl">
                    <a:srgbClr val="009900">
                      <a:alpha val="50000"/>
                    </a:srgbClr>
                  </a:outerShdw>
                </a:effectLst>
              </a:rPr>
              <a:t>Christmas 2016</a:t>
            </a:r>
            <a:endParaRPr lang="en-US" sz="3600" dirty="0">
              <a:ln>
                <a:solidFill>
                  <a:srgbClr val="FF0000"/>
                </a:solidFill>
              </a:ln>
              <a:solidFill>
                <a:srgbClr val="FFFF00"/>
              </a:solidFill>
              <a:effectLst>
                <a:outerShdw blurRad="38100" dist="38100" dir="2700000" algn="tl">
                  <a:srgbClr val="009900">
                    <a:alpha val="50000"/>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1" y="880104"/>
            <a:ext cx="3962400" cy="5119254"/>
          </a:xfrm>
          <a:prstGeom prst="rect">
            <a:avLst/>
          </a:prstGeom>
          <a:ln w="38100">
            <a:solidFill>
              <a:srgbClr val="FFFF00"/>
            </a:solidFill>
          </a:ln>
        </p:spPr>
      </p:pic>
      <p:sp>
        <p:nvSpPr>
          <p:cNvPr id="5" name="TextBox 4"/>
          <p:cNvSpPr txBox="1"/>
          <p:nvPr/>
        </p:nvSpPr>
        <p:spPr>
          <a:xfrm>
            <a:off x="6294783" y="1205636"/>
            <a:ext cx="1973617"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Steve &amp; Jill Shirts</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62600" y="2202964"/>
            <a:ext cx="1986441"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Sara &amp; Des Penny</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57800" y="4085127"/>
            <a:ext cx="1576072"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Maxine Shirts</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H="1" flipV="1">
            <a:off x="5873102" y="4421329"/>
            <a:ext cx="421681" cy="24343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57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4" name="Title 1"/>
          <p:cNvSpPr>
            <a:spLocks noGrp="1"/>
          </p:cNvSpPr>
          <p:nvPr>
            <p:ph type="title"/>
          </p:nvPr>
        </p:nvSpPr>
        <p:spPr>
          <a:noFill/>
          <a:ln>
            <a:noFill/>
          </a:ln>
          <a:effectLst>
            <a:outerShdw blurRad="127000" dist="76200" dir="5400000" algn="ctr" rotWithShape="0">
              <a:schemeClr val="bg1"/>
            </a:outerShdw>
          </a:effectLst>
        </p:spPr>
        <p:txBody>
          <a:bodyPr>
            <a:normAutofit fontScale="90000"/>
          </a:bodyPr>
          <a:lstStyle/>
          <a:p>
            <a:r>
              <a:rPr lang="en-US" sz="3600" dirty="0" smtClean="0">
                <a:ln>
                  <a:solidFill>
                    <a:srgbClr val="FF0000"/>
                  </a:solidFill>
                </a:ln>
                <a:solidFill>
                  <a:srgbClr val="FFFF00"/>
                </a:solidFill>
                <a:effectLst>
                  <a:outerShdw blurRad="38100" dist="38100" dir="2700000" algn="tl">
                    <a:srgbClr val="009900">
                      <a:alpha val="50000"/>
                    </a:srgbClr>
                  </a:outerShdw>
                </a:effectLst>
              </a:rPr>
              <a:t>Iron, Washington, &amp; Garfield Counties</a:t>
            </a:r>
            <a:br>
              <a:rPr lang="en-US" sz="3600" dirty="0" smtClean="0">
                <a:ln>
                  <a:solidFill>
                    <a:srgbClr val="FF0000"/>
                  </a:solidFill>
                </a:ln>
                <a:solidFill>
                  <a:srgbClr val="FFFF00"/>
                </a:solidFill>
                <a:effectLst>
                  <a:outerShdw blurRad="38100" dist="38100" dir="2700000" algn="tl">
                    <a:srgbClr val="009900">
                      <a:alpha val="50000"/>
                    </a:srgbClr>
                  </a:outerShdw>
                </a:effectLst>
              </a:rPr>
            </a:br>
            <a:r>
              <a:rPr lang="en-US" sz="3600" dirty="0" smtClean="0">
                <a:ln>
                  <a:solidFill>
                    <a:srgbClr val="FF0000"/>
                  </a:solidFill>
                </a:ln>
                <a:solidFill>
                  <a:srgbClr val="FFFF00"/>
                </a:solidFill>
                <a:effectLst>
                  <a:outerShdw blurRad="38100" dist="38100" dir="2700000" algn="tl">
                    <a:srgbClr val="009900">
                      <a:alpha val="50000"/>
                    </a:srgbClr>
                  </a:outerShdw>
                </a:effectLst>
              </a:rPr>
              <a:t>Christmas 2016</a:t>
            </a:r>
            <a:r>
              <a:rPr lang="en-US" sz="3600" dirty="0" smtClean="0">
                <a:ln>
                  <a:solidFill>
                    <a:srgbClr val="FF0000"/>
                  </a:solidFill>
                </a:ln>
                <a:solidFill>
                  <a:srgbClr val="FFFF00"/>
                </a:solidFill>
                <a:effectLst>
                  <a:outerShdw blurRad="38100" dist="38100" dir="2700000" algn="tl">
                    <a:srgbClr val="009900">
                      <a:alpha val="50000"/>
                    </a:srgbClr>
                  </a:outerShdw>
                </a:effectLst>
              </a:rPr>
              <a:t/>
            </a:r>
            <a:br>
              <a:rPr lang="en-US" sz="3600" dirty="0" smtClean="0">
                <a:ln>
                  <a:solidFill>
                    <a:srgbClr val="FF0000"/>
                  </a:solidFill>
                </a:ln>
                <a:solidFill>
                  <a:srgbClr val="FFFF00"/>
                </a:solidFill>
                <a:effectLst>
                  <a:outerShdw blurRad="38100" dist="38100" dir="2700000" algn="tl">
                    <a:srgbClr val="009900">
                      <a:alpha val="50000"/>
                    </a:srgbClr>
                  </a:outerShdw>
                </a:effectLst>
              </a:rPr>
            </a:br>
            <a:r>
              <a:rPr lang="en-US" sz="3600" dirty="0" smtClean="0">
                <a:ln>
                  <a:solidFill>
                    <a:srgbClr val="FF0000"/>
                  </a:solidFill>
                </a:ln>
                <a:solidFill>
                  <a:srgbClr val="FFFF00"/>
                </a:solidFill>
                <a:effectLst>
                  <a:outerShdw blurRad="38100" dist="38100" dir="2700000" algn="tl">
                    <a:srgbClr val="009900">
                      <a:alpha val="50000"/>
                    </a:srgbClr>
                  </a:outerShdw>
                </a:effectLst>
              </a:rPr>
              <a:t>50+ Cousins</a:t>
            </a:r>
            <a:endParaRPr lang="en-US" sz="3600" dirty="0">
              <a:ln>
                <a:solidFill>
                  <a:srgbClr val="FF0000"/>
                </a:solidFill>
              </a:ln>
              <a:solidFill>
                <a:srgbClr val="FFFF00"/>
              </a:solidFill>
              <a:effectLst>
                <a:outerShdw blurRad="38100" dist="38100" dir="2700000" algn="tl">
                  <a:srgbClr val="009900">
                    <a:alpha val="50000"/>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77" y="609600"/>
            <a:ext cx="2677523" cy="5422506"/>
          </a:xfrm>
          <a:prstGeom prst="rect">
            <a:avLst/>
          </a:prstGeom>
          <a:ln w="38100">
            <a:solidFill>
              <a:srgbClr val="FFFF00"/>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086" y="2906736"/>
            <a:ext cx="3989252" cy="2351063"/>
          </a:xfrm>
          <a:prstGeom prst="rect">
            <a:avLst/>
          </a:prstGeom>
          <a:ln w="38100">
            <a:solidFill>
              <a:srgbClr val="FFFF00"/>
            </a:solidFill>
          </a:ln>
        </p:spPr>
      </p:pic>
    </p:spTree>
    <p:extLst>
      <p:ext uri="{BB962C8B-B14F-4D97-AF65-F5344CB8AC3E}">
        <p14:creationId xmlns:p14="http://schemas.microsoft.com/office/powerpoint/2010/main" val="275185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4" name="Title 1"/>
          <p:cNvSpPr>
            <a:spLocks noGrp="1"/>
          </p:cNvSpPr>
          <p:nvPr>
            <p:ph type="title"/>
          </p:nvPr>
        </p:nvSpPr>
        <p:spPr>
          <a:noFill/>
          <a:ln>
            <a:noFill/>
          </a:ln>
          <a:effectLst>
            <a:outerShdw blurRad="127000" dist="76200" dir="5400000" algn="ctr" rotWithShape="0">
              <a:schemeClr val="bg1"/>
            </a:outerShdw>
          </a:effectLst>
        </p:spPr>
        <p:txBody>
          <a:bodyPr>
            <a:normAutofit fontScale="90000"/>
          </a:bodyPr>
          <a:lstStyle/>
          <a:p>
            <a:r>
              <a:rPr lang="en-US" sz="3600" dirty="0" smtClean="0">
                <a:ln>
                  <a:solidFill>
                    <a:srgbClr val="FF0000"/>
                  </a:solidFill>
                </a:ln>
                <a:solidFill>
                  <a:srgbClr val="FFFF00"/>
                </a:solidFill>
                <a:effectLst>
                  <a:outerShdw blurRad="38100" dist="38100" dir="2700000" algn="tl">
                    <a:srgbClr val="009900">
                      <a:alpha val="50000"/>
                    </a:srgbClr>
                  </a:outerShdw>
                </a:effectLst>
              </a:rPr>
              <a:t>10 of 15 Grandkids within a 1 Day Drive</a:t>
            </a:r>
            <a:br>
              <a:rPr lang="en-US" sz="3600" dirty="0" smtClean="0">
                <a:ln>
                  <a:solidFill>
                    <a:srgbClr val="FF0000"/>
                  </a:solidFill>
                </a:ln>
                <a:solidFill>
                  <a:srgbClr val="FFFF00"/>
                </a:solidFill>
                <a:effectLst>
                  <a:outerShdw blurRad="38100" dist="38100" dir="2700000" algn="tl">
                    <a:srgbClr val="009900">
                      <a:alpha val="50000"/>
                    </a:srgbClr>
                  </a:outerShdw>
                </a:effectLst>
              </a:rPr>
            </a:br>
            <a:r>
              <a:rPr lang="en-US" sz="3600" dirty="0" smtClean="0">
                <a:ln>
                  <a:solidFill>
                    <a:srgbClr val="FF0000"/>
                  </a:solidFill>
                </a:ln>
                <a:solidFill>
                  <a:srgbClr val="FFFF00"/>
                </a:solidFill>
                <a:effectLst>
                  <a:outerShdw blurRad="38100" dist="38100" dir="2700000" algn="tl">
                    <a:srgbClr val="009900">
                      <a:alpha val="50000"/>
                    </a:srgbClr>
                  </a:outerShdw>
                </a:effectLst>
              </a:rPr>
              <a:t>Christmas 2016 we hope to see all 15</a:t>
            </a:r>
            <a:br>
              <a:rPr lang="en-US" sz="3600" dirty="0" smtClean="0">
                <a:ln>
                  <a:solidFill>
                    <a:srgbClr val="FF0000"/>
                  </a:solidFill>
                </a:ln>
                <a:solidFill>
                  <a:srgbClr val="FFFF00"/>
                </a:solidFill>
                <a:effectLst>
                  <a:outerShdw blurRad="38100" dist="38100" dir="2700000" algn="tl">
                    <a:srgbClr val="009900">
                      <a:alpha val="50000"/>
                    </a:srgbClr>
                  </a:outerShdw>
                </a:effectLst>
              </a:rPr>
            </a:br>
            <a:r>
              <a:rPr lang="en-US" sz="3600" dirty="0" smtClean="0">
                <a:ln>
                  <a:solidFill>
                    <a:srgbClr val="FF0000"/>
                  </a:solidFill>
                </a:ln>
                <a:solidFill>
                  <a:srgbClr val="FFFF00"/>
                </a:solidFill>
                <a:effectLst>
                  <a:outerShdw blurRad="38100" dist="38100" dir="2700000" algn="tl">
                    <a:srgbClr val="009900">
                      <a:alpha val="50000"/>
                    </a:srgbClr>
                  </a:outerShdw>
                </a:effectLst>
              </a:rPr>
              <a:t>because Melanie’s Family is coming to Ft. Collins</a:t>
            </a:r>
            <a:endParaRPr lang="en-US" sz="3600" dirty="0">
              <a:ln>
                <a:solidFill>
                  <a:srgbClr val="FF0000"/>
                </a:solidFill>
              </a:ln>
              <a:solidFill>
                <a:srgbClr val="FFFF00"/>
              </a:solidFill>
              <a:effectLst>
                <a:outerShdw blurRad="38100" dist="38100" dir="2700000" algn="tl">
                  <a:srgbClr val="009900">
                    <a:alpha val="50000"/>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3256" y="1905000"/>
            <a:ext cx="6035407" cy="3413125"/>
          </a:xfrm>
          <a:prstGeom prst="rect">
            <a:avLst/>
          </a:prstGeom>
          <a:ln w="38100">
            <a:solidFill>
              <a:srgbClr val="FFFF00"/>
            </a:solidFill>
          </a:ln>
        </p:spPr>
      </p:pic>
      <p:sp>
        <p:nvSpPr>
          <p:cNvPr id="5" name="TextBox 4"/>
          <p:cNvSpPr txBox="1"/>
          <p:nvPr/>
        </p:nvSpPr>
        <p:spPr>
          <a:xfrm>
            <a:off x="3079284" y="1994919"/>
            <a:ext cx="1492716" cy="1754326"/>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Paul &amp; Kate:</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Grant</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Ella</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Dallin</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Quinten</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Chloe</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73698" y="2069846"/>
            <a:ext cx="1924566" cy="1200329"/>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Audrey &amp; Joshua</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Sophie</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Isabella</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Lauren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10864" y="2792609"/>
            <a:ext cx="1075936" cy="646331"/>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Ben</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Ethan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738028" y="3257976"/>
            <a:ext cx="1847622" cy="646331"/>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Rachel &amp; Garret</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Gwendolyn</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4497566" y="2175726"/>
            <a:ext cx="489873" cy="1395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97816" y="2770614"/>
            <a:ext cx="171223" cy="25698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54722" y="2238606"/>
            <a:ext cx="571958" cy="43140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864517" y="2770614"/>
            <a:ext cx="161106" cy="51397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66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4" name="Title 1"/>
          <p:cNvSpPr>
            <a:spLocks noGrp="1"/>
          </p:cNvSpPr>
          <p:nvPr>
            <p:ph type="title"/>
          </p:nvPr>
        </p:nvSpPr>
        <p:spPr>
          <a:xfrm>
            <a:off x="457200" y="76200"/>
            <a:ext cx="8229600" cy="1143000"/>
          </a:xfrm>
          <a:noFill/>
          <a:ln>
            <a:noFill/>
          </a:ln>
          <a:effectLst>
            <a:outerShdw blurRad="127000" dist="76200" dir="5400000" algn="ctr" rotWithShape="0">
              <a:schemeClr val="bg1"/>
            </a:outerShdw>
          </a:effectLst>
        </p:spPr>
        <p:txBody>
          <a:bodyPr>
            <a:normAutofit/>
          </a:bodyPr>
          <a:lstStyle/>
          <a:p>
            <a:r>
              <a:rPr lang="en-US" sz="3600" dirty="0" smtClean="0">
                <a:ln>
                  <a:solidFill>
                    <a:srgbClr val="FF0000"/>
                  </a:solidFill>
                </a:ln>
                <a:solidFill>
                  <a:srgbClr val="FFFF00"/>
                </a:solidFill>
                <a:effectLst>
                  <a:outerShdw blurRad="38100" dist="38100" dir="2700000" algn="tl">
                    <a:srgbClr val="009900">
                      <a:alpha val="50000"/>
                    </a:srgbClr>
                  </a:outerShdw>
                </a:effectLst>
              </a:rPr>
              <a:t>Merry Christmas 2016</a:t>
            </a:r>
            <a:endParaRPr lang="en-US" sz="3600" dirty="0">
              <a:ln>
                <a:solidFill>
                  <a:srgbClr val="FF0000"/>
                </a:solidFill>
              </a:ln>
              <a:solidFill>
                <a:srgbClr val="FFFF00"/>
              </a:solidFill>
              <a:effectLst>
                <a:outerShdw blurRad="38100" dist="38100" dir="2700000" algn="tl">
                  <a:srgbClr val="009900">
                    <a:alpha val="50000"/>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8686800" cy="5516247"/>
          </a:xfrm>
          <a:prstGeom prst="rect">
            <a:avLst/>
          </a:prstGeom>
          <a:ln w="38100">
            <a:solidFill>
              <a:srgbClr val="FFFF00"/>
            </a:solidFill>
          </a:ln>
        </p:spPr>
      </p:pic>
    </p:spTree>
    <p:extLst>
      <p:ext uri="{BB962C8B-B14F-4D97-AF65-F5344CB8AC3E}">
        <p14:creationId xmlns:p14="http://schemas.microsoft.com/office/powerpoint/2010/main" val="46018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5477"/>
            <a:ext cx="8382000" cy="2339102"/>
          </a:xfrm>
          <a:prstGeom prst="rect">
            <a:avLst/>
          </a:prstGeom>
          <a:noFill/>
        </p:spPr>
        <p:txBody>
          <a:bodyPr wrap="square" rtlCol="0">
            <a:spAutoFit/>
          </a:bodyPr>
          <a:lstStyle/>
          <a:p>
            <a:pPr algn="ct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Merry Christmas </a:t>
            </a:r>
          </a:p>
          <a:p>
            <a:pPr algn="ctr"/>
            <a:r>
              <a:rPr lang="en-US" sz="2800" b="1" dirty="0">
                <a:latin typeface="Times New Roman" pitchFamily="18" charset="0"/>
                <a:cs typeface="Times New Roman" pitchFamily="18" charset="0"/>
              </a:rPr>
              <a:t>and a </a:t>
            </a:r>
          </a:p>
          <a:p>
            <a:pPr algn="ct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Happy New Year </a:t>
            </a:r>
          </a:p>
          <a:p>
            <a:pPr algn="ctr"/>
            <a:r>
              <a:rPr lang="en-US" sz="2800" b="1" dirty="0">
                <a:latin typeface="Times New Roman" pitchFamily="18" charset="0"/>
                <a:cs typeface="Times New Roman" pitchFamily="18" charset="0"/>
              </a:rPr>
              <a:t>to you and yours!</a:t>
            </a:r>
          </a:p>
          <a:p>
            <a:pPr algn="ctr"/>
            <a:endParaRPr lang="en-US" sz="1000" dirty="0">
              <a:latin typeface="Times New Roman" pitchFamily="18" charset="0"/>
              <a:cs typeface="Times New Roman" pitchFamily="18" charset="0"/>
            </a:endParaRPr>
          </a:p>
          <a:p>
            <a:pPr algn="ctr"/>
            <a:endParaRPr lang="en-US" sz="1000" dirty="0">
              <a:latin typeface="Times New Roman" pitchFamily="18" charset="0"/>
              <a:cs typeface="Times New Roman" pitchFamily="18" charset="0"/>
            </a:endParaRPr>
          </a:p>
          <a:p>
            <a:pPr algn="ctr"/>
            <a:r>
              <a:rPr lang="en-US" sz="1400" dirty="0">
                <a:latin typeface="Times New Roman" pitchFamily="18" charset="0"/>
                <a:cs typeface="Times New Roman" pitchFamily="18" charset="0"/>
              </a:rPr>
              <a:t>(more at </a:t>
            </a:r>
            <a:r>
              <a:rPr lang="en-US" sz="1400" dirty="0" smtClean="0">
                <a:latin typeface="Times New Roman" pitchFamily="18" charset="0"/>
                <a:cs typeface="Times New Roman" pitchFamily="18" charset="0"/>
                <a:hlinkClick r:id="rId3"/>
              </a:rPr>
              <a:t>http://www.walden3d.com/photos/Christmas/Christmas_Cards/2016_Christmas_Card.pdf</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a:t>
            </a:r>
            <a:endParaRPr lang="en-US" sz="1400" b="1" dirty="0">
              <a:latin typeface="Times New Roman" pitchFamily="18" charset="0"/>
              <a:cs typeface="Times New Roman" pitchFamily="18" charset="0"/>
            </a:endParaRPr>
          </a:p>
        </p:txBody>
      </p:sp>
      <p:sp>
        <p:nvSpPr>
          <p:cNvPr id="9" name="TextBox 8"/>
          <p:cNvSpPr txBox="1"/>
          <p:nvPr/>
        </p:nvSpPr>
        <p:spPr>
          <a:xfrm>
            <a:off x="228600" y="471533"/>
            <a:ext cx="1394934" cy="692497"/>
          </a:xfrm>
          <a:prstGeom prst="rect">
            <a:avLst/>
          </a:prstGeom>
          <a:noFill/>
        </p:spPr>
        <p:txBody>
          <a:bodyPr wrap="none" rtlCol="0">
            <a:spAutoFit/>
          </a:bodyPr>
          <a:lstStyle/>
          <a:p>
            <a:pPr algn="ctr"/>
            <a:r>
              <a:rPr lang="en-US" sz="1050" b="1" dirty="0"/>
              <a:t>H. Roice Nelson, Jr. &amp;</a:t>
            </a:r>
          </a:p>
          <a:p>
            <a:pPr algn="ctr"/>
            <a:r>
              <a:rPr lang="en-US" sz="1050" b="1" dirty="0"/>
              <a:t>Andrea Shirts Nelson</a:t>
            </a:r>
          </a:p>
          <a:p>
            <a:pPr algn="ctr"/>
            <a:r>
              <a:rPr lang="en-US" sz="900" b="1" dirty="0"/>
              <a:t>2155 West 700 South #31</a:t>
            </a:r>
          </a:p>
          <a:p>
            <a:pPr algn="ctr"/>
            <a:r>
              <a:rPr lang="en-US" sz="900" b="1" dirty="0"/>
              <a:t>Cedar City, UT 84720</a:t>
            </a:r>
          </a:p>
        </p:txBody>
      </p:sp>
      <p:pic>
        <p:nvPicPr>
          <p:cNvPr id="7" name="Picture 1"/>
          <p:cNvPicPr>
            <a:picLocks noChangeAspect="1" noChangeArrowheads="1"/>
          </p:cNvPicPr>
          <p:nvPr/>
        </p:nvPicPr>
        <p:blipFill>
          <a:blip r:embed="rId4" cstate="print"/>
          <a:srcRect/>
          <a:stretch>
            <a:fillRect/>
          </a:stretch>
        </p:blipFill>
        <p:spPr bwMode="auto">
          <a:xfrm>
            <a:off x="4876800" y="6279773"/>
            <a:ext cx="2428875" cy="342900"/>
          </a:xfrm>
          <a:prstGeom prst="rect">
            <a:avLst/>
          </a:prstGeom>
          <a:noFill/>
          <a:ln w="9525">
            <a:noFill/>
            <a:miter lim="800000"/>
            <a:headEnd/>
            <a:tailEnd/>
          </a:ln>
        </p:spPr>
      </p:pic>
      <p:sp>
        <p:nvSpPr>
          <p:cNvPr id="10" name="Rectangle 9"/>
          <p:cNvSpPr/>
          <p:nvPr/>
        </p:nvSpPr>
        <p:spPr>
          <a:xfrm>
            <a:off x="304800" y="2344579"/>
            <a:ext cx="8534400" cy="4278094"/>
          </a:xfrm>
          <a:prstGeom prst="rect">
            <a:avLst/>
          </a:prstGeom>
        </p:spPr>
        <p:txBody>
          <a:bodyPr wrap="square">
            <a:spAutoFit/>
          </a:bodyPr>
          <a:lstStyle/>
          <a:p>
            <a:pPr>
              <a:buNone/>
            </a:pPr>
            <a:r>
              <a:rPr lang="en-US" sz="1600" dirty="0">
                <a:latin typeface="Times New Roman" pitchFamily="18" charset="0"/>
                <a:cs typeface="Times New Roman" pitchFamily="18" charset="0"/>
              </a:rPr>
              <a:t>Dear Friends and Family,</a:t>
            </a:r>
          </a:p>
          <a:p>
            <a:r>
              <a:rPr lang="en-US" sz="1600" dirty="0">
                <a:latin typeface="Times New Roman" pitchFamily="18" charset="0"/>
                <a:cs typeface="Times New Roman" pitchFamily="18" charset="0"/>
              </a:rPr>
              <a:t>     We had visitors again in 2016, and look forward to whenever you are able to visit us in Cedar. Decided this year’s card will show how our family is scattered. It has been an interesting year. The lightning technology is getting better and better. However, both the oil &amp; gas and mining industries have been in the ditch this year, and so there have not been as many sales as we expected. They will come. Andrea has quilted a lot (to distract her from financial worries). We had a garden out at my Grandma Nelson’s garden, where Aunt Shirley and Uncle Willis live now. Melanie visited for Science Camp and told me she has never seen people work so hard for their food. Hopefully you will all be prepared to do the same, if ever required to. We love our callings as Family History Consultants, and enjoy working at the Family History Center every Tuesday afternoon. We were able to sit and stand together as we sang in The Messiah this year. I enjoy Master’s Singers. The practices are more fun than the concerts. We have enjoyed field trips with The Southern Utah Rock Club. All in all a good year.</a:t>
            </a:r>
          </a:p>
          <a:p>
            <a:pPr>
              <a:buNone/>
            </a:pPr>
            <a:r>
              <a:rPr lang="en-US" sz="1600" dirty="0">
                <a:latin typeface="Times New Roman" pitchFamily="18" charset="0"/>
                <a:cs typeface="Times New Roman" pitchFamily="18" charset="0"/>
              </a:rPr>
              <a:t>      We hope &amp; pray you and yours are happy and full of joy this Christmas Season. Weather permitting, we plan to drop in on Ben and Ethan in Ft. Collins and help babysit Melanie and Jared’s kids while they go to the Ft. Collins temple when one of Jared’s cousins gets married.</a:t>
            </a:r>
          </a:p>
          <a:p>
            <a:pPr>
              <a:buNone/>
            </a:pPr>
            <a:r>
              <a:rPr lang="en-US" sz="1600" dirty="0">
                <a:latin typeface="Times New Roman" pitchFamily="18" charset="0"/>
                <a:cs typeface="Times New Roman" pitchFamily="18" charset="0"/>
              </a:rPr>
              <a:t>                                                             With Love,</a:t>
            </a:r>
            <a:endParaRPr lang="en-US" sz="16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4380</TotalTime>
  <Words>476</Words>
  <Application>Microsoft Office PowerPoint</Application>
  <PresentationFormat>On-screen Show (4:3)</PresentationFormat>
  <Paragraphs>76</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Nelson Christmas 2016</vt:lpstr>
      <vt:lpstr>2155 W 700 S #31, Cedar City, Utah Christmas 2016 </vt:lpstr>
      <vt:lpstr>Christmas 2016 Ward Family &amp; Spiritual Guidance</vt:lpstr>
      <vt:lpstr>Andrea’s Brother &amp; Mom &amp; Roice’s Sister Cedar City, Utah Christmas 2016</vt:lpstr>
      <vt:lpstr>Iron, Washington, &amp; Garfield Counties Christmas 2016 50+ Cousins</vt:lpstr>
      <vt:lpstr>10 of 15 Grandkids within a 1 Day Drive Christmas 2016 we hope to see all 15 because Melanie’s Family is coming to Ft. Collins</vt:lpstr>
      <vt:lpstr>Merry Christmas 2016</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Roice Nelson</cp:lastModifiedBy>
  <cp:revision>65</cp:revision>
  <cp:lastPrinted>2015-12-22T04:50:54Z</cp:lastPrinted>
  <dcterms:created xsi:type="dcterms:W3CDTF">2011-12-17T22:43:14Z</dcterms:created>
  <dcterms:modified xsi:type="dcterms:W3CDTF">2016-12-15T22:16:16Z</dcterms:modified>
</cp:coreProperties>
</file>