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435" r:id="rId3"/>
    <p:sldId id="263" r:id="rId4"/>
    <p:sldId id="458" r:id="rId5"/>
    <p:sldId id="376" r:id="rId6"/>
    <p:sldId id="377" r:id="rId7"/>
    <p:sldId id="301" r:id="rId8"/>
    <p:sldId id="407" r:id="rId9"/>
    <p:sldId id="437" r:id="rId10"/>
    <p:sldId id="436" r:id="rId11"/>
    <p:sldId id="454" r:id="rId12"/>
    <p:sldId id="455" r:id="rId13"/>
    <p:sldId id="394" r:id="rId14"/>
    <p:sldId id="452" r:id="rId15"/>
    <p:sldId id="453" r:id="rId16"/>
    <p:sldId id="372" r:id="rId17"/>
    <p:sldId id="395" r:id="rId18"/>
    <p:sldId id="451" r:id="rId19"/>
    <p:sldId id="450" r:id="rId20"/>
    <p:sldId id="461" r:id="rId21"/>
    <p:sldId id="441" r:id="rId22"/>
    <p:sldId id="443" r:id="rId23"/>
    <p:sldId id="442" r:id="rId24"/>
    <p:sldId id="444" r:id="rId25"/>
    <p:sldId id="445" r:id="rId26"/>
    <p:sldId id="446" r:id="rId27"/>
    <p:sldId id="447" r:id="rId28"/>
    <p:sldId id="448" r:id="rId29"/>
    <p:sldId id="462" r:id="rId30"/>
    <p:sldId id="449" r:id="rId31"/>
    <p:sldId id="420" r:id="rId32"/>
    <p:sldId id="459" r:id="rId33"/>
    <p:sldId id="460" r:id="rId34"/>
    <p:sldId id="464" r:id="rId35"/>
    <p:sldId id="463" r:id="rId36"/>
    <p:sldId id="274" r:id="rId37"/>
    <p:sldId id="275" r:id="rId38"/>
    <p:sldId id="276" r:id="rId39"/>
    <p:sldId id="433" r:id="rId40"/>
    <p:sldId id="305" r:id="rId41"/>
    <p:sldId id="267" r:id="rId4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A7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05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951" cy="470059"/>
          </a:xfrm>
          <a:prstGeom prst="rect">
            <a:avLst/>
          </a:prstGeom>
        </p:spPr>
        <p:txBody>
          <a:bodyPr vert="horz" lIns="91467" tIns="45734" rIns="91467" bIns="45734" rtlCol="0"/>
          <a:lstStyle>
            <a:lvl1pPr algn="l">
              <a:defRPr sz="1200"/>
            </a:lvl1pPr>
          </a:lstStyle>
          <a:p>
            <a:endParaRPr lang="en-US"/>
          </a:p>
        </p:txBody>
      </p:sp>
      <p:sp>
        <p:nvSpPr>
          <p:cNvPr id="3" name="Date Placeholder 2"/>
          <p:cNvSpPr>
            <a:spLocks noGrp="1"/>
          </p:cNvSpPr>
          <p:nvPr>
            <p:ph type="dt" idx="1"/>
          </p:nvPr>
        </p:nvSpPr>
        <p:spPr>
          <a:xfrm>
            <a:off x="4022937" y="0"/>
            <a:ext cx="3077951" cy="470059"/>
          </a:xfrm>
          <a:prstGeom prst="rect">
            <a:avLst/>
          </a:prstGeom>
        </p:spPr>
        <p:txBody>
          <a:bodyPr vert="horz" lIns="91467" tIns="45734" rIns="91467" bIns="45734" rtlCol="0"/>
          <a:lstStyle>
            <a:lvl1pPr algn="r">
              <a:defRPr sz="1200"/>
            </a:lvl1pPr>
          </a:lstStyle>
          <a:p>
            <a:fld id="{F738309D-9BD9-452C-9FA9-0CC029913EEA}" type="datetimeFigureOut">
              <a:rPr lang="en-US" smtClean="0"/>
              <a:pPr/>
              <a:t>14/07/02</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1467" tIns="45734" rIns="91467" bIns="45734" rtlCol="0" anchor="ctr"/>
          <a:lstStyle/>
          <a:p>
            <a:endParaRPr lang="en-US"/>
          </a:p>
        </p:txBody>
      </p:sp>
      <p:sp>
        <p:nvSpPr>
          <p:cNvPr id="5" name="Notes Placeholder 4"/>
          <p:cNvSpPr>
            <a:spLocks noGrp="1"/>
          </p:cNvSpPr>
          <p:nvPr>
            <p:ph type="body" sz="quarter" idx="3"/>
          </p:nvPr>
        </p:nvSpPr>
        <p:spPr>
          <a:xfrm>
            <a:off x="709931" y="4459208"/>
            <a:ext cx="5682615" cy="4225767"/>
          </a:xfrm>
          <a:prstGeom prst="rect">
            <a:avLst/>
          </a:prstGeom>
        </p:spPr>
        <p:txBody>
          <a:bodyPr vert="horz" lIns="91467" tIns="45734" rIns="91467" bIns="4573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6828"/>
            <a:ext cx="3077951" cy="470059"/>
          </a:xfrm>
          <a:prstGeom prst="rect">
            <a:avLst/>
          </a:prstGeom>
        </p:spPr>
        <p:txBody>
          <a:bodyPr vert="horz" lIns="91467" tIns="45734" rIns="91467" bIns="45734" rtlCol="0" anchor="b"/>
          <a:lstStyle>
            <a:lvl1pPr algn="l">
              <a:defRPr sz="1200"/>
            </a:lvl1pPr>
          </a:lstStyle>
          <a:p>
            <a:endParaRPr lang="en-US"/>
          </a:p>
        </p:txBody>
      </p:sp>
      <p:sp>
        <p:nvSpPr>
          <p:cNvPr id="7" name="Slide Number Placeholder 6"/>
          <p:cNvSpPr>
            <a:spLocks noGrp="1"/>
          </p:cNvSpPr>
          <p:nvPr>
            <p:ph type="sldNum" sz="quarter" idx="5"/>
          </p:nvPr>
        </p:nvSpPr>
        <p:spPr>
          <a:xfrm>
            <a:off x="4022937" y="8916828"/>
            <a:ext cx="3077951" cy="470059"/>
          </a:xfrm>
          <a:prstGeom prst="rect">
            <a:avLst/>
          </a:prstGeom>
        </p:spPr>
        <p:txBody>
          <a:bodyPr vert="horz" lIns="91467" tIns="45734" rIns="91467" bIns="45734" rtlCol="0" anchor="b"/>
          <a:lstStyle>
            <a:lvl1pPr algn="r">
              <a:defRPr sz="1200"/>
            </a:lvl1pPr>
          </a:lstStyle>
          <a:p>
            <a:fld id="{CDF080C8-1124-43A5-9FF4-1B144B192297}" type="slidenum">
              <a:rPr lang="en-US" smtClean="0"/>
              <a:pPr/>
              <a:t>‹#›</a:t>
            </a:fld>
            <a:endParaRPr lang="en-US"/>
          </a:p>
        </p:txBody>
      </p:sp>
    </p:spTree>
    <p:extLst>
      <p:ext uri="{BB962C8B-B14F-4D97-AF65-F5344CB8AC3E}">
        <p14:creationId xmlns:p14="http://schemas.microsoft.com/office/powerpoint/2010/main" val="2484497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a:t>
            </a:fld>
            <a:endParaRPr lang="en-US"/>
          </a:p>
        </p:txBody>
      </p:sp>
    </p:spTree>
    <p:extLst>
      <p:ext uri="{BB962C8B-B14F-4D97-AF65-F5344CB8AC3E}">
        <p14:creationId xmlns:p14="http://schemas.microsoft.com/office/powerpoint/2010/main" val="394257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16</a:t>
            </a:fld>
            <a:endParaRPr lang="en-US"/>
          </a:p>
        </p:txBody>
      </p:sp>
    </p:spTree>
    <p:extLst>
      <p:ext uri="{BB962C8B-B14F-4D97-AF65-F5344CB8AC3E}">
        <p14:creationId xmlns:p14="http://schemas.microsoft.com/office/powerpoint/2010/main" val="213003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14/07/02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14/07/02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14/07/02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14/07/02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1C7438-95FE-45D7-81CF-647EAE4218BD}" type="datetimeFigureOut">
              <a:rPr lang="en-US" smtClean="0"/>
              <a:pPr/>
              <a:t>14/07/02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1C7438-95FE-45D7-81CF-647EAE4218BD}" type="datetimeFigureOut">
              <a:rPr lang="en-US" smtClean="0"/>
              <a:pPr/>
              <a:t>14/07/02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1C7438-95FE-45D7-81CF-647EAE4218BD}" type="datetimeFigureOut">
              <a:rPr lang="en-US" smtClean="0"/>
              <a:pPr/>
              <a:t>14/07/02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1C7438-95FE-45D7-81CF-647EAE4218BD}" type="datetimeFigureOut">
              <a:rPr lang="en-US" smtClean="0"/>
              <a:pPr/>
              <a:t>14/07/02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C7438-95FE-45D7-81CF-647EAE4218BD}" type="datetimeFigureOut">
              <a:rPr lang="en-US" smtClean="0"/>
              <a:pPr/>
              <a:t>14/07/02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14/07/02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14/07/02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C7438-95FE-45D7-81CF-647EAE4218BD}" type="datetimeFigureOut">
              <a:rPr lang="en-US" smtClean="0"/>
              <a:pPr/>
              <a:t>14/07/02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B4639-4507-4FB0-9BAF-1283F1BE08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Beam_(structure)" TargetMode="External"/><Relationship Id="rId2" Type="http://schemas.openxmlformats.org/officeDocument/2006/relationships/hyperlink" Target="http://en.wikipedia.org/wiki/Load-bearing_wall" TargetMode="External"/><Relationship Id="rId1" Type="http://schemas.openxmlformats.org/officeDocument/2006/relationships/slideLayout" Target="../slideLayouts/slideLayout2.xml"/><Relationship Id="rId4" Type="http://schemas.openxmlformats.org/officeDocument/2006/relationships/hyperlink" Target="http://en.wikipedia.org/wiki/Buildi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dirty="0" smtClean="0"/>
              <a:t>Science Camp #140703.5</a:t>
            </a:r>
            <a:endParaRPr lang="en-US" dirty="0"/>
          </a:p>
        </p:txBody>
      </p:sp>
      <p:sp>
        <p:nvSpPr>
          <p:cNvPr id="4" name="Subtitle 2"/>
          <p:cNvSpPr>
            <a:spLocks noGrp="1"/>
          </p:cNvSpPr>
          <p:nvPr>
            <p:ph type="subTitle" idx="1"/>
          </p:nvPr>
        </p:nvSpPr>
        <p:spPr>
          <a:xfrm>
            <a:off x="990600" y="1905000"/>
            <a:ext cx="7162800" cy="3505200"/>
          </a:xfrm>
        </p:spPr>
        <p:txBody>
          <a:bodyPr>
            <a:normAutofit fontScale="70000" lnSpcReduction="20000"/>
          </a:bodyPr>
          <a:lstStyle/>
          <a:p>
            <a:r>
              <a:rPr lang="en-US" dirty="0" smtClean="0"/>
              <a:t>03-05 July 2014 @ the Nelson Condo, the Nelson Cabin </a:t>
            </a:r>
          </a:p>
          <a:p>
            <a:r>
              <a:rPr lang="en-US" dirty="0" smtClean="0"/>
              <a:t>on Cedar Mountain, and the surrounding area</a:t>
            </a:r>
          </a:p>
          <a:p>
            <a:endParaRPr lang="en-US" dirty="0" smtClean="0"/>
          </a:p>
          <a:p>
            <a:r>
              <a:rPr lang="en-US" dirty="0" smtClean="0"/>
              <a:t>Advisors</a:t>
            </a:r>
          </a:p>
          <a:p>
            <a:r>
              <a:rPr lang="en-US" dirty="0" smtClean="0"/>
              <a:t>H. Roice Nelson, Jr.,  Andrea S. Nelson,</a:t>
            </a:r>
          </a:p>
          <a:p>
            <a:r>
              <a:rPr lang="en-US" dirty="0" smtClean="0"/>
              <a:t>Benjamin B. Nelson, Paul F. Nelson, &amp; Sara Ellen Sullivan</a:t>
            </a:r>
          </a:p>
          <a:p>
            <a:endParaRPr lang="en-US" dirty="0" smtClean="0"/>
          </a:p>
          <a:p>
            <a:r>
              <a:rPr lang="en-US" dirty="0" smtClean="0"/>
              <a:t>Attendees</a:t>
            </a:r>
          </a:p>
          <a:p>
            <a:r>
              <a:rPr lang="en-US" dirty="0" smtClean="0"/>
              <a:t>Ethan E. Nelson, Grant M. Nelson, Colby C. Wright, </a:t>
            </a:r>
          </a:p>
          <a:p>
            <a:r>
              <a:rPr lang="en-US" dirty="0" smtClean="0"/>
              <a:t>Taylor R. Wright, Ella D. Nelson, </a:t>
            </a:r>
            <a:r>
              <a:rPr lang="en-US" dirty="0" smtClean="0"/>
              <a:t>Halle N. Wright</a:t>
            </a:r>
            <a:endParaRPr lang="en-US"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31486" y="0"/>
            <a:ext cx="7212514" cy="6858000"/>
          </a:xfrm>
          <a:prstGeom prst="rect">
            <a:avLst/>
          </a:prstGeom>
        </p:spPr>
      </p:pic>
      <p:sp>
        <p:nvSpPr>
          <p:cNvPr id="2" name="Title 1"/>
          <p:cNvSpPr>
            <a:spLocks noGrp="1"/>
          </p:cNvSpPr>
          <p:nvPr>
            <p:ph type="title"/>
          </p:nvPr>
        </p:nvSpPr>
        <p:spPr>
          <a:xfrm>
            <a:off x="609600" y="3439886"/>
            <a:ext cx="2819400" cy="1143000"/>
          </a:xfrm>
        </p:spPr>
        <p:txBody>
          <a:bodyPr>
            <a:noAutofit/>
          </a:bodyPr>
          <a:lstStyle/>
          <a:p>
            <a:r>
              <a:rPr lang="en-US" sz="3600" b="1" dirty="0" smtClean="0"/>
              <a:t>Cellular Automata</a:t>
            </a:r>
            <a:endParaRPr lang="en-US" sz="3600" b="1" dirty="0"/>
          </a:p>
        </p:txBody>
      </p:sp>
    </p:spTree>
    <p:extLst>
      <p:ext uri="{BB962C8B-B14F-4D97-AF65-F5344CB8AC3E}">
        <p14:creationId xmlns:p14="http://schemas.microsoft.com/office/powerpoint/2010/main" val="3726464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667000" cy="3535362"/>
          </a:xfrm>
        </p:spPr>
        <p:txBody>
          <a:bodyPr>
            <a:normAutofit/>
          </a:bodyPr>
          <a:lstStyle/>
          <a:p>
            <a:r>
              <a:rPr lang="en-US" sz="3600" b="1" dirty="0" smtClean="0"/>
              <a:t>Patterns quickly become complex</a:t>
            </a:r>
            <a:endParaRPr lang="en-US" sz="3600" b="1" dirty="0"/>
          </a:p>
        </p:txBody>
      </p:sp>
      <p:pic>
        <p:nvPicPr>
          <p:cNvPr id="4" name="Picture 3"/>
          <p:cNvPicPr>
            <a:picLocks noChangeAspect="1"/>
          </p:cNvPicPr>
          <p:nvPr/>
        </p:nvPicPr>
        <p:blipFill>
          <a:blip r:embed="rId2"/>
          <a:stretch>
            <a:fillRect/>
          </a:stretch>
        </p:blipFill>
        <p:spPr>
          <a:xfrm>
            <a:off x="2971800" y="-29235"/>
            <a:ext cx="6019800" cy="6887236"/>
          </a:xfrm>
          <a:prstGeom prst="rect">
            <a:avLst/>
          </a:prstGeom>
        </p:spPr>
      </p:pic>
    </p:spTree>
    <p:extLst>
      <p:ext uri="{BB962C8B-B14F-4D97-AF65-F5344CB8AC3E}">
        <p14:creationId xmlns:p14="http://schemas.microsoft.com/office/powerpoint/2010/main" val="299846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Weaving was a first Pattern</a:t>
            </a:r>
            <a:endParaRPr lang="en-US" sz="3600" b="1" dirty="0"/>
          </a:p>
        </p:txBody>
      </p:sp>
      <p:sp>
        <p:nvSpPr>
          <p:cNvPr id="3" name="TextBox 2"/>
          <p:cNvSpPr txBox="1"/>
          <p:nvPr/>
        </p:nvSpPr>
        <p:spPr>
          <a:xfrm>
            <a:off x="685801" y="1905000"/>
            <a:ext cx="8001000" cy="3970318"/>
          </a:xfrm>
          <a:prstGeom prst="rect">
            <a:avLst/>
          </a:prstGeom>
          <a:noFill/>
        </p:spPr>
        <p:txBody>
          <a:bodyPr wrap="square" rtlCol="0">
            <a:spAutoFit/>
          </a:bodyPr>
          <a:lstStyle/>
          <a:p>
            <a:r>
              <a:rPr lang="en-US" b="1" dirty="0"/>
              <a:t>Weaving code: learning computer programming through pattern and craft</a:t>
            </a:r>
          </a:p>
          <a:p>
            <a:r>
              <a:rPr lang="en-US" dirty="0" smtClean="0"/>
              <a:t>February 17, 2014</a:t>
            </a:r>
          </a:p>
          <a:p>
            <a:r>
              <a:rPr lang="en-US" dirty="0" smtClean="0"/>
              <a:t>A </a:t>
            </a:r>
            <a:r>
              <a:rPr lang="en-US" dirty="0"/>
              <a:t>new collaborative project, “Weaving </a:t>
            </a:r>
            <a:r>
              <a:rPr lang="en-US" dirty="0" err="1"/>
              <a:t>code:learning</a:t>
            </a:r>
            <a:r>
              <a:rPr lang="en-US" dirty="0"/>
              <a:t> computer programming through pattern and </a:t>
            </a:r>
            <a:r>
              <a:rPr lang="en-US" dirty="0" smtClean="0"/>
              <a:t>craft.”</a:t>
            </a:r>
          </a:p>
          <a:p>
            <a:r>
              <a:rPr lang="en-US" i="1" dirty="0"/>
              <a:t>There is national policy </a:t>
            </a:r>
            <a:r>
              <a:rPr lang="en-US" i="1" dirty="0" smtClean="0"/>
              <a:t>drive [</a:t>
            </a:r>
            <a:r>
              <a:rPr lang="en-US" i="1" dirty="0" err="1" smtClean="0"/>
              <a:t>Britian</a:t>
            </a:r>
            <a:r>
              <a:rPr lang="en-US" i="1" dirty="0" smtClean="0"/>
              <a:t>] </a:t>
            </a:r>
            <a:r>
              <a:rPr lang="en-US" i="1" dirty="0"/>
              <a:t>to teach computer programming in schools. However, there is a disconnect between programming, and socially-situated learning through play. Our research will bridge this gap, </a:t>
            </a:r>
            <a:r>
              <a:rPr lang="en-US" i="1" dirty="0" err="1"/>
              <a:t>recognising</a:t>
            </a:r>
            <a:r>
              <a:rPr lang="en-US" i="1" dirty="0"/>
              <a:t> the needs of people, particularly of children, to engage with the social and tangible in order to understand the abstract. Our core aim is to bring pattern making in weaving, together with pattern making in live coding of music, in a pedagogic context. This will ground abstract thinking in social activities, as a springboard for learning. We will reconnect computer programming with its origins in craft, drawing from the inspiration which Babbage and Lovelace took from the Jacquard loom, as well as the development of formal mathematics in Greek antiquity using loom metaphors.</a:t>
            </a:r>
            <a:endParaRPr lang="en-US" dirty="0"/>
          </a:p>
        </p:txBody>
      </p:sp>
    </p:spTree>
    <p:extLst>
      <p:ext uri="{BB962C8B-B14F-4D97-AF65-F5344CB8AC3E}">
        <p14:creationId xmlns:p14="http://schemas.microsoft.com/office/powerpoint/2010/main" val="2078398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Dust Devil Ranch, Cedar City, Utah</a:t>
            </a:r>
            <a:endParaRPr lang="en-US" sz="3600" b="1" dirty="0"/>
          </a:p>
        </p:txBody>
      </p:sp>
      <p:pic>
        <p:nvPicPr>
          <p:cNvPr id="4" name="Picture 3"/>
          <p:cNvPicPr>
            <a:picLocks noChangeAspect="1"/>
          </p:cNvPicPr>
          <p:nvPr/>
        </p:nvPicPr>
        <p:blipFill>
          <a:blip r:embed="rId2"/>
          <a:stretch>
            <a:fillRect/>
          </a:stretch>
        </p:blipFill>
        <p:spPr>
          <a:xfrm>
            <a:off x="4152900" y="1244601"/>
            <a:ext cx="4533900" cy="2276475"/>
          </a:xfrm>
          <a:prstGeom prst="rect">
            <a:avLst/>
          </a:prstGeom>
        </p:spPr>
      </p:pic>
      <p:pic>
        <p:nvPicPr>
          <p:cNvPr id="5" name="Picture 4"/>
          <p:cNvPicPr>
            <a:picLocks noChangeAspect="1"/>
          </p:cNvPicPr>
          <p:nvPr/>
        </p:nvPicPr>
        <p:blipFill>
          <a:blip r:embed="rId3"/>
          <a:stretch>
            <a:fillRect/>
          </a:stretch>
        </p:blipFill>
        <p:spPr>
          <a:xfrm>
            <a:off x="457200" y="1244601"/>
            <a:ext cx="3505200" cy="2261198"/>
          </a:xfrm>
          <a:prstGeom prst="rect">
            <a:avLst/>
          </a:prstGeom>
        </p:spPr>
      </p:pic>
      <p:pic>
        <p:nvPicPr>
          <p:cNvPr id="6" name="Picture 5"/>
          <p:cNvPicPr>
            <a:picLocks noChangeAspect="1"/>
          </p:cNvPicPr>
          <p:nvPr/>
        </p:nvPicPr>
        <p:blipFill>
          <a:blip r:embed="rId4"/>
          <a:stretch>
            <a:fillRect/>
          </a:stretch>
        </p:blipFill>
        <p:spPr>
          <a:xfrm>
            <a:off x="457200" y="3733800"/>
            <a:ext cx="3955143" cy="2645106"/>
          </a:xfrm>
          <a:prstGeom prst="rect">
            <a:avLst/>
          </a:prstGeom>
        </p:spPr>
      </p:pic>
      <p:pic>
        <p:nvPicPr>
          <p:cNvPr id="7" name="Picture 6"/>
          <p:cNvPicPr>
            <a:picLocks noChangeAspect="1"/>
          </p:cNvPicPr>
          <p:nvPr/>
        </p:nvPicPr>
        <p:blipFill>
          <a:blip r:embed="rId5"/>
          <a:stretch>
            <a:fillRect/>
          </a:stretch>
        </p:blipFill>
        <p:spPr>
          <a:xfrm>
            <a:off x="4731657" y="3733800"/>
            <a:ext cx="3955143" cy="2644951"/>
          </a:xfrm>
          <a:prstGeom prst="rect">
            <a:avLst/>
          </a:prstGeom>
        </p:spPr>
      </p:pic>
    </p:spTree>
    <p:extLst>
      <p:ext uri="{BB962C8B-B14F-4D97-AF65-F5344CB8AC3E}">
        <p14:creationId xmlns:p14="http://schemas.microsoft.com/office/powerpoint/2010/main" val="33983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 Larsen: </a:t>
            </a:r>
            <a:r>
              <a:rPr lang="en-US" dirty="0" err="1" smtClean="0"/>
              <a:t>InfoWest</a:t>
            </a:r>
            <a:endParaRPr lang="en-US" dirty="0"/>
          </a:p>
        </p:txBody>
      </p:sp>
      <p:pic>
        <p:nvPicPr>
          <p:cNvPr id="4" name="Picture 3"/>
          <p:cNvPicPr>
            <a:picLocks noChangeAspect="1"/>
          </p:cNvPicPr>
          <p:nvPr/>
        </p:nvPicPr>
        <p:blipFill>
          <a:blip r:embed="rId2"/>
          <a:stretch>
            <a:fillRect/>
          </a:stretch>
        </p:blipFill>
        <p:spPr>
          <a:xfrm>
            <a:off x="249383" y="1805720"/>
            <a:ext cx="8666017" cy="3666391"/>
          </a:xfrm>
          <a:prstGeom prst="rect">
            <a:avLst/>
          </a:prstGeom>
        </p:spPr>
      </p:pic>
    </p:spTree>
    <p:extLst>
      <p:ext uri="{BB962C8B-B14F-4D97-AF65-F5344CB8AC3E}">
        <p14:creationId xmlns:p14="http://schemas.microsoft.com/office/powerpoint/2010/main" val="3798547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walden3d.com/photos/Family/Science_Camps/2011_SC_CD3/SC2-413_geocach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4495800"/>
            <a:ext cx="8229600" cy="1143000"/>
          </a:xfrm>
        </p:spPr>
        <p:txBody>
          <a:bodyPr>
            <a:normAutofit/>
          </a:bodyPr>
          <a:lstStyle/>
          <a:p>
            <a:r>
              <a:rPr lang="en-US" sz="3600" b="1" dirty="0" smtClean="0"/>
              <a:t>Fiddler’s Canyon Geocache</a:t>
            </a:r>
            <a:endParaRPr lang="en-US" sz="36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855857"/>
            <a:ext cx="3505200" cy="1941770"/>
          </a:xfrm>
          <a:prstGeom prst="rect">
            <a:avLst/>
          </a:prstGeom>
        </p:spPr>
      </p:pic>
      <p:pic>
        <p:nvPicPr>
          <p:cNvPr id="5" name="Picture 4"/>
          <p:cNvPicPr>
            <a:picLocks noChangeAspect="1"/>
          </p:cNvPicPr>
          <p:nvPr/>
        </p:nvPicPr>
        <p:blipFill>
          <a:blip r:embed="rId3"/>
          <a:stretch>
            <a:fillRect/>
          </a:stretch>
        </p:blipFill>
        <p:spPr>
          <a:xfrm>
            <a:off x="762000" y="2845897"/>
            <a:ext cx="3505200" cy="1906433"/>
          </a:xfrm>
          <a:prstGeom prst="rect">
            <a:avLst/>
          </a:prstGeom>
        </p:spPr>
      </p:pic>
      <p:pic>
        <p:nvPicPr>
          <p:cNvPr id="6" name="Picture 5"/>
          <p:cNvPicPr>
            <a:picLocks noChangeAspect="1"/>
          </p:cNvPicPr>
          <p:nvPr/>
        </p:nvPicPr>
        <p:blipFill>
          <a:blip r:embed="rId4"/>
          <a:stretch>
            <a:fillRect/>
          </a:stretch>
        </p:blipFill>
        <p:spPr>
          <a:xfrm>
            <a:off x="762000" y="4800600"/>
            <a:ext cx="3505200" cy="1943040"/>
          </a:xfrm>
          <a:prstGeom prst="rect">
            <a:avLst/>
          </a:prstGeom>
        </p:spPr>
      </p:pic>
      <p:sp>
        <p:nvSpPr>
          <p:cNvPr id="2" name="Title 1"/>
          <p:cNvSpPr>
            <a:spLocks noGrp="1"/>
          </p:cNvSpPr>
          <p:nvPr>
            <p:ph type="title"/>
          </p:nvPr>
        </p:nvSpPr>
        <p:spPr>
          <a:xfrm>
            <a:off x="457200" y="0"/>
            <a:ext cx="8229600" cy="1417638"/>
          </a:xfrm>
        </p:spPr>
        <p:txBody>
          <a:bodyPr>
            <a:normAutofit/>
          </a:bodyPr>
          <a:lstStyle/>
          <a:p>
            <a:r>
              <a:rPr lang="en-US" sz="3600" b="1" dirty="0" smtClean="0"/>
              <a:t>      Tango &amp; Cardboard VR</a:t>
            </a:r>
            <a:br>
              <a:rPr lang="en-US" sz="3600" b="1" dirty="0" smtClean="0"/>
            </a:br>
            <a:r>
              <a:rPr lang="en-US" sz="3600" b="1" dirty="0" smtClean="0"/>
              <a:t>    from Google </a:t>
            </a:r>
            <a:r>
              <a:rPr lang="en-US" sz="3600" b="1" dirty="0" smtClean="0"/>
              <a:t>IO</a:t>
            </a:r>
            <a:endParaRPr lang="en-US" sz="3600" b="1" dirty="0"/>
          </a:p>
        </p:txBody>
      </p:sp>
      <p:pic>
        <p:nvPicPr>
          <p:cNvPr id="8" name="Picture 7"/>
          <p:cNvPicPr>
            <a:picLocks noChangeAspect="1"/>
          </p:cNvPicPr>
          <p:nvPr/>
        </p:nvPicPr>
        <p:blipFill>
          <a:blip r:embed="rId5"/>
          <a:stretch>
            <a:fillRect/>
          </a:stretch>
        </p:blipFill>
        <p:spPr>
          <a:xfrm>
            <a:off x="4729766" y="1295400"/>
            <a:ext cx="3494468" cy="1985927"/>
          </a:xfrm>
          <a:prstGeom prst="rect">
            <a:avLst/>
          </a:prstGeom>
        </p:spPr>
      </p:pic>
      <p:pic>
        <p:nvPicPr>
          <p:cNvPr id="9" name="Picture 8"/>
          <p:cNvPicPr>
            <a:picLocks noChangeAspect="1"/>
          </p:cNvPicPr>
          <p:nvPr/>
        </p:nvPicPr>
        <p:blipFill>
          <a:blip r:embed="rId6"/>
          <a:stretch>
            <a:fillRect/>
          </a:stretch>
        </p:blipFill>
        <p:spPr>
          <a:xfrm>
            <a:off x="4729766" y="3281327"/>
            <a:ext cx="3516746" cy="1671673"/>
          </a:xfrm>
          <a:prstGeom prst="rect">
            <a:avLst/>
          </a:prstGeom>
        </p:spPr>
      </p:pic>
      <p:pic>
        <p:nvPicPr>
          <p:cNvPr id="10" name="Picture 9"/>
          <p:cNvPicPr>
            <a:picLocks noChangeAspect="1"/>
          </p:cNvPicPr>
          <p:nvPr/>
        </p:nvPicPr>
        <p:blipFill>
          <a:blip r:embed="rId7"/>
          <a:stretch>
            <a:fillRect/>
          </a:stretch>
        </p:blipFill>
        <p:spPr>
          <a:xfrm>
            <a:off x="4752044" y="4953000"/>
            <a:ext cx="3494468" cy="1790640"/>
          </a:xfrm>
          <a:prstGeom prst="rect">
            <a:avLst/>
          </a:prstGeom>
        </p:spPr>
      </p:pic>
    </p:spTree>
    <p:extLst>
      <p:ext uri="{BB962C8B-B14F-4D97-AF65-F5344CB8AC3E}">
        <p14:creationId xmlns:p14="http://schemas.microsoft.com/office/powerpoint/2010/main" val="3067165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Paul’s Report</a:t>
            </a:r>
            <a:endParaRPr lang="en-US" sz="3600" b="1" dirty="0"/>
          </a:p>
        </p:txBody>
      </p:sp>
      <p:pic>
        <p:nvPicPr>
          <p:cNvPr id="4" name="Picture 3"/>
          <p:cNvPicPr>
            <a:picLocks noChangeAspect="1"/>
          </p:cNvPicPr>
          <p:nvPr/>
        </p:nvPicPr>
        <p:blipFill>
          <a:blip r:embed="rId2"/>
          <a:stretch>
            <a:fillRect/>
          </a:stretch>
        </p:blipFill>
        <p:spPr>
          <a:xfrm>
            <a:off x="804303" y="1111566"/>
            <a:ext cx="7577697" cy="5670234"/>
          </a:xfrm>
          <a:prstGeom prst="rect">
            <a:avLst/>
          </a:prstGeom>
        </p:spPr>
      </p:pic>
    </p:spTree>
    <p:extLst>
      <p:ext uri="{BB962C8B-B14F-4D97-AF65-F5344CB8AC3E}">
        <p14:creationId xmlns:p14="http://schemas.microsoft.com/office/powerpoint/2010/main" val="280185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Picture 30" descr="https://encrypted-tbn1.gstatic.com/images?q=tbn:ANd9GcRXIUUwQc8v6xY3jA-DTNe8CqOesBDNptC5BqqmdLgrBRDEzOopX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0361" y="4211408"/>
            <a:ext cx="3516695" cy="26465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Patterns</a:t>
            </a:r>
            <a:endParaRPr lang="en-US" dirty="0"/>
          </a:p>
        </p:txBody>
      </p:sp>
      <p:sp>
        <p:nvSpPr>
          <p:cNvPr id="3" name="Content Placeholder 2"/>
          <p:cNvSpPr>
            <a:spLocks noGrp="1"/>
          </p:cNvSpPr>
          <p:nvPr>
            <p:ph idx="1"/>
          </p:nvPr>
        </p:nvSpPr>
        <p:spPr>
          <a:xfrm>
            <a:off x="1295400" y="1722437"/>
            <a:ext cx="6629400" cy="3992563"/>
          </a:xfrm>
        </p:spPr>
        <p:txBody>
          <a:bodyPr>
            <a:normAutofit/>
          </a:bodyPr>
          <a:lstStyle/>
          <a:p>
            <a:pPr marL="0" indent="0" algn="ctr">
              <a:buNone/>
            </a:pPr>
            <a:r>
              <a:rPr lang="en-US" sz="2400" dirty="0" smtClean="0"/>
              <a:t>“Who serve unto the example and shadow of heavenly things, as Moses was admonished of God when he was about to make the tabernacle: for, See, </a:t>
            </a:r>
            <a:r>
              <a:rPr lang="en-US" sz="2400" dirty="0" err="1" smtClean="0"/>
              <a:t>saith</a:t>
            </a:r>
            <a:r>
              <a:rPr lang="en-US" sz="2400" dirty="0" smtClean="0"/>
              <a:t> he, that thou </a:t>
            </a:r>
            <a:r>
              <a:rPr lang="en-US" sz="2400" b="1" dirty="0" smtClean="0"/>
              <a:t>make all things according to the pattern</a:t>
            </a:r>
            <a:r>
              <a:rPr lang="en-US" sz="2400" dirty="0" smtClean="0"/>
              <a:t> </a:t>
            </a:r>
            <a:r>
              <a:rPr lang="en-US" sz="2400" dirty="0" err="1" smtClean="0"/>
              <a:t>shewed</a:t>
            </a:r>
            <a:r>
              <a:rPr lang="en-US" sz="2400" dirty="0" smtClean="0"/>
              <a:t> to thee in the mount.”</a:t>
            </a:r>
          </a:p>
          <a:p>
            <a:pPr marL="0" indent="0" algn="ctr">
              <a:buNone/>
            </a:pPr>
            <a:endParaRPr lang="en-US" sz="200" dirty="0"/>
          </a:p>
          <a:p>
            <a:pPr marL="0" indent="0" algn="ctr">
              <a:buNone/>
            </a:pPr>
            <a:r>
              <a:rPr lang="en-US" sz="2400" dirty="0"/>
              <a:t>Hebrews 8:5</a:t>
            </a:r>
          </a:p>
        </p:txBody>
      </p:sp>
      <p:pic>
        <p:nvPicPr>
          <p:cNvPr id="1026" name="Picture 2" descr="https://encrypted-tbn0.gstatic.com/images?q=tbn:ANd9GcRUkxulpcCugAwGsM1-5j1NGTSgkEJG9_JllZPVD1XExMvJ_9U8i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 y="5238749"/>
            <a:ext cx="2824649" cy="1619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T9gq7MSWmOevcNETFRKFvVO7eJFyU_zy7qGwtdsMoK1y4nYu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429000" cy="17224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encrypted-tbn0.gstatic.com/images?q=tbn:ANd9GcSusdjr2LhiY22iuz7evQ0-xD_OIstinvr_qMngAe-8MZE9rp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0886"/>
            <a:ext cx="3505200" cy="173354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2.gstatic.com/images?q=tbn:ANd9GcQ2p7PIeJXp8qxdZ-f2Q1C4zHU44OW3X2rpTLp1fW7zMT0YzDniP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744435"/>
            <a:ext cx="1200409"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encrypted-tbn1.gstatic.com/images?q=tbn:ANd9GcS4ipELVTSh00oPh-2w0JBldCJH2vkbRuAModuiEXEyBRCaGYX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1729695"/>
            <a:ext cx="1143000" cy="248171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2.gstatic.com/images?q=tbn:ANd9GcSlYVry_mwJagEpmwFDztFiGx7Et0jS-s4O6I5hMcxfHxa_5VH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5075" y="5238749"/>
            <a:ext cx="282892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3.gstatic.com/images?q=tbn:ANd9GcTHEs1AHd8uSDI-Z4hjphKbIGC9cXZKtV6KaF8xsjIUfWYLc2j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9" y="4211409"/>
            <a:ext cx="2816582" cy="102733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encrypted-tbn3.gstatic.com/images?q=tbn:ANd9GcS_-vPndzJnahzBVfoN-VX3nSwtJvqUawXTy-YXLI11eLvxM1B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5074" y="4211408"/>
            <a:ext cx="2828926" cy="102733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encrypted-tbn3.gstatic.com/images?q=tbn:ANd9GcQXnmTKqrx7akhCvUnqJDz5CFqejwJQg18-QP9zBOsVn7g5uIrl"/>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9984" y="4524828"/>
            <a:ext cx="2162175" cy="216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200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Patterns are Everywhere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438400"/>
            <a:ext cx="5155603" cy="3429000"/>
          </a:xfrm>
          <a:prstGeom prst="rect">
            <a:avLst/>
          </a:prstGeom>
        </p:spPr>
      </p:pic>
      <p:pic>
        <p:nvPicPr>
          <p:cNvPr id="5" name="Picture 4" descr="Intelligent E-CAD Vertical.jpg"/>
          <p:cNvPicPr>
            <a:picLocks noChangeAspect="1"/>
          </p:cNvPicPr>
          <p:nvPr/>
        </p:nvPicPr>
        <p:blipFill>
          <a:blip r:embed="rId3" cstate="print"/>
          <a:stretch>
            <a:fillRect/>
          </a:stretch>
        </p:blipFill>
        <p:spPr>
          <a:xfrm>
            <a:off x="136758" y="1136392"/>
            <a:ext cx="3673242" cy="5509864"/>
          </a:xfrm>
          <a:prstGeom prst="rect">
            <a:avLst/>
          </a:prstGeom>
        </p:spPr>
      </p:pic>
    </p:spTree>
    <p:extLst>
      <p:ext uri="{BB962C8B-B14F-4D97-AF65-F5344CB8AC3E}">
        <p14:creationId xmlns:p14="http://schemas.microsoft.com/office/powerpoint/2010/main" val="2731584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Ethan’s Report</a:t>
            </a:r>
            <a:endParaRPr lang="en-US" sz="3600" b="1" dirty="0"/>
          </a:p>
        </p:txBody>
      </p:sp>
      <p:sp>
        <p:nvSpPr>
          <p:cNvPr id="3" name="Content Placeholder 2"/>
          <p:cNvSpPr>
            <a:spLocks noGrp="1"/>
          </p:cNvSpPr>
          <p:nvPr>
            <p:ph idx="1"/>
          </p:nvPr>
        </p:nvSpPr>
        <p:spPr>
          <a:xfrm>
            <a:off x="457200" y="990600"/>
            <a:ext cx="8229600" cy="5486400"/>
          </a:xfrm>
        </p:spPr>
        <p:txBody>
          <a:bodyPr>
            <a:normAutofit fontScale="32500" lnSpcReduction="20000"/>
          </a:bodyPr>
          <a:lstStyle/>
          <a:p>
            <a:pPr marL="0" indent="0">
              <a:buNone/>
            </a:pPr>
            <a:r>
              <a:rPr lang="en-US" sz="4300" dirty="0"/>
              <a:t>Ethan Nelson</a:t>
            </a:r>
          </a:p>
          <a:p>
            <a:pPr marL="0" indent="0">
              <a:buNone/>
            </a:pPr>
            <a:r>
              <a:rPr lang="en-US" sz="4300" dirty="0"/>
              <a:t>Mrs. Tracy</a:t>
            </a:r>
          </a:p>
          <a:p>
            <a:pPr marL="0" indent="0">
              <a:buNone/>
            </a:pPr>
            <a:r>
              <a:rPr lang="en-US" sz="4300" dirty="0"/>
              <a:t>Period 8 </a:t>
            </a:r>
          </a:p>
          <a:p>
            <a:pPr marL="0" indent="0">
              <a:buNone/>
            </a:pPr>
            <a:r>
              <a:rPr lang="en-US" sz="4300" dirty="0" smtClean="0"/>
              <a:t>10/23/13</a:t>
            </a:r>
          </a:p>
          <a:p>
            <a:endParaRPr lang="en-US" dirty="0"/>
          </a:p>
          <a:p>
            <a:pPr marL="0" indent="0">
              <a:buNone/>
            </a:pPr>
            <a:r>
              <a:rPr lang="en-US" sz="4500" b="1" dirty="0"/>
              <a:t>Problem Statement </a:t>
            </a:r>
            <a:endParaRPr lang="en-US" sz="4500" dirty="0"/>
          </a:p>
          <a:p>
            <a:r>
              <a:rPr lang="en-US" sz="4500" dirty="0"/>
              <a:t>Which type of internal structure withstands weight the best?</a:t>
            </a:r>
          </a:p>
          <a:p>
            <a:pPr marL="0" indent="0">
              <a:buNone/>
            </a:pPr>
            <a:r>
              <a:rPr lang="en-US" sz="4500" dirty="0"/>
              <a:t/>
            </a:r>
            <a:br>
              <a:rPr lang="en-US" sz="4500" dirty="0"/>
            </a:br>
            <a:r>
              <a:rPr lang="en-US" sz="4500" b="1" dirty="0"/>
              <a:t>Variables</a:t>
            </a:r>
            <a:endParaRPr lang="en-US" sz="4500" dirty="0"/>
          </a:p>
          <a:p>
            <a:pPr fontAlgn="base"/>
            <a:r>
              <a:rPr lang="en-US" sz="4500" u="sng" dirty="0"/>
              <a:t>Independent Variable</a:t>
            </a:r>
            <a:r>
              <a:rPr lang="en-US" sz="4500" dirty="0"/>
              <a:t>: Internal Structure type I will use trusses</a:t>
            </a:r>
            <a:r>
              <a:rPr lang="en-US" sz="4500" dirty="0" smtClean="0"/>
              <a:t>, columns</a:t>
            </a:r>
            <a:r>
              <a:rPr lang="en-US" sz="4500" dirty="0"/>
              <a:t>, and load bearing walls as the three variables</a:t>
            </a:r>
          </a:p>
          <a:p>
            <a:pPr fontAlgn="base"/>
            <a:r>
              <a:rPr lang="en-US" sz="4500" u="sng" dirty="0"/>
              <a:t>Dependent Variable</a:t>
            </a:r>
            <a:r>
              <a:rPr lang="en-US" sz="4500" dirty="0"/>
              <a:t>: The amount of weight each structure can hold.  </a:t>
            </a:r>
          </a:p>
          <a:p>
            <a:pPr fontAlgn="base"/>
            <a:r>
              <a:rPr lang="en-US" sz="4500" u="sng" dirty="0"/>
              <a:t>Control Variable:</a:t>
            </a:r>
            <a:r>
              <a:rPr lang="en-US" sz="4500" dirty="0"/>
              <a:t> Basic structure, type of weight, and material type.</a:t>
            </a:r>
          </a:p>
          <a:p>
            <a:pPr marL="0" indent="0">
              <a:buNone/>
            </a:pPr>
            <a:r>
              <a:rPr lang="en-US" sz="4500" dirty="0"/>
              <a:t/>
            </a:r>
            <a:br>
              <a:rPr lang="en-US" sz="4500" dirty="0"/>
            </a:br>
            <a:r>
              <a:rPr lang="en-US" sz="4500" b="1" dirty="0"/>
              <a:t>Background Knowledge </a:t>
            </a:r>
            <a:endParaRPr lang="en-US" sz="4500" dirty="0"/>
          </a:p>
          <a:p>
            <a:r>
              <a:rPr lang="en-US" sz="4500" dirty="0"/>
              <a:t>Buildings are man made structures built for shelter. Buildings are supported by things called structural elements</a:t>
            </a:r>
            <a:r>
              <a:rPr lang="en-US" sz="4500" dirty="0" smtClean="0"/>
              <a:t>. These </a:t>
            </a:r>
            <a:r>
              <a:rPr lang="en-US" sz="4500" dirty="0"/>
              <a:t>are the parts of a building that keep it standing. Three examples of structural elements are load bearing walls, columns, and trusses. Trusses are structural elements that can keep the ceiling from sagging and extreme weight. Load bearing walls are </a:t>
            </a:r>
            <a:r>
              <a:rPr lang="en-US" sz="4500" dirty="0" smtClean="0"/>
              <a:t>inter-walls </a:t>
            </a:r>
            <a:r>
              <a:rPr lang="en-US" sz="4500" dirty="0"/>
              <a:t>running through the whole building and support all other walls. Columns are a structural element that do the same thing as load bearing walls but also support the floors.</a:t>
            </a:r>
          </a:p>
          <a:p>
            <a:pPr marL="0" indent="0">
              <a:buNone/>
            </a:pPr>
            <a:r>
              <a:rPr lang="en-US" sz="4500" dirty="0"/>
              <a:t/>
            </a:r>
            <a:br>
              <a:rPr lang="en-US" sz="4500" dirty="0"/>
            </a:br>
            <a:r>
              <a:rPr lang="en-US" sz="4500" b="1" dirty="0"/>
              <a:t>Hypothesis</a:t>
            </a:r>
            <a:r>
              <a:rPr lang="en-US" sz="4500" dirty="0"/>
              <a:t> </a:t>
            </a:r>
          </a:p>
          <a:p>
            <a:r>
              <a:rPr lang="en-US" sz="4500" dirty="0"/>
              <a:t>Load bearing walls will hold the most weight because  it interlocks with other walls while columns and trusses sit separate. In addition, load bearing walls transfer weight to the foundation</a:t>
            </a:r>
            <a:r>
              <a:rPr lang="en-US" sz="4500" dirty="0" smtClean="0"/>
              <a:t>.</a:t>
            </a:r>
            <a:endParaRPr lang="en-US" sz="4500" dirty="0"/>
          </a:p>
        </p:txBody>
      </p:sp>
    </p:spTree>
    <p:extLst>
      <p:ext uri="{BB962C8B-B14F-4D97-AF65-F5344CB8AC3E}">
        <p14:creationId xmlns:p14="http://schemas.microsoft.com/office/powerpoint/2010/main" val="327705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Ethan Materials &amp; Procedure</a:t>
            </a:r>
            <a:endParaRPr lang="en-US" sz="3600" b="1" dirty="0"/>
          </a:p>
        </p:txBody>
      </p:sp>
      <p:sp>
        <p:nvSpPr>
          <p:cNvPr id="4" name="TextBox 3"/>
          <p:cNvSpPr txBox="1"/>
          <p:nvPr/>
        </p:nvSpPr>
        <p:spPr>
          <a:xfrm>
            <a:off x="457200" y="1054715"/>
            <a:ext cx="8443686" cy="5355312"/>
          </a:xfrm>
          <a:prstGeom prst="rect">
            <a:avLst/>
          </a:prstGeom>
          <a:noFill/>
        </p:spPr>
        <p:txBody>
          <a:bodyPr wrap="square" rtlCol="0">
            <a:spAutoFit/>
          </a:bodyPr>
          <a:lstStyle/>
          <a:p>
            <a:r>
              <a:rPr lang="en-US" b="1" dirty="0" smtClean="0"/>
              <a:t>Materials</a:t>
            </a:r>
            <a:endParaRPr lang="en-US" dirty="0"/>
          </a:p>
          <a:p>
            <a:r>
              <a:rPr lang="en-US" dirty="0"/>
              <a:t>Foam core</a:t>
            </a:r>
          </a:p>
          <a:p>
            <a:r>
              <a:rPr lang="en-US" dirty="0"/>
              <a:t>Cutting knife </a:t>
            </a:r>
          </a:p>
          <a:p>
            <a:r>
              <a:rPr lang="en-US" dirty="0"/>
              <a:t>foot long ruler</a:t>
            </a:r>
          </a:p>
          <a:p>
            <a:r>
              <a:rPr lang="en-US" dirty="0"/>
              <a:t>glue</a:t>
            </a:r>
          </a:p>
          <a:p>
            <a:r>
              <a:rPr lang="en-US" dirty="0"/>
              <a:t>weight</a:t>
            </a:r>
          </a:p>
          <a:p>
            <a:r>
              <a:rPr lang="en-US" dirty="0"/>
              <a:t/>
            </a:r>
            <a:br>
              <a:rPr lang="en-US" dirty="0"/>
            </a:br>
            <a:r>
              <a:rPr lang="en-US" b="1" dirty="0"/>
              <a:t>Procedure</a:t>
            </a:r>
            <a:endParaRPr lang="en-US" dirty="0"/>
          </a:p>
          <a:p>
            <a:r>
              <a:rPr lang="en-US" dirty="0"/>
              <a:t>1. Take foam core, matte board, a cutting knife, and a ruler</a:t>
            </a:r>
            <a:r>
              <a:rPr lang="en-US" b="1" dirty="0"/>
              <a:t> </a:t>
            </a:r>
            <a:r>
              <a:rPr lang="en-US" dirty="0"/>
              <a:t>to make a structure that will have a specific internal structure. Be sure to make each building the same design. Not doing this will affect the outcome of the data. </a:t>
            </a:r>
          </a:p>
          <a:p>
            <a:r>
              <a:rPr lang="en-US" dirty="0"/>
              <a:t>2. Repeat step 1 twice for two other structure types.</a:t>
            </a:r>
          </a:p>
          <a:p>
            <a:r>
              <a:rPr lang="en-US" dirty="0"/>
              <a:t>3. Take the balsa wood to create the three different structure types you will put inside each building. </a:t>
            </a:r>
          </a:p>
          <a:p>
            <a:r>
              <a:rPr lang="en-US" dirty="0"/>
              <a:t>4. Take all the items you have made and glue them together to make the three buildings. </a:t>
            </a:r>
          </a:p>
          <a:p>
            <a:r>
              <a:rPr lang="en-US" dirty="0"/>
              <a:t>5. Now that you have all the models you need take the first three and put a series of weights on each one. </a:t>
            </a:r>
          </a:p>
          <a:p>
            <a:r>
              <a:rPr lang="en-US" dirty="0"/>
              <a:t>6. Continue to put more and more weight until each structure has collapsed.</a:t>
            </a:r>
          </a:p>
          <a:p>
            <a:r>
              <a:rPr lang="en-US" dirty="0"/>
              <a:t>7. Record the data found in step </a:t>
            </a:r>
            <a:r>
              <a:rPr lang="en-US" dirty="0" smtClean="0"/>
              <a:t>6.</a:t>
            </a:r>
            <a:endParaRPr lang="en-US" dirty="0"/>
          </a:p>
        </p:txBody>
      </p:sp>
    </p:spTree>
    <p:extLst>
      <p:ext uri="{BB962C8B-B14F-4D97-AF65-F5344CB8AC3E}">
        <p14:creationId xmlns:p14="http://schemas.microsoft.com/office/powerpoint/2010/main" val="253503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Ethan Data/Results</a:t>
            </a:r>
            <a:endParaRPr lang="en-US" sz="4000" dirty="0"/>
          </a:p>
        </p:txBody>
      </p:sp>
      <p:pic>
        <p:nvPicPr>
          <p:cNvPr id="5" name="Content Placeholder 4"/>
          <p:cNvPicPr>
            <a:picLocks noGrp="1" noChangeAspect="1"/>
          </p:cNvPicPr>
          <p:nvPr>
            <p:ph idx="1"/>
          </p:nvPr>
        </p:nvPicPr>
        <p:blipFill>
          <a:blip r:embed="rId2"/>
          <a:stretch>
            <a:fillRect/>
          </a:stretch>
        </p:blipFill>
        <p:spPr>
          <a:xfrm>
            <a:off x="457200" y="2843464"/>
            <a:ext cx="4114800" cy="2490536"/>
          </a:xfrm>
          <a:prstGeom prst="rect">
            <a:avLst/>
          </a:prstGeom>
        </p:spPr>
      </p:pic>
      <p:pic>
        <p:nvPicPr>
          <p:cNvPr id="4" name="Picture 3"/>
          <p:cNvPicPr>
            <a:picLocks noChangeAspect="1"/>
          </p:cNvPicPr>
          <p:nvPr/>
        </p:nvPicPr>
        <p:blipFill>
          <a:blip r:embed="rId3"/>
          <a:stretch>
            <a:fillRect/>
          </a:stretch>
        </p:blipFill>
        <p:spPr>
          <a:xfrm>
            <a:off x="457200" y="1205582"/>
            <a:ext cx="4114800" cy="1320084"/>
          </a:xfrm>
          <a:prstGeom prst="rect">
            <a:avLst/>
          </a:prstGeom>
        </p:spPr>
      </p:pic>
      <p:pic>
        <p:nvPicPr>
          <p:cNvPr id="6" name="Picture 5"/>
          <p:cNvPicPr>
            <a:picLocks noChangeAspect="1"/>
          </p:cNvPicPr>
          <p:nvPr/>
        </p:nvPicPr>
        <p:blipFill>
          <a:blip r:embed="rId4"/>
          <a:stretch>
            <a:fillRect/>
          </a:stretch>
        </p:blipFill>
        <p:spPr>
          <a:xfrm>
            <a:off x="4800600" y="1205583"/>
            <a:ext cx="4100286" cy="1320084"/>
          </a:xfrm>
          <a:prstGeom prst="rect">
            <a:avLst/>
          </a:prstGeom>
        </p:spPr>
      </p:pic>
      <p:pic>
        <p:nvPicPr>
          <p:cNvPr id="7" name="Picture 6"/>
          <p:cNvPicPr>
            <a:picLocks noChangeAspect="1"/>
          </p:cNvPicPr>
          <p:nvPr/>
        </p:nvPicPr>
        <p:blipFill>
          <a:blip r:embed="rId5"/>
          <a:stretch>
            <a:fillRect/>
          </a:stretch>
        </p:blipFill>
        <p:spPr>
          <a:xfrm>
            <a:off x="4800600" y="2843464"/>
            <a:ext cx="4114801" cy="2490536"/>
          </a:xfrm>
          <a:prstGeom prst="rect">
            <a:avLst/>
          </a:prstGeom>
        </p:spPr>
      </p:pic>
    </p:spTree>
    <p:extLst>
      <p:ext uri="{BB962C8B-B14F-4D97-AF65-F5344CB8AC3E}">
        <p14:creationId xmlns:p14="http://schemas.microsoft.com/office/powerpoint/2010/main" val="2688527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Ethan Conclusions</a:t>
            </a:r>
            <a:endParaRPr lang="en-US" sz="3600" b="1" dirty="0"/>
          </a:p>
        </p:txBody>
      </p:sp>
      <p:sp>
        <p:nvSpPr>
          <p:cNvPr id="3" name="Content Placeholder 2"/>
          <p:cNvSpPr>
            <a:spLocks noGrp="1"/>
          </p:cNvSpPr>
          <p:nvPr>
            <p:ph idx="1"/>
          </p:nvPr>
        </p:nvSpPr>
        <p:spPr>
          <a:xfrm>
            <a:off x="457200" y="1066800"/>
            <a:ext cx="8229600" cy="5791200"/>
          </a:xfrm>
        </p:spPr>
        <p:txBody>
          <a:bodyPr>
            <a:normAutofit fontScale="55000" lnSpcReduction="20000"/>
          </a:bodyPr>
          <a:lstStyle/>
          <a:p>
            <a:pPr marL="0" indent="0">
              <a:buNone/>
            </a:pPr>
            <a:r>
              <a:rPr lang="en-US" b="1" dirty="0"/>
              <a:t>Conclusion</a:t>
            </a:r>
            <a:endParaRPr lang="en-US" dirty="0"/>
          </a:p>
          <a:p>
            <a:pPr marL="0" indent="0">
              <a:buNone/>
            </a:pPr>
            <a:r>
              <a:rPr lang="en-US" dirty="0"/>
              <a:t>This study was done to see what internal structure element would hold the most weight. The three structural elements I used for this experiment were load bearing walls, columns, and trusses. The hypothesis was the load bearing walls would hold the most weight. The results showed that load bearing walls held the most weight with a whopping 385 </a:t>
            </a:r>
            <a:r>
              <a:rPr lang="en-US" dirty="0" err="1"/>
              <a:t>lbs</a:t>
            </a:r>
            <a:r>
              <a:rPr lang="en-US" dirty="0"/>
              <a:t>! Columns had the second most right behind load bearing walls at 360 lbs. And trusses had the least by a longshot at 210 </a:t>
            </a:r>
            <a:r>
              <a:rPr lang="en-US" dirty="0" err="1"/>
              <a:t>lbs</a:t>
            </a:r>
            <a:r>
              <a:rPr lang="en-US" dirty="0"/>
              <a:t>! </a:t>
            </a:r>
          </a:p>
          <a:p>
            <a:pPr marL="0" indent="0">
              <a:buNone/>
            </a:pPr>
            <a:r>
              <a:rPr lang="en-US" dirty="0"/>
              <a:t/>
            </a:r>
            <a:br>
              <a:rPr lang="en-US" dirty="0"/>
            </a:br>
            <a:r>
              <a:rPr lang="en-US" dirty="0"/>
              <a:t>The results had to be the way they were because both load bearing walls and columns had wall and roof support so they held more weight and when it did collapse the weight slid off to one side. On the other hand trusses only supported the roof so when the weight fell it flattened the model like a pancake. Also, in a real world situation load bearing walls would be the safest because as the weight fell it slid off to one side. It didn't crush so therefore if you were inside, you wouldn't be crushed and probably would have survived. Although the experiment seemed accurate the models could have been made a little better. By that, the cuts should have been more straight, and the sizes of the pieces could have been more </a:t>
            </a:r>
            <a:r>
              <a:rPr lang="en-US" dirty="0" err="1"/>
              <a:t>replicant</a:t>
            </a:r>
            <a:r>
              <a:rPr lang="en-US" dirty="0"/>
              <a:t>. </a:t>
            </a:r>
          </a:p>
          <a:p>
            <a:pPr marL="0" indent="0">
              <a:buNone/>
            </a:pPr>
            <a:r>
              <a:rPr lang="en-US" dirty="0"/>
              <a:t/>
            </a:r>
            <a:br>
              <a:rPr lang="en-US" dirty="0"/>
            </a:br>
            <a:r>
              <a:rPr lang="en-US" b="1" dirty="0"/>
              <a:t>Bibliography</a:t>
            </a:r>
            <a:endParaRPr lang="en-US" dirty="0"/>
          </a:p>
          <a:p>
            <a:r>
              <a:rPr lang="en-US" b="1" u="sng" dirty="0">
                <a:hlinkClick r:id="rId2"/>
              </a:rPr>
              <a:t>http://en.wikipedia.org/wiki/Load-bearing_wall</a:t>
            </a:r>
            <a:endParaRPr lang="en-US" dirty="0"/>
          </a:p>
          <a:p>
            <a:r>
              <a:rPr lang="en-US" u="sng" dirty="0">
                <a:hlinkClick r:id="rId3"/>
              </a:rPr>
              <a:t>http://en.wikipedia.org/wiki/Beam_(structure)</a:t>
            </a:r>
            <a:endParaRPr lang="en-US" dirty="0"/>
          </a:p>
          <a:p>
            <a:r>
              <a:rPr lang="en-US" dirty="0">
                <a:hlinkClick r:id="rId4"/>
              </a:rPr>
              <a:t>http://</a:t>
            </a:r>
            <a:r>
              <a:rPr lang="en-US" dirty="0" smtClean="0">
                <a:hlinkClick r:id="rId4"/>
              </a:rPr>
              <a:t>en.wikipedia.org/wiki/Building</a:t>
            </a:r>
            <a:endParaRPr lang="en-US" dirty="0"/>
          </a:p>
        </p:txBody>
      </p:sp>
    </p:spTree>
    <p:extLst>
      <p:ext uri="{BB962C8B-B14F-4D97-AF65-F5344CB8AC3E}">
        <p14:creationId xmlns:p14="http://schemas.microsoft.com/office/powerpoint/2010/main" val="4266616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Grant’s Report</a:t>
            </a:r>
            <a:endParaRPr lang="en-US" sz="36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5091" y="1143000"/>
            <a:ext cx="7284509" cy="5463382"/>
          </a:xfrm>
        </p:spPr>
      </p:pic>
    </p:spTree>
    <p:extLst>
      <p:ext uri="{BB962C8B-B14F-4D97-AF65-F5344CB8AC3E}">
        <p14:creationId xmlns:p14="http://schemas.microsoft.com/office/powerpoint/2010/main" val="1079111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Colby’s Report</a:t>
            </a:r>
            <a:endParaRPr lang="en-US" sz="3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3962400"/>
            <a:ext cx="3505200" cy="26289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19200"/>
            <a:ext cx="3505200" cy="2628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3505200" cy="26289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3962400"/>
            <a:ext cx="3505200" cy="2628900"/>
          </a:xfrm>
          <a:prstGeom prst="rect">
            <a:avLst/>
          </a:prstGeom>
        </p:spPr>
      </p:pic>
    </p:spTree>
    <p:extLst>
      <p:ext uri="{BB962C8B-B14F-4D97-AF65-F5344CB8AC3E}">
        <p14:creationId xmlns:p14="http://schemas.microsoft.com/office/powerpoint/2010/main" val="102694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600" b="1" dirty="0" smtClean="0"/>
              <a:t>Taylor’s Report</a:t>
            </a:r>
            <a:endParaRPr lang="en-US" sz="36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630" y="1215573"/>
            <a:ext cx="3510038" cy="263252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19200"/>
            <a:ext cx="3505200" cy="2628900"/>
          </a:xfrm>
          <a:prstGeom prst="rect">
            <a:avLst/>
          </a:prstGeom>
        </p:spPr>
      </p:pic>
      <p:pic>
        <p:nvPicPr>
          <p:cNvPr id="6" name="Picture 5"/>
          <p:cNvPicPr>
            <a:picLocks noChangeAspect="1"/>
          </p:cNvPicPr>
          <p:nvPr/>
        </p:nvPicPr>
        <p:blipFill>
          <a:blip r:embed="rId4"/>
          <a:stretch>
            <a:fillRect/>
          </a:stretch>
        </p:blipFill>
        <p:spPr>
          <a:xfrm rot="5400000">
            <a:off x="1205592" y="3529693"/>
            <a:ext cx="2628900" cy="34943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3962400"/>
            <a:ext cx="3505200" cy="2628900"/>
          </a:xfrm>
          <a:prstGeom prst="rect">
            <a:avLst/>
          </a:prstGeom>
        </p:spPr>
      </p:pic>
    </p:spTree>
    <p:extLst>
      <p:ext uri="{BB962C8B-B14F-4D97-AF65-F5344CB8AC3E}">
        <p14:creationId xmlns:p14="http://schemas.microsoft.com/office/powerpoint/2010/main" val="2893282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Ella’s Report</a:t>
            </a:r>
            <a:endParaRPr lang="en-US" sz="3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08" y="1173162"/>
            <a:ext cx="7274984" cy="5456238"/>
          </a:xfrm>
          <a:prstGeom prst="rect">
            <a:avLst/>
          </a:prstGeom>
        </p:spPr>
      </p:pic>
    </p:spTree>
    <p:extLst>
      <p:ext uri="{BB962C8B-B14F-4D97-AF65-F5344CB8AC3E}">
        <p14:creationId xmlns:p14="http://schemas.microsoft.com/office/powerpoint/2010/main" val="286756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Condensation Update</a:t>
            </a:r>
            <a:endParaRPr lang="en-US" dirty="0"/>
          </a:p>
        </p:txBody>
      </p:sp>
      <p:pic>
        <p:nvPicPr>
          <p:cNvPr id="4" name="Picture 3"/>
          <p:cNvPicPr>
            <a:picLocks noChangeAspect="1"/>
          </p:cNvPicPr>
          <p:nvPr/>
        </p:nvPicPr>
        <p:blipFill>
          <a:blip r:embed="rId2"/>
          <a:stretch>
            <a:fillRect/>
          </a:stretch>
        </p:blipFill>
        <p:spPr>
          <a:xfrm>
            <a:off x="1371601" y="1164331"/>
            <a:ext cx="5350768" cy="5635181"/>
          </a:xfrm>
          <a:prstGeom prst="rect">
            <a:avLst/>
          </a:prstGeom>
        </p:spPr>
      </p:pic>
    </p:spTree>
    <p:extLst>
      <p:ext uri="{BB962C8B-B14F-4D97-AF65-F5344CB8AC3E}">
        <p14:creationId xmlns:p14="http://schemas.microsoft.com/office/powerpoint/2010/main" val="3837282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b="1" dirty="0" smtClean="0"/>
              <a:t>Safety</a:t>
            </a:r>
            <a:endParaRPr lang="en-US" sz="3600" b="1" dirty="0"/>
          </a:p>
        </p:txBody>
      </p:sp>
      <p:sp>
        <p:nvSpPr>
          <p:cNvPr id="5" name="Content Placeholder 2"/>
          <p:cNvSpPr>
            <a:spLocks noGrp="1"/>
          </p:cNvSpPr>
          <p:nvPr>
            <p:ph idx="1"/>
          </p:nvPr>
        </p:nvSpPr>
        <p:spPr>
          <a:xfrm>
            <a:off x="457200" y="1219200"/>
            <a:ext cx="8229600" cy="5486400"/>
          </a:xfrm>
        </p:spPr>
        <p:txBody>
          <a:bodyPr>
            <a:normAutofit fontScale="70000" lnSpcReduction="20000"/>
          </a:bodyPr>
          <a:lstStyle/>
          <a:p>
            <a:r>
              <a:rPr lang="en-US" dirty="0" smtClean="0"/>
              <a:t>Never go anyplace </a:t>
            </a:r>
            <a:r>
              <a:rPr lang="en-US" dirty="0" smtClean="0"/>
              <a:t>alone, including during the July 4</a:t>
            </a:r>
            <a:r>
              <a:rPr lang="en-US" baseline="30000" dirty="0" smtClean="0"/>
              <a:t>th</a:t>
            </a:r>
            <a:r>
              <a:rPr lang="en-US" dirty="0" smtClean="0"/>
              <a:t> Parade!</a:t>
            </a:r>
            <a:endParaRPr lang="en-US" dirty="0" smtClean="0"/>
          </a:p>
          <a:p>
            <a:r>
              <a:rPr lang="en-US" dirty="0" smtClean="0"/>
              <a:t>Exception is if one of you is hurt, then:</a:t>
            </a:r>
          </a:p>
          <a:p>
            <a:pPr lvl="1"/>
            <a:r>
              <a:rPr lang="en-US" dirty="0" smtClean="0"/>
              <a:t>One of you stay and help the person hurt.</a:t>
            </a:r>
          </a:p>
          <a:p>
            <a:pPr lvl="1"/>
            <a:r>
              <a:rPr lang="en-US" dirty="0" smtClean="0"/>
              <a:t>The other one run and get help.</a:t>
            </a:r>
          </a:p>
          <a:p>
            <a:r>
              <a:rPr lang="en-US" dirty="0" smtClean="0"/>
              <a:t>If you get lost stay put, we will find you.</a:t>
            </a:r>
          </a:p>
          <a:p>
            <a:r>
              <a:rPr lang="en-US" dirty="0" smtClean="0"/>
              <a:t>If you hear a rattlesnake do not move quickly, just slowly move away from the sound.</a:t>
            </a:r>
          </a:p>
          <a:p>
            <a:r>
              <a:rPr lang="en-US" dirty="0" smtClean="0"/>
              <a:t>Do not run with a knife open.  Use knife safety.</a:t>
            </a:r>
          </a:p>
          <a:p>
            <a:r>
              <a:rPr lang="en-US" dirty="0" smtClean="0"/>
              <a:t>If you cut yourself, apply pressure to the wound to stop bleeding, and send for help.</a:t>
            </a:r>
          </a:p>
          <a:p>
            <a:r>
              <a:rPr lang="en-US" dirty="0" smtClean="0"/>
              <a:t>Never point an arrow in a cocked </a:t>
            </a:r>
            <a:r>
              <a:rPr lang="en-US" dirty="0" smtClean="0"/>
              <a:t>bow or a gun </a:t>
            </a:r>
            <a:r>
              <a:rPr lang="en-US" dirty="0" smtClean="0"/>
              <a:t>at any person.</a:t>
            </a:r>
          </a:p>
          <a:p>
            <a:r>
              <a:rPr lang="en-US" dirty="0" smtClean="0"/>
              <a:t>Drink lots and lots and lots of water.</a:t>
            </a:r>
          </a:p>
          <a:p>
            <a:r>
              <a:rPr lang="en-US" dirty="0" smtClean="0"/>
              <a:t>Do not go swimming unless an adult is with you.</a:t>
            </a:r>
          </a:p>
          <a:p>
            <a:r>
              <a:rPr lang="en-US" dirty="0" smtClean="0"/>
              <a:t>Do not start branches on fire and swing them around  where others can be hurt.</a:t>
            </a:r>
          </a:p>
          <a:p>
            <a:r>
              <a:rPr lang="en-US" dirty="0" smtClean="0"/>
              <a:t>Use common sense, and think before you act.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Halle’s Report</a:t>
            </a:r>
            <a:endParaRPr lang="en-US" sz="3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204686"/>
            <a:ext cx="3965120" cy="26434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96692" y="1618572"/>
            <a:ext cx="2646591" cy="18188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12593" y="1573894"/>
            <a:ext cx="2643413" cy="1905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3962400"/>
            <a:ext cx="3994149" cy="263252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0576" y="3962399"/>
            <a:ext cx="3948791" cy="2632527"/>
          </a:xfrm>
          <a:prstGeom prst="rect">
            <a:avLst/>
          </a:prstGeom>
        </p:spPr>
      </p:pic>
    </p:spTree>
    <p:extLst>
      <p:ext uri="{BB962C8B-B14F-4D97-AF65-F5344CB8AC3E}">
        <p14:creationId xmlns:p14="http://schemas.microsoft.com/office/powerpoint/2010/main" val="8044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a:bodyPr>
          <a:lstStyle/>
          <a:p>
            <a:r>
              <a:rPr lang="en-US" sz="3600" b="1" dirty="0" smtClean="0"/>
              <a:t>Water Bottle Rockets</a:t>
            </a:r>
            <a:endParaRPr lang="en-US" sz="3600" b="1" dirty="0"/>
          </a:p>
        </p:txBody>
      </p:sp>
      <p:pic>
        <p:nvPicPr>
          <p:cNvPr id="5" name="Picture 4"/>
          <p:cNvPicPr>
            <a:picLocks noChangeAspect="1"/>
          </p:cNvPicPr>
          <p:nvPr/>
        </p:nvPicPr>
        <p:blipFill>
          <a:blip r:embed="rId2"/>
          <a:stretch>
            <a:fillRect/>
          </a:stretch>
        </p:blipFill>
        <p:spPr>
          <a:xfrm>
            <a:off x="-14514" y="1371600"/>
            <a:ext cx="9141235" cy="5181600"/>
          </a:xfrm>
          <a:prstGeom prst="rect">
            <a:avLst/>
          </a:prstGeom>
        </p:spPr>
      </p:pic>
    </p:spTree>
    <p:extLst>
      <p:ext uri="{BB962C8B-B14F-4D97-AF65-F5344CB8AC3E}">
        <p14:creationId xmlns:p14="http://schemas.microsoft.com/office/powerpoint/2010/main" val="2557447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Water Bottle </a:t>
            </a:r>
            <a:r>
              <a:rPr lang="en-US" sz="3600" b="1" dirty="0" smtClean="0"/>
              <a:t>Rockets continued</a:t>
            </a:r>
            <a:endParaRPr lang="en-US" sz="3600" dirty="0"/>
          </a:p>
        </p:txBody>
      </p:sp>
      <p:pic>
        <p:nvPicPr>
          <p:cNvPr id="4" name="Picture 3"/>
          <p:cNvPicPr>
            <a:picLocks noChangeAspect="1"/>
          </p:cNvPicPr>
          <p:nvPr/>
        </p:nvPicPr>
        <p:blipFill>
          <a:blip r:embed="rId2"/>
          <a:stretch>
            <a:fillRect/>
          </a:stretch>
        </p:blipFill>
        <p:spPr>
          <a:xfrm>
            <a:off x="990600" y="1143000"/>
            <a:ext cx="7696200" cy="5400675"/>
          </a:xfrm>
          <a:prstGeom prst="rect">
            <a:avLst/>
          </a:prstGeom>
        </p:spPr>
      </p:pic>
    </p:spTree>
    <p:extLst>
      <p:ext uri="{BB962C8B-B14F-4D97-AF65-F5344CB8AC3E}">
        <p14:creationId xmlns:p14="http://schemas.microsoft.com/office/powerpoint/2010/main" val="2040209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Grandpa 1</a:t>
            </a:r>
            <a:endParaRPr lang="en-US" dirty="0"/>
          </a:p>
        </p:txBody>
      </p:sp>
      <p:pic>
        <p:nvPicPr>
          <p:cNvPr id="4" name="Picture 3"/>
          <p:cNvPicPr>
            <a:picLocks noChangeAspect="1"/>
          </p:cNvPicPr>
          <p:nvPr/>
        </p:nvPicPr>
        <p:blipFill>
          <a:blip r:embed="rId2"/>
          <a:stretch>
            <a:fillRect/>
          </a:stretch>
        </p:blipFill>
        <p:spPr>
          <a:xfrm rot="16200000">
            <a:off x="1380737" y="-1111005"/>
            <a:ext cx="6382525" cy="9080010"/>
          </a:xfrm>
          <a:prstGeom prst="rect">
            <a:avLst/>
          </a:prstGeom>
        </p:spPr>
      </p:pic>
    </p:spTree>
    <p:extLst>
      <p:ext uri="{BB962C8B-B14F-4D97-AF65-F5344CB8AC3E}">
        <p14:creationId xmlns:p14="http://schemas.microsoft.com/office/powerpoint/2010/main" val="382988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Grandpa 2</a:t>
            </a:r>
            <a:endParaRPr lang="en-US" dirty="0"/>
          </a:p>
        </p:txBody>
      </p:sp>
      <p:pic>
        <p:nvPicPr>
          <p:cNvPr id="4" name="Picture 3"/>
          <p:cNvPicPr>
            <a:picLocks noChangeAspect="1"/>
          </p:cNvPicPr>
          <p:nvPr/>
        </p:nvPicPr>
        <p:blipFill>
          <a:blip r:embed="rId2"/>
          <a:stretch>
            <a:fillRect/>
          </a:stretch>
        </p:blipFill>
        <p:spPr>
          <a:xfrm rot="16200000">
            <a:off x="1429505" y="-976893"/>
            <a:ext cx="6284989" cy="8811786"/>
          </a:xfrm>
          <a:prstGeom prst="rect">
            <a:avLst/>
          </a:prstGeom>
        </p:spPr>
      </p:pic>
    </p:spTree>
    <p:extLst>
      <p:ext uri="{BB962C8B-B14F-4D97-AF65-F5344CB8AC3E}">
        <p14:creationId xmlns:p14="http://schemas.microsoft.com/office/powerpoint/2010/main" val="3330540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Nelson Cabin Map</a:t>
            </a:r>
            <a:endParaRPr lang="en-US" sz="3600" b="1"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Reference Grid</a:t>
            </a:r>
            <a:endParaRPr lang="en-US" sz="3600" b="1"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
        <p:nvSpPr>
          <p:cNvPr id="6" name="TextBox 5"/>
          <p:cNvSpPr txBox="1"/>
          <p:nvPr/>
        </p:nvSpPr>
        <p:spPr>
          <a:xfrm>
            <a:off x="914400" y="2133600"/>
            <a:ext cx="7383753" cy="3970318"/>
          </a:xfrm>
          <a:prstGeom prst="rect">
            <a:avLst/>
          </a:prstGeom>
          <a:noFill/>
        </p:spPr>
        <p:txBody>
          <a:bodyPr wrap="none" rtlCol="0">
            <a:spAutoFit/>
          </a:bodyPr>
          <a:lstStyle/>
          <a:p>
            <a:pPr marL="342900" indent="-342900">
              <a:buAutoNum type="arabicPlain" startAt="16"/>
            </a:pPr>
            <a:r>
              <a:rPr lang="en-US" dirty="0" smtClean="0">
                <a:solidFill>
                  <a:schemeClr val="bg1">
                    <a:lumMod val="95000"/>
                  </a:schemeClr>
                </a:solidFill>
              </a:rPr>
              <a:t>              26                    36               46                  56                 66              76</a:t>
            </a:r>
          </a:p>
          <a:p>
            <a:pPr marL="342900" indent="-342900">
              <a:buAutoNum type="arabicPlain" startAt="16"/>
            </a:pPr>
            <a:endParaRPr lang="en-US" dirty="0" smtClean="0">
              <a:solidFill>
                <a:schemeClr val="bg1">
                  <a:lumMod val="95000"/>
                </a:schemeClr>
              </a:solidFill>
            </a:endParaRPr>
          </a:p>
          <a:p>
            <a:pPr marL="342900" indent="-342900">
              <a:buAutoNum type="arabicPlain" startAt="16"/>
            </a:pPr>
            <a:endParaRPr lang="en-US" dirty="0" smtClean="0">
              <a:solidFill>
                <a:schemeClr val="bg1">
                  <a:lumMod val="95000"/>
                </a:schemeClr>
              </a:solidFill>
            </a:endParaRPr>
          </a:p>
          <a:p>
            <a:pPr marL="342900" indent="-342900">
              <a:buAutoNum type="arabicPlain" startAt="15"/>
            </a:pPr>
            <a:r>
              <a:rPr lang="en-US" dirty="0" smtClean="0">
                <a:solidFill>
                  <a:schemeClr val="bg1">
                    <a:lumMod val="95000"/>
                  </a:schemeClr>
                </a:solidFill>
              </a:rPr>
              <a:t>              25                    35               45                  55                  65              75</a:t>
            </a:r>
          </a:p>
          <a:p>
            <a:pPr marL="342900" indent="-342900">
              <a:buAutoNum type="arabicPlain" startAt="15"/>
            </a:pPr>
            <a:endParaRPr lang="en-US" dirty="0" smtClean="0">
              <a:solidFill>
                <a:schemeClr val="bg1">
                  <a:lumMod val="95000"/>
                </a:schemeClr>
              </a:solidFill>
            </a:endParaRPr>
          </a:p>
          <a:p>
            <a:pPr marL="342900" indent="-342900">
              <a:buAutoNum type="arabicPlain" startAt="15"/>
            </a:pPr>
            <a:endParaRPr lang="en-US" dirty="0" smtClean="0">
              <a:solidFill>
                <a:schemeClr val="bg1">
                  <a:lumMod val="95000"/>
                </a:schemeClr>
              </a:solidFill>
            </a:endParaRPr>
          </a:p>
          <a:p>
            <a:pPr marL="342900" indent="-342900">
              <a:buAutoNum type="arabicPlain" startAt="14"/>
            </a:pPr>
            <a:r>
              <a:rPr lang="en-US" dirty="0" smtClean="0">
                <a:solidFill>
                  <a:schemeClr val="bg1">
                    <a:lumMod val="95000"/>
                  </a:schemeClr>
                </a:solidFill>
              </a:rPr>
              <a:t>              24                     34               44                 54                  64              74</a:t>
            </a:r>
          </a:p>
          <a:p>
            <a:pPr marL="342900" indent="-342900">
              <a:buAutoNum type="arabicPlain" startAt="14"/>
            </a:pPr>
            <a:endParaRPr lang="en-US" dirty="0" smtClean="0">
              <a:solidFill>
                <a:schemeClr val="bg1">
                  <a:lumMod val="95000"/>
                </a:schemeClr>
              </a:solidFill>
            </a:endParaRPr>
          </a:p>
          <a:p>
            <a:pPr marL="342900" indent="-342900">
              <a:buAutoNum type="arabicPlain" startAt="13"/>
            </a:pPr>
            <a:r>
              <a:rPr lang="en-US" dirty="0" smtClean="0">
                <a:solidFill>
                  <a:schemeClr val="bg1">
                    <a:lumMod val="95000"/>
                  </a:schemeClr>
                </a:solidFill>
              </a:rPr>
              <a:t>              23                    33                43                 53                  63              73</a:t>
            </a:r>
          </a:p>
          <a:p>
            <a:pPr marL="342900" indent="-342900">
              <a:buAutoNum type="arabicPlain" startAt="13"/>
            </a:pPr>
            <a:endParaRPr lang="en-US" dirty="0" smtClean="0">
              <a:solidFill>
                <a:schemeClr val="bg1">
                  <a:lumMod val="95000"/>
                </a:schemeClr>
              </a:solidFill>
            </a:endParaRPr>
          </a:p>
          <a:p>
            <a:pPr marL="342900" indent="-342900">
              <a:buAutoNum type="arabicPlain" startAt="12"/>
            </a:pPr>
            <a:r>
              <a:rPr lang="en-US" dirty="0" smtClean="0">
                <a:solidFill>
                  <a:schemeClr val="bg1">
                    <a:lumMod val="95000"/>
                  </a:schemeClr>
                </a:solidFill>
              </a:rPr>
              <a:t>              22                    32                42                 52                  62              72</a:t>
            </a:r>
          </a:p>
          <a:p>
            <a:pPr marL="342900" indent="-342900">
              <a:buAutoNum type="arabicPlain" startAt="12"/>
            </a:pPr>
            <a:endParaRPr lang="en-US" dirty="0" smtClean="0">
              <a:solidFill>
                <a:schemeClr val="bg1">
                  <a:lumMod val="95000"/>
                </a:schemeClr>
              </a:solidFill>
            </a:endParaRPr>
          </a:p>
          <a:p>
            <a:pPr marL="342900" indent="-342900">
              <a:buAutoNum type="arabicPlain" startAt="12"/>
            </a:pPr>
            <a:endParaRPr lang="en-US" dirty="0" smtClean="0">
              <a:solidFill>
                <a:schemeClr val="bg1">
                  <a:lumMod val="95000"/>
                </a:schemeClr>
              </a:solidFill>
            </a:endParaRPr>
          </a:p>
          <a:p>
            <a:pPr marL="342900" indent="-342900"/>
            <a:r>
              <a:rPr lang="en-US" dirty="0" smtClean="0">
                <a:solidFill>
                  <a:schemeClr val="bg1">
                    <a:lumMod val="95000"/>
                  </a:schemeClr>
                </a:solidFill>
              </a:rPr>
              <a:t>11                21                    31                41                 51                  61               71</a:t>
            </a:r>
          </a:p>
        </p:txBody>
      </p:sp>
      <p:cxnSp>
        <p:nvCxnSpPr>
          <p:cNvPr id="8" name="Straight Connector 7"/>
          <p:cNvCxnSpPr/>
          <p:nvPr/>
        </p:nvCxnSpPr>
        <p:spPr>
          <a:xfrm>
            <a:off x="-381000" y="350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More Detail Reference Grid</a:t>
            </a:r>
            <a:endParaRPr lang="en-US" sz="3600" b="1" dirty="0"/>
          </a:p>
        </p:txBody>
      </p:sp>
      <p:pic>
        <p:nvPicPr>
          <p:cNvPr id="7" name="Picture 6" descr="22_Grid_detail.png"/>
          <p:cNvPicPr>
            <a:picLocks noChangeAspect="1"/>
          </p:cNvPicPr>
          <p:nvPr/>
        </p:nvPicPr>
        <p:blipFill>
          <a:blip r:embed="rId2" cstate="print"/>
          <a:stretch>
            <a:fillRect/>
          </a:stretch>
        </p:blipFill>
        <p:spPr>
          <a:xfrm>
            <a:off x="0" y="1638877"/>
            <a:ext cx="9144000" cy="5219123"/>
          </a:xfrm>
          <a:prstGeom prst="rect">
            <a:avLst/>
          </a:prstGeom>
        </p:spPr>
      </p:pic>
      <p:sp>
        <p:nvSpPr>
          <p:cNvPr id="8" name="TextBox 7"/>
          <p:cNvSpPr txBox="1"/>
          <p:nvPr/>
        </p:nvSpPr>
        <p:spPr>
          <a:xfrm>
            <a:off x="0" y="6324600"/>
            <a:ext cx="2034531" cy="246221"/>
          </a:xfrm>
          <a:prstGeom prst="rect">
            <a:avLst/>
          </a:prstGeom>
          <a:noFill/>
        </p:spPr>
        <p:txBody>
          <a:bodyPr wrap="none" rtlCol="0">
            <a:spAutoFit/>
          </a:bodyPr>
          <a:lstStyle/>
          <a:p>
            <a:r>
              <a:rPr lang="en-US" sz="1000" b="1" dirty="0" smtClean="0">
                <a:solidFill>
                  <a:schemeClr val="bg1">
                    <a:lumMod val="95000"/>
                  </a:schemeClr>
                </a:solidFill>
              </a:rPr>
              <a:t>11.11    11.21  11.31   11.41    21.11</a:t>
            </a:r>
            <a:endParaRPr lang="en-US" sz="1000" b="1" dirty="0">
              <a:solidFill>
                <a:schemeClr val="bg1">
                  <a:lumMod val="95000"/>
                </a:schemeClr>
              </a:solidFill>
            </a:endParaRPr>
          </a:p>
        </p:txBody>
      </p:sp>
      <p:sp>
        <p:nvSpPr>
          <p:cNvPr id="9" name="TextBox 8"/>
          <p:cNvSpPr txBox="1"/>
          <p:nvPr/>
        </p:nvSpPr>
        <p:spPr>
          <a:xfrm>
            <a:off x="6553200" y="1676400"/>
            <a:ext cx="2042547" cy="246221"/>
          </a:xfrm>
          <a:prstGeom prst="rect">
            <a:avLst/>
          </a:prstGeom>
          <a:noFill/>
        </p:spPr>
        <p:txBody>
          <a:bodyPr wrap="none" rtlCol="0">
            <a:spAutoFit/>
          </a:bodyPr>
          <a:lstStyle/>
          <a:p>
            <a:r>
              <a:rPr lang="en-US" sz="1000" b="1" dirty="0" smtClean="0">
                <a:solidFill>
                  <a:schemeClr val="bg1">
                    <a:lumMod val="95000"/>
                  </a:schemeClr>
                </a:solidFill>
              </a:rPr>
              <a:t>66.41    76.11  76.21   76.31    76.41</a:t>
            </a:r>
            <a:endParaRPr lang="en-US" sz="1000" b="1" dirty="0">
              <a:solidFill>
                <a:schemeClr val="bg1">
                  <a:lumMod val="95000"/>
                </a:schemeClr>
              </a:solidFill>
            </a:endParaRPr>
          </a:p>
        </p:txBody>
      </p:sp>
      <p:cxnSp>
        <p:nvCxnSpPr>
          <p:cNvPr id="11" name="Straight Arrow Connector 10"/>
          <p:cNvCxnSpPr/>
          <p:nvPr/>
        </p:nvCxnSpPr>
        <p:spPr>
          <a:xfrm rot="5400000">
            <a:off x="8115300" y="19431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77724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429500" y="2019300"/>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71628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781800" y="1905000"/>
            <a:ext cx="3048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7200" y="61722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800100" y="6210300"/>
            <a:ext cx="1524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0"/>
          </p:cNvCxnSpPr>
          <p:nvPr/>
        </p:nvCxnSpPr>
        <p:spPr>
          <a:xfrm rot="5400000" flipH="1" flipV="1">
            <a:off x="965833" y="6223633"/>
            <a:ext cx="152400" cy="495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1447800" y="6248400"/>
            <a:ext cx="1524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1752600" y="6172200"/>
            <a:ext cx="1524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0" y="2057400"/>
            <a:ext cx="596638" cy="861774"/>
          </a:xfrm>
          <a:prstGeom prst="rect">
            <a:avLst/>
          </a:prstGeom>
          <a:noFill/>
        </p:spPr>
        <p:txBody>
          <a:bodyPr wrap="none" rtlCol="0">
            <a:spAutoFit/>
          </a:bodyPr>
          <a:lstStyle/>
          <a:p>
            <a:r>
              <a:rPr lang="en-US" sz="1000" b="1" dirty="0" smtClean="0">
                <a:solidFill>
                  <a:schemeClr val="bg1">
                    <a:lumMod val="95000"/>
                  </a:schemeClr>
                </a:solidFill>
              </a:rPr>
              <a:t>16.14   </a:t>
            </a:r>
          </a:p>
          <a:p>
            <a:r>
              <a:rPr lang="en-US" sz="1000" b="1" dirty="0" smtClean="0">
                <a:solidFill>
                  <a:schemeClr val="bg1">
                    <a:lumMod val="95000"/>
                  </a:schemeClr>
                </a:solidFill>
              </a:rPr>
              <a:t>16.13  </a:t>
            </a:r>
          </a:p>
          <a:p>
            <a:r>
              <a:rPr lang="en-US" sz="1000" b="1" dirty="0" smtClean="0">
                <a:solidFill>
                  <a:schemeClr val="bg1">
                    <a:lumMod val="95000"/>
                  </a:schemeClr>
                </a:solidFill>
              </a:rPr>
              <a:t>16.12   </a:t>
            </a:r>
          </a:p>
          <a:p>
            <a:r>
              <a:rPr lang="en-US" sz="1000" b="1" dirty="0" smtClean="0">
                <a:solidFill>
                  <a:schemeClr val="bg1">
                    <a:lumMod val="95000"/>
                  </a:schemeClr>
                </a:solidFill>
              </a:rPr>
              <a:t>16.11    </a:t>
            </a:r>
          </a:p>
          <a:p>
            <a:r>
              <a:rPr lang="en-US" sz="1000" b="1" dirty="0" smtClean="0">
                <a:solidFill>
                  <a:schemeClr val="bg1">
                    <a:lumMod val="95000"/>
                  </a:schemeClr>
                </a:solidFill>
              </a:rPr>
              <a:t>15.14</a:t>
            </a:r>
            <a:endParaRPr lang="en-US" sz="1000" b="1" dirty="0">
              <a:solidFill>
                <a:schemeClr val="bg1">
                  <a:lumMod val="95000"/>
                </a:schemeClr>
              </a:solidFill>
            </a:endParaRPr>
          </a:p>
        </p:txBody>
      </p:sp>
      <p:cxnSp>
        <p:nvCxnSpPr>
          <p:cNvPr id="33" name="Straight Arrow Connector 32"/>
          <p:cNvCxnSpPr/>
          <p:nvPr/>
        </p:nvCxnSpPr>
        <p:spPr>
          <a:xfrm flipV="1">
            <a:off x="447675" y="2135188"/>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57200" y="2286000"/>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200" y="2438401"/>
            <a:ext cx="161925" cy="3809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28625" y="2611439"/>
            <a:ext cx="228600" cy="1746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38150" y="2781300"/>
            <a:ext cx="228600" cy="111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11544"/>
            <a:ext cx="9144000" cy="6146455"/>
          </a:xfrm>
          <a:prstGeom prst="rect">
            <a:avLst/>
          </a:prstGeom>
          <a:noFill/>
          <a:ln w="9525">
            <a:noFill/>
            <a:miter lim="800000"/>
            <a:headEnd/>
            <a:tailEnd/>
          </a:ln>
        </p:spPr>
      </p:pic>
      <p:sp>
        <p:nvSpPr>
          <p:cNvPr id="2" name="Title 1"/>
          <p:cNvSpPr>
            <a:spLocks noGrp="1"/>
          </p:cNvSpPr>
          <p:nvPr>
            <p:ph type="title"/>
          </p:nvPr>
        </p:nvSpPr>
        <p:spPr>
          <a:xfrm>
            <a:off x="457200" y="457200"/>
            <a:ext cx="8229600" cy="990600"/>
          </a:xfrm>
        </p:spPr>
        <p:txBody>
          <a:bodyPr>
            <a:normAutofit/>
          </a:bodyPr>
          <a:lstStyle/>
          <a:p>
            <a:r>
              <a:rPr lang="en-US" sz="3600" b="1" dirty="0" smtClean="0"/>
              <a:t>Find Quarter Section Corners at Cabin</a:t>
            </a:r>
            <a:endParaRPr lang="en-US" sz="36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Schedule Monday - Thursday</a:t>
            </a:r>
            <a:endParaRPr lang="en-US" sz="3600" b="1" dirty="0"/>
          </a:p>
        </p:txBody>
      </p:sp>
      <p:sp>
        <p:nvSpPr>
          <p:cNvPr id="3" name="Content Placeholder 2"/>
          <p:cNvSpPr>
            <a:spLocks noGrp="1"/>
          </p:cNvSpPr>
          <p:nvPr>
            <p:ph idx="1"/>
          </p:nvPr>
        </p:nvSpPr>
        <p:spPr>
          <a:xfrm>
            <a:off x="457200" y="1143000"/>
            <a:ext cx="8229600" cy="5486400"/>
          </a:xfrm>
        </p:spPr>
        <p:txBody>
          <a:bodyPr>
            <a:noAutofit/>
          </a:bodyPr>
          <a:lstStyle/>
          <a:p>
            <a:r>
              <a:rPr lang="en-US" sz="2000" dirty="0" smtClean="0"/>
              <a:t>Monday - Tuesday: </a:t>
            </a:r>
          </a:p>
          <a:p>
            <a:pPr lvl="1"/>
            <a:r>
              <a:rPr lang="en-US" sz="1600" dirty="0" smtClean="0"/>
              <a:t>Colby, Taylor, Halle, Grandpa, and Grandma drive to </a:t>
            </a:r>
            <a:r>
              <a:rPr lang="en-US" sz="1600" dirty="0" smtClean="0"/>
              <a:t>Utah.</a:t>
            </a:r>
          </a:p>
          <a:p>
            <a:pPr lvl="1"/>
            <a:r>
              <a:rPr lang="en-US" sz="1600" dirty="0" smtClean="0"/>
              <a:t>Visit </a:t>
            </a:r>
            <a:r>
              <a:rPr lang="en-US" sz="1600" dirty="0" smtClean="0"/>
              <a:t>the South Rim of The Grand Canyon.</a:t>
            </a:r>
            <a:endParaRPr lang="en-US" sz="1600" dirty="0" smtClean="0"/>
          </a:p>
          <a:p>
            <a:r>
              <a:rPr lang="en-US" sz="2000" dirty="0" smtClean="0"/>
              <a:t>Wednesday</a:t>
            </a:r>
            <a:r>
              <a:rPr lang="en-US" sz="2000" dirty="0"/>
              <a:t>: </a:t>
            </a:r>
          </a:p>
          <a:p>
            <a:pPr lvl="1"/>
            <a:r>
              <a:rPr lang="en-US" sz="1600" dirty="0" smtClean="0"/>
              <a:t>Meet Paul, Grant, and Ella in Cedar </a:t>
            </a:r>
            <a:r>
              <a:rPr lang="en-US" sz="1600" dirty="0" smtClean="0"/>
              <a:t>City, unload </a:t>
            </a:r>
            <a:r>
              <a:rPr lang="en-US" sz="1600" dirty="0" smtClean="0"/>
              <a:t>the </a:t>
            </a:r>
            <a:r>
              <a:rPr lang="en-US" sz="1600" dirty="0" smtClean="0"/>
              <a:t>U-Haul, decide on meals, and go fishing.</a:t>
            </a:r>
            <a:endParaRPr lang="en-US" sz="1600" dirty="0" smtClean="0"/>
          </a:p>
          <a:p>
            <a:pPr lvl="1"/>
            <a:r>
              <a:rPr lang="en-US" sz="1600" dirty="0" smtClean="0"/>
              <a:t>Review and print </a:t>
            </a:r>
            <a:r>
              <a:rPr lang="en-US" sz="1600" dirty="0" smtClean="0"/>
              <a:t>and get bound the books for </a:t>
            </a:r>
            <a:r>
              <a:rPr lang="en-US" sz="1600" dirty="0" smtClean="0"/>
              <a:t>Science </a:t>
            </a:r>
            <a:r>
              <a:rPr lang="en-US" sz="1600" dirty="0" smtClean="0"/>
              <a:t>Camp.</a:t>
            </a:r>
            <a:endParaRPr lang="en-US" sz="1600" dirty="0"/>
          </a:p>
          <a:p>
            <a:r>
              <a:rPr lang="en-US" sz="2000" dirty="0" smtClean="0"/>
              <a:t>Thursday: </a:t>
            </a:r>
          </a:p>
          <a:p>
            <a:pPr lvl="1"/>
            <a:r>
              <a:rPr lang="en-US" sz="1600" dirty="0" smtClean="0"/>
              <a:t>Breakfast @ </a:t>
            </a:r>
            <a:r>
              <a:rPr lang="en-US" sz="1600" dirty="0"/>
              <a:t>the </a:t>
            </a:r>
            <a:r>
              <a:rPr lang="en-US" sz="1600" dirty="0" smtClean="0"/>
              <a:t>Condo.</a:t>
            </a:r>
            <a:endParaRPr lang="en-US" sz="1600" dirty="0"/>
          </a:p>
          <a:p>
            <a:pPr lvl="1"/>
            <a:r>
              <a:rPr lang="en-US" sz="1600" dirty="0" smtClean="0"/>
              <a:t>8:00 Dust </a:t>
            </a:r>
            <a:r>
              <a:rPr lang="en-US" sz="1600" dirty="0" smtClean="0"/>
              <a:t>Devil Ranch service and ridding horses</a:t>
            </a:r>
          </a:p>
          <a:p>
            <a:pPr lvl="1"/>
            <a:r>
              <a:rPr lang="en-US" sz="1600" dirty="0" smtClean="0"/>
              <a:t>10:00 Pete </a:t>
            </a:r>
            <a:r>
              <a:rPr lang="en-US" sz="1600" dirty="0" smtClean="0"/>
              <a:t>Larson at </a:t>
            </a:r>
            <a:r>
              <a:rPr lang="en-US" sz="1600" dirty="0" err="1" smtClean="0"/>
              <a:t>InfoWest</a:t>
            </a:r>
            <a:r>
              <a:rPr lang="en-US" sz="1600" dirty="0" smtClean="0"/>
              <a:t> and in the field showing a repeater.</a:t>
            </a:r>
            <a:endParaRPr lang="en-US" sz="1600" dirty="0"/>
          </a:p>
          <a:p>
            <a:pPr lvl="1"/>
            <a:r>
              <a:rPr lang="en-US" sz="1600" dirty="0" smtClean="0"/>
              <a:t>12:00 Lunch sandwiches while we visit </a:t>
            </a:r>
            <a:r>
              <a:rPr lang="en-US" sz="1600" dirty="0" smtClean="0"/>
              <a:t>last year’s Geocache up Fiddler’s </a:t>
            </a:r>
            <a:r>
              <a:rPr lang="en-US" sz="1600" dirty="0" smtClean="0"/>
              <a:t>Canyon.</a:t>
            </a:r>
          </a:p>
          <a:p>
            <a:pPr lvl="1"/>
            <a:r>
              <a:rPr lang="en-US" sz="1600" dirty="0" smtClean="0"/>
              <a:t>2:00 Showers and get ready for reports and Shakespeare.</a:t>
            </a:r>
            <a:endParaRPr lang="en-US" sz="1600" dirty="0"/>
          </a:p>
          <a:p>
            <a:pPr lvl="1"/>
            <a:r>
              <a:rPr lang="en-US" sz="1600" dirty="0" smtClean="0"/>
              <a:t>3:30 set up for </a:t>
            </a:r>
            <a:r>
              <a:rPr lang="en-US" sz="1600" dirty="0" smtClean="0"/>
              <a:t>presentations and Aunt Sara Ellyn arrives.</a:t>
            </a:r>
            <a:endParaRPr lang="en-US" sz="1600" dirty="0" smtClean="0"/>
          </a:p>
          <a:p>
            <a:pPr lvl="1"/>
            <a:r>
              <a:rPr lang="en-US" sz="1600" dirty="0" smtClean="0"/>
              <a:t>4:00n Song</a:t>
            </a:r>
            <a:r>
              <a:rPr lang="en-US" sz="1600" dirty="0" smtClean="0"/>
              <a:t>, Patterns, </a:t>
            </a:r>
            <a:r>
              <a:rPr lang="en-US" sz="1600" dirty="0" smtClean="0"/>
              <a:t>technology breakthroughs, 2013 </a:t>
            </a:r>
            <a:r>
              <a:rPr lang="en-US" sz="1600" dirty="0" smtClean="0"/>
              <a:t>School Science </a:t>
            </a:r>
            <a:r>
              <a:rPr lang="en-US" sz="1600" dirty="0" smtClean="0"/>
              <a:t>Presentations.</a:t>
            </a:r>
          </a:p>
          <a:p>
            <a:pPr lvl="1"/>
            <a:r>
              <a:rPr lang="en-US" sz="1600" dirty="0" smtClean="0"/>
              <a:t>Dinner at Aunt Sara’s with Audrey and her kids.</a:t>
            </a:r>
            <a:endParaRPr lang="en-US" sz="1600" dirty="0" smtClean="0"/>
          </a:p>
          <a:p>
            <a:pPr lvl="1"/>
            <a:r>
              <a:rPr lang="en-US" sz="1600" dirty="0" smtClean="0"/>
              <a:t>6:30 Theater </a:t>
            </a:r>
            <a:r>
              <a:rPr lang="en-US" sz="1600" dirty="0"/>
              <a:t>Preview, </a:t>
            </a:r>
            <a:r>
              <a:rPr lang="en-US" sz="1600" dirty="0" err="1"/>
              <a:t>Greenshow</a:t>
            </a:r>
            <a:r>
              <a:rPr lang="en-US" sz="1600" dirty="0"/>
              <a:t>, Shakespeare’s </a:t>
            </a:r>
            <a:r>
              <a:rPr lang="en-US" sz="1600" i="1" dirty="0" smtClean="0"/>
              <a:t>Comedy of Errors </a:t>
            </a:r>
            <a:r>
              <a:rPr lang="en-US" sz="1600" dirty="0" smtClean="0"/>
              <a:t>in </a:t>
            </a:r>
            <a:r>
              <a:rPr lang="en-US" sz="1600" dirty="0" smtClean="0"/>
              <a:t>the Old </a:t>
            </a:r>
            <a:r>
              <a:rPr lang="en-US" sz="1600" dirty="0" smtClean="0"/>
              <a:t>West.</a:t>
            </a:r>
            <a:endParaRPr lang="en-US" sz="1600" dirty="0" smtClean="0"/>
          </a:p>
        </p:txBody>
      </p:sp>
    </p:spTree>
    <p:extLst>
      <p:ext uri="{BB962C8B-B14F-4D97-AF65-F5344CB8AC3E}">
        <p14:creationId xmlns:p14="http://schemas.microsoft.com/office/powerpoint/2010/main" val="3237013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600" b="1" dirty="0" smtClean="0"/>
              <a:t>2014 </a:t>
            </a:r>
            <a:r>
              <a:rPr lang="en-US" sz="3600" b="1" dirty="0" smtClean="0"/>
              <a:t>Science Camp</a:t>
            </a:r>
            <a:endParaRPr lang="en-US" sz="3600" b="1" dirty="0"/>
          </a:p>
        </p:txBody>
      </p:sp>
      <p:sp>
        <p:nvSpPr>
          <p:cNvPr id="3" name="Content Placeholder 2"/>
          <p:cNvSpPr>
            <a:spLocks noGrp="1"/>
          </p:cNvSpPr>
          <p:nvPr>
            <p:ph idx="1"/>
          </p:nvPr>
        </p:nvSpPr>
        <p:spPr>
          <a:xfrm>
            <a:off x="304800" y="1600200"/>
            <a:ext cx="8534400" cy="4525963"/>
          </a:xfrm>
        </p:spPr>
        <p:txBody>
          <a:bodyPr>
            <a:normAutofit lnSpcReduction="10000"/>
          </a:bodyPr>
          <a:lstStyle/>
          <a:p>
            <a:r>
              <a:rPr lang="en-US" sz="2800" dirty="0" smtClean="0"/>
              <a:t>What was best about </a:t>
            </a:r>
            <a:r>
              <a:rPr lang="en-US" sz="2800" dirty="0" smtClean="0"/>
              <a:t>2014 </a:t>
            </a:r>
            <a:r>
              <a:rPr lang="en-US" sz="2800" dirty="0" smtClean="0"/>
              <a:t>Science Camp?</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p>
          <a:p>
            <a:endParaRPr lang="en-US" sz="2800" dirty="0" smtClean="0"/>
          </a:p>
          <a:p>
            <a:r>
              <a:rPr lang="en-US" sz="2800" dirty="0" smtClean="0"/>
              <a:t>What would be your ideal </a:t>
            </a:r>
            <a:r>
              <a:rPr lang="en-US" sz="2800" dirty="0" smtClean="0"/>
              <a:t>2015 </a:t>
            </a:r>
            <a:r>
              <a:rPr lang="en-US" sz="2800" dirty="0" smtClean="0"/>
              <a:t>Science Camp? </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Schedule Friday - Sunday</a:t>
            </a:r>
            <a:endParaRPr lang="en-US" sz="3600" b="1" dirty="0"/>
          </a:p>
        </p:txBody>
      </p:sp>
      <p:sp>
        <p:nvSpPr>
          <p:cNvPr id="3" name="Content Placeholder 2"/>
          <p:cNvSpPr>
            <a:spLocks noGrp="1"/>
          </p:cNvSpPr>
          <p:nvPr>
            <p:ph idx="1"/>
          </p:nvPr>
        </p:nvSpPr>
        <p:spPr>
          <a:xfrm>
            <a:off x="457200" y="1143000"/>
            <a:ext cx="8229600" cy="5486400"/>
          </a:xfrm>
        </p:spPr>
        <p:txBody>
          <a:bodyPr>
            <a:normAutofit fontScale="62500" lnSpcReduction="20000"/>
          </a:bodyPr>
          <a:lstStyle/>
          <a:p>
            <a:r>
              <a:rPr lang="en-US" dirty="0" smtClean="0"/>
              <a:t>Friday</a:t>
            </a:r>
            <a:r>
              <a:rPr lang="en-US" dirty="0" smtClean="0"/>
              <a:t>:</a:t>
            </a:r>
          </a:p>
          <a:p>
            <a:pPr lvl="1"/>
            <a:r>
              <a:rPr lang="en-US" dirty="0" smtClean="0"/>
              <a:t>7:00 Neighborhood Pancake Breakfast, provided by LDS Hillcrest Ward.</a:t>
            </a:r>
          </a:p>
          <a:p>
            <a:pPr lvl="1"/>
            <a:r>
              <a:rPr lang="en-US" dirty="0" smtClean="0"/>
              <a:t> 9:30 4</a:t>
            </a:r>
            <a:r>
              <a:rPr lang="en-US" baseline="30000" dirty="0" smtClean="0"/>
              <a:t>th</a:t>
            </a:r>
            <a:r>
              <a:rPr lang="en-US" dirty="0" smtClean="0"/>
              <a:t> </a:t>
            </a:r>
            <a:r>
              <a:rPr lang="en-US" dirty="0" smtClean="0"/>
              <a:t>of July Parade and </a:t>
            </a:r>
            <a:r>
              <a:rPr lang="en-US" dirty="0" smtClean="0"/>
              <a:t>lunch at the City </a:t>
            </a:r>
            <a:r>
              <a:rPr lang="en-US" dirty="0"/>
              <a:t>Park.</a:t>
            </a:r>
          </a:p>
          <a:p>
            <a:pPr lvl="1"/>
            <a:r>
              <a:rPr lang="en-US" dirty="0"/>
              <a:t>Visit Cemetery and Veterans Monument</a:t>
            </a:r>
            <a:r>
              <a:rPr lang="en-US" dirty="0" smtClean="0"/>
              <a:t>.</a:t>
            </a:r>
            <a:endParaRPr lang="en-US" dirty="0" smtClean="0"/>
          </a:p>
          <a:p>
            <a:pPr lvl="1"/>
            <a:r>
              <a:rPr lang="en-US" dirty="0" smtClean="0"/>
              <a:t>To the Nelson Cabin in the afternoon.</a:t>
            </a:r>
            <a:endParaRPr lang="en-US" dirty="0" smtClean="0"/>
          </a:p>
          <a:p>
            <a:pPr lvl="1"/>
            <a:r>
              <a:rPr lang="en-US" dirty="0" smtClean="0"/>
              <a:t>“</a:t>
            </a:r>
            <a:r>
              <a:rPr lang="en-US" dirty="0" smtClean="0"/>
              <a:t>Be-a-man </a:t>
            </a:r>
            <a:r>
              <a:rPr lang="en-US" dirty="0" smtClean="0"/>
              <a:t>camp-out</a:t>
            </a:r>
            <a:r>
              <a:rPr lang="en-US" dirty="0" smtClean="0"/>
              <a:t>”:</a:t>
            </a:r>
          </a:p>
          <a:p>
            <a:pPr lvl="2"/>
            <a:r>
              <a:rPr lang="en-US" dirty="0" smtClean="0"/>
              <a:t>Prepare tin foil dinner, and h</a:t>
            </a:r>
            <a:r>
              <a:rPr lang="en-US" dirty="0" smtClean="0"/>
              <a:t>ike to the top of the hill to the east of the cabin.</a:t>
            </a:r>
          </a:p>
          <a:p>
            <a:pPr lvl="2"/>
            <a:r>
              <a:rPr lang="en-US" dirty="0" smtClean="0"/>
              <a:t>Select a campsite, set up hammocks, collect wood, cook dinner.</a:t>
            </a:r>
          </a:p>
          <a:p>
            <a:pPr lvl="2"/>
            <a:r>
              <a:rPr lang="en-US" dirty="0" smtClean="0"/>
              <a:t>Tell stories. Watch the sunrise over Cedar Breaks.</a:t>
            </a:r>
          </a:p>
          <a:p>
            <a:pPr lvl="1"/>
            <a:r>
              <a:rPr lang="en-US" dirty="0" smtClean="0"/>
              <a:t>“Girl’s Night Out / In”:</a:t>
            </a:r>
          </a:p>
          <a:p>
            <a:pPr lvl="2"/>
            <a:r>
              <a:rPr lang="en-US" dirty="0" smtClean="0"/>
              <a:t>Fish, explore, and prepare dinner.</a:t>
            </a:r>
          </a:p>
          <a:p>
            <a:pPr lvl="2"/>
            <a:r>
              <a:rPr lang="en-US" dirty="0" smtClean="0"/>
              <a:t>Drive back to the “C” and watch fireworks from Cedar Mountain.</a:t>
            </a:r>
          </a:p>
          <a:p>
            <a:pPr lvl="2"/>
            <a:r>
              <a:rPr lang="en-US" dirty="0" smtClean="0"/>
              <a:t>Back to the cabin, s’mores,</a:t>
            </a:r>
            <a:r>
              <a:rPr lang="en-US" dirty="0" smtClean="0"/>
              <a:t> stories and watch the sunrise across the valley.</a:t>
            </a:r>
            <a:endParaRPr lang="en-US" dirty="0" smtClean="0"/>
          </a:p>
          <a:p>
            <a:r>
              <a:rPr lang="en-US" dirty="0" smtClean="0"/>
              <a:t>Saturday:</a:t>
            </a:r>
          </a:p>
          <a:p>
            <a:pPr lvl="1"/>
            <a:r>
              <a:rPr lang="en-US" dirty="0" smtClean="0"/>
              <a:t>10:00 back together.</a:t>
            </a:r>
          </a:p>
          <a:p>
            <a:pPr lvl="1"/>
            <a:r>
              <a:rPr lang="en-US" dirty="0" smtClean="0"/>
              <a:t>Discussion about patterns and computers and programming.</a:t>
            </a:r>
          </a:p>
          <a:p>
            <a:pPr lvl="1"/>
            <a:r>
              <a:rPr lang="en-US" dirty="0" smtClean="0"/>
              <a:t>Rocket Launches, hot lava, water races, etc.</a:t>
            </a:r>
            <a:endParaRPr lang="en-US" dirty="0" smtClean="0"/>
          </a:p>
          <a:p>
            <a:pPr lvl="2"/>
            <a:r>
              <a:rPr lang="en-US" dirty="0" smtClean="0"/>
              <a:t>Those that want to stay at the cabin Saturday night are welcome </a:t>
            </a:r>
            <a:r>
              <a:rPr lang="en-US" dirty="0"/>
              <a:t>to.</a:t>
            </a:r>
          </a:p>
          <a:p>
            <a:r>
              <a:rPr lang="en-US" dirty="0" smtClean="0"/>
              <a:t>Sunday:</a:t>
            </a:r>
            <a:endParaRPr lang="en-US" dirty="0" smtClean="0"/>
          </a:p>
          <a:p>
            <a:pPr lvl="1"/>
            <a:r>
              <a:rPr lang="en-US" dirty="0" smtClean="0"/>
              <a:t>Roice and Andrea and Wrights to church at 11:00.</a:t>
            </a:r>
            <a:endParaRPr lang="en-US"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Job Chart</a:t>
            </a:r>
            <a:endParaRPr lang="en-US" sz="3600" b="1" dirty="0"/>
          </a:p>
        </p:txBody>
      </p:sp>
      <p:graphicFrame>
        <p:nvGraphicFramePr>
          <p:cNvPr id="3" name="Table 2"/>
          <p:cNvGraphicFramePr>
            <a:graphicFrameLocks noGrp="1"/>
          </p:cNvGraphicFramePr>
          <p:nvPr>
            <p:extLst>
              <p:ext uri="{D42A27DB-BD31-4B8C-83A1-F6EECF244321}">
                <p14:modId xmlns:p14="http://schemas.microsoft.com/office/powerpoint/2010/main" val="1774974463"/>
              </p:ext>
            </p:extLst>
          </p:nvPr>
        </p:nvGraphicFramePr>
        <p:xfrm>
          <a:off x="228600" y="1219200"/>
          <a:ext cx="8686800" cy="3749040"/>
        </p:xfrm>
        <a:graphic>
          <a:graphicData uri="http://schemas.openxmlformats.org/drawingml/2006/table">
            <a:tbl>
              <a:tblPr firstRow="1" bandRow="1">
                <a:tableStyleId>{5C22544A-7EE6-4342-B048-85BDC9FD1C3A}</a:tableStyleId>
              </a:tblPr>
              <a:tblGrid>
                <a:gridCol w="1447800"/>
                <a:gridCol w="1447800"/>
                <a:gridCol w="1447800"/>
                <a:gridCol w="1447800"/>
                <a:gridCol w="1447800"/>
                <a:gridCol w="1447800"/>
              </a:tblGrid>
              <a:tr h="370840">
                <a:tc>
                  <a:txBody>
                    <a:bodyPr/>
                    <a:lstStyle/>
                    <a:p>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p>
                    <a:p>
                      <a:r>
                        <a:rPr lang="en-US" dirty="0" smtClean="0"/>
                        <a:t>Evening</a:t>
                      </a:r>
                      <a:endParaRPr lang="en-US" dirty="0"/>
                    </a:p>
                  </a:txBody>
                  <a:tcPr/>
                </a:tc>
                <a:tc>
                  <a:txBody>
                    <a:bodyPr/>
                    <a:lstStyle/>
                    <a:p>
                      <a:r>
                        <a:rPr lang="en-US" dirty="0" smtClean="0"/>
                        <a:t>Saturday Morning</a:t>
                      </a:r>
                      <a:endParaRPr lang="en-US" dirty="0"/>
                    </a:p>
                  </a:txBody>
                  <a:tcPr/>
                </a:tc>
                <a:tc>
                  <a:txBody>
                    <a:bodyPr/>
                    <a:lstStyle/>
                    <a:p>
                      <a:r>
                        <a:rPr lang="en-US" dirty="0" smtClean="0"/>
                        <a:t>Saturday</a:t>
                      </a:r>
                    </a:p>
                    <a:p>
                      <a:r>
                        <a:rPr lang="en-US" dirty="0" smtClean="0"/>
                        <a:t>Afternoon</a:t>
                      </a:r>
                      <a:endParaRPr lang="en-US" dirty="0"/>
                    </a:p>
                  </a:txBody>
                  <a:tcPr/>
                </a:tc>
              </a:tr>
              <a:tr h="370840">
                <a:tc>
                  <a:txBody>
                    <a:bodyPr/>
                    <a:lstStyle/>
                    <a:p>
                      <a:r>
                        <a:rPr lang="en-US" sz="1400" dirty="0" smtClean="0"/>
                        <a:t>Ethan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Arrive</a:t>
                      </a:r>
                      <a:r>
                        <a:rPr lang="en-US" sz="1400" baseline="0" dirty="0" smtClean="0"/>
                        <a:t> Late </a:t>
                      </a:r>
                      <a:r>
                        <a:rPr lang="en-US" sz="1400" dirty="0" smtClean="0"/>
                        <a:t>Review Notes</a:t>
                      </a:r>
                    </a:p>
                  </a:txBody>
                  <a:tcPr/>
                </a:tc>
                <a:tc>
                  <a:txBody>
                    <a:bodyPr/>
                    <a:lstStyle/>
                    <a:p>
                      <a:r>
                        <a:rPr lang="en-US" sz="1400" dirty="0" smtClean="0"/>
                        <a:t>Prepare Breakfast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 &amp; Clean-Up </a:t>
                      </a:r>
                      <a:r>
                        <a:rPr lang="en-US" sz="1400" dirty="0" smtClean="0"/>
                        <a:t>after Dinner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 Clean Up</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r>
              <a:tr h="370840">
                <a:tc>
                  <a:txBody>
                    <a:bodyPr/>
                    <a:lstStyle/>
                    <a:p>
                      <a:r>
                        <a:rPr lang="en-US" sz="1400" dirty="0" smtClean="0"/>
                        <a:t>Grant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r>
                        <a:rPr lang="en-US" sz="1400" dirty="0" smtClean="0"/>
                        <a:t>Breakfast</a:t>
                      </a:r>
                    </a:p>
                    <a:p>
                      <a:r>
                        <a:rPr lang="en-US" sz="1400" dirty="0" smtClean="0"/>
                        <a:t>Dishes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 &amp; Clean-Up </a:t>
                      </a:r>
                      <a:r>
                        <a:rPr lang="en-US" sz="1400" dirty="0" smtClean="0"/>
                        <a:t>after Dinner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 Lunch</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r>
              <a:tr h="370840">
                <a:tc>
                  <a:txBody>
                    <a:bodyPr/>
                    <a:lstStyle/>
                    <a:p>
                      <a:r>
                        <a:rPr lang="en-US" sz="1400" dirty="0" smtClean="0"/>
                        <a:t>Colby</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Set up lunch sandwiches</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 &amp; Clean-Up </a:t>
                      </a:r>
                      <a:r>
                        <a:rPr lang="en-US" sz="1400" dirty="0" smtClean="0"/>
                        <a:t>after Dinner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 Lunch</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smtClean="0"/>
                        <a:t>Clean</a:t>
                      </a:r>
                      <a:r>
                        <a:rPr lang="en-US" sz="1400" baseline="0" smtClean="0"/>
                        <a:t> Cabin</a:t>
                      </a:r>
                      <a:endParaRPr lang="en-US" sz="1400" dirty="0" smtClean="0"/>
                    </a:p>
                  </a:txBody>
                  <a:tcPr/>
                </a:tc>
              </a:tr>
              <a:tr h="370840">
                <a:tc>
                  <a:txBody>
                    <a:bodyPr/>
                    <a:lstStyle/>
                    <a:p>
                      <a:r>
                        <a:rPr lang="en-US" sz="1400" dirty="0" smtClean="0"/>
                        <a:t>Taylor</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r>
                        <a:rPr lang="en-US" sz="1400" dirty="0" smtClean="0"/>
                        <a:t>Clean up lunch garbage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 &amp; Clean-Up </a:t>
                      </a:r>
                      <a:r>
                        <a:rPr lang="en-US" sz="1400" dirty="0" smtClean="0"/>
                        <a:t>after Dinner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a:t>
                      </a:r>
                      <a:r>
                        <a:rPr lang="en-US" sz="1400" baseline="0" dirty="0" smtClean="0"/>
                        <a:t> &amp; Clean Up Breakfast</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smtClean="0"/>
                        <a:t>Clean</a:t>
                      </a:r>
                      <a:r>
                        <a:rPr lang="en-US" sz="1400" baseline="0" smtClean="0"/>
                        <a:t> Cabin</a:t>
                      </a:r>
                      <a:endParaRPr lang="en-US" sz="1400" dirty="0" smtClean="0"/>
                    </a:p>
                  </a:txBody>
                  <a:tcPr/>
                </a:tc>
              </a:tr>
              <a:tr h="370840">
                <a:tc>
                  <a:txBody>
                    <a:bodyPr/>
                    <a:lstStyle/>
                    <a:p>
                      <a:r>
                        <a:rPr lang="en-US" sz="1400" dirty="0" smtClean="0"/>
                        <a:t>Ella</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Dishes at Aunt Sara’s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 &amp; Clean-Up </a:t>
                      </a:r>
                      <a:r>
                        <a:rPr lang="en-US" sz="1400" dirty="0" smtClean="0"/>
                        <a:t>after Dinner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a:t>
                      </a:r>
                      <a:r>
                        <a:rPr lang="en-US" sz="1400" baseline="0" dirty="0" smtClean="0"/>
                        <a:t> &amp; Clean Up Breakfast</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smtClean="0"/>
                        <a:t>Clean</a:t>
                      </a:r>
                      <a:r>
                        <a:rPr lang="en-US" sz="1400" baseline="0" smtClean="0"/>
                        <a:t> Cabin</a:t>
                      </a:r>
                      <a:endParaRPr lang="en-US" sz="1400" dirty="0" smtClean="0"/>
                    </a:p>
                  </a:txBody>
                  <a:tcPr/>
                </a:tc>
              </a:tr>
              <a:tr h="370840">
                <a:tc>
                  <a:txBody>
                    <a:bodyPr/>
                    <a:lstStyle/>
                    <a:p>
                      <a:r>
                        <a:rPr lang="en-US" sz="1400" dirty="0" smtClean="0"/>
                        <a:t>Halle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Dishes at Aunt Sara’s</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 &amp; Clean-Up </a:t>
                      </a:r>
                      <a:r>
                        <a:rPr lang="en-US" sz="1400" dirty="0" smtClean="0"/>
                        <a:t>after Dinner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 &amp; Clean Up Breakfast</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smtClean="0"/>
              <a:t>Why are Patterns important?</a:t>
            </a:r>
            <a:endParaRPr lang="en-US" sz="3600" b="1" dirty="0"/>
          </a:p>
        </p:txBody>
      </p:sp>
      <p:sp>
        <p:nvSpPr>
          <p:cNvPr id="3" name="Content Placeholder 2"/>
          <p:cNvSpPr>
            <a:spLocks noGrp="1"/>
          </p:cNvSpPr>
          <p:nvPr>
            <p:ph idx="1"/>
          </p:nvPr>
        </p:nvSpPr>
        <p:spPr>
          <a:xfrm>
            <a:off x="457200" y="1095829"/>
            <a:ext cx="7696200" cy="5029200"/>
          </a:xfrm>
        </p:spPr>
        <p:txBody>
          <a:bodyPr>
            <a:normAutofit/>
          </a:bodyPr>
          <a:lstStyle/>
          <a:p>
            <a:r>
              <a:rPr lang="en-US" sz="2400" dirty="0" smtClean="0"/>
              <a:t>To show </a:t>
            </a:r>
            <a:r>
              <a:rPr lang="en-US" sz="2400" dirty="0" smtClean="0"/>
              <a:t>relationships.</a:t>
            </a:r>
            <a:endParaRPr lang="en-US" sz="2400" dirty="0" smtClean="0"/>
          </a:p>
          <a:p>
            <a:r>
              <a:rPr lang="en-US" sz="2400" dirty="0" smtClean="0"/>
              <a:t>To show </a:t>
            </a:r>
            <a:r>
              <a:rPr lang="en-US" sz="2400" dirty="0" smtClean="0"/>
              <a:t>trends.</a:t>
            </a:r>
            <a:endParaRPr lang="en-US" sz="2400" dirty="0" smtClean="0"/>
          </a:p>
          <a:p>
            <a:r>
              <a:rPr lang="en-US" sz="2400" dirty="0" smtClean="0"/>
              <a:t>To provide </a:t>
            </a:r>
            <a:r>
              <a:rPr lang="en-US" sz="2400" dirty="0" smtClean="0"/>
              <a:t>context</a:t>
            </a:r>
            <a:r>
              <a:rPr lang="en-US" sz="2400" dirty="0" smtClean="0"/>
              <a:t>.</a:t>
            </a:r>
          </a:p>
          <a:p>
            <a:r>
              <a:rPr lang="en-US" sz="2400" dirty="0" smtClean="0"/>
              <a:t>To teach.</a:t>
            </a:r>
            <a:endParaRPr lang="en-US" sz="2400" dirty="0" smtClean="0"/>
          </a:p>
          <a:p>
            <a:pPr>
              <a:buNone/>
            </a:pPr>
            <a:endParaRPr lang="en-US" sz="2400" dirty="0"/>
          </a:p>
        </p:txBody>
      </p:sp>
      <p:sp>
        <p:nvSpPr>
          <p:cNvPr id="4" name="TextBox 3"/>
          <p:cNvSpPr txBox="1"/>
          <p:nvPr/>
        </p:nvSpPr>
        <p:spPr>
          <a:xfrm>
            <a:off x="0" y="3246128"/>
            <a:ext cx="9144000" cy="3600986"/>
          </a:xfrm>
          <a:prstGeom prst="rect">
            <a:avLst/>
          </a:prstGeom>
          <a:noFill/>
        </p:spPr>
        <p:txBody>
          <a:bodyPr wrap="square" rtlCol="0">
            <a:spAutoFit/>
          </a:bodyPr>
          <a:lstStyle/>
          <a:p>
            <a:r>
              <a:rPr lang="en-US" sz="1200" dirty="0"/>
              <a:t>Shortly a developer asked me, what are the most know-worthy patterns - in context of Java EE. My answer was:</a:t>
            </a:r>
            <a:br>
              <a:rPr lang="en-US" sz="1200" dirty="0"/>
            </a:br>
            <a:endParaRPr lang="en-US" sz="1200" dirty="0"/>
          </a:p>
          <a:p>
            <a:r>
              <a:rPr lang="en-US" sz="1200" b="1" dirty="0"/>
              <a:t>Facade</a:t>
            </a:r>
            <a:r>
              <a:rPr lang="en-US" sz="1200" dirty="0"/>
              <a:t>: it decouples independent classes, and more important, decreases (makes the interface more coarse grained) the granularity. Session Facade from Java EE is a sample.</a:t>
            </a:r>
          </a:p>
          <a:p>
            <a:r>
              <a:rPr lang="en-US" sz="1200" b="1" dirty="0"/>
              <a:t>Adapter</a:t>
            </a:r>
            <a:r>
              <a:rPr lang="en-US" sz="1200" dirty="0"/>
              <a:t>: makes incompatible things compatible. Especially important in server programming, in case you have to talk to legacy backend systems like SAP, CICS or IMS. Business Delegate in J2EE 1.4 (catches </a:t>
            </a:r>
            <a:r>
              <a:rPr lang="en-US" sz="1200" dirty="0" err="1"/>
              <a:t>RemoteExceptions</a:t>
            </a:r>
            <a:r>
              <a:rPr lang="en-US" sz="1200" dirty="0"/>
              <a:t> and throws something else), DAOs or JCA Connectors are adapters.</a:t>
            </a:r>
            <a:br>
              <a:rPr lang="en-US" sz="1200" dirty="0"/>
            </a:br>
            <a:endParaRPr lang="en-US" sz="1200" dirty="0"/>
          </a:p>
          <a:p>
            <a:r>
              <a:rPr lang="en-US" sz="1200" b="1" dirty="0"/>
              <a:t>Decorator</a:t>
            </a:r>
            <a:r>
              <a:rPr lang="en-US" sz="1200" dirty="0"/>
              <a:t>: Enhances an interface (in our case the Facade), with additional aspects (it is actually the beginning of AOP :-)). In Java EE we have the Servlet Filter, Interceptors or implicit decoration with transactions, state or security. In Java SE the whole java.io package is a decorator.</a:t>
            </a:r>
            <a:br>
              <a:rPr lang="en-US" sz="1200" dirty="0"/>
            </a:br>
            <a:endParaRPr lang="en-US" sz="1200" dirty="0"/>
          </a:p>
          <a:p>
            <a:r>
              <a:rPr lang="en-US" sz="1200" b="1" dirty="0"/>
              <a:t>Interface </a:t>
            </a:r>
            <a:r>
              <a:rPr lang="en-US" sz="1200" dirty="0"/>
              <a:t>(actually not a standard pattern): is needed for encapsulation, decoupling the clients from the interface realization, and so is the beginning of service orientation or SOA.</a:t>
            </a:r>
            <a:br>
              <a:rPr lang="en-US" sz="1200" dirty="0"/>
            </a:br>
            <a:endParaRPr lang="en-US" sz="1200" dirty="0"/>
          </a:p>
          <a:p>
            <a:r>
              <a:rPr lang="en-US" sz="1200" b="1" dirty="0"/>
              <a:t>Factory/Builder: </a:t>
            </a:r>
            <a:r>
              <a:rPr lang="en-US" sz="1200" dirty="0"/>
              <a:t>encapsulates the creation of </a:t>
            </a:r>
            <a:r>
              <a:rPr lang="en-US" sz="1200" dirty="0" err="1"/>
              <a:t>differnt</a:t>
            </a:r>
            <a:r>
              <a:rPr lang="en-US" sz="1200" dirty="0"/>
              <a:t> implementations for a Java-Interface. Can be a part of a framework (see Spring or Java EE 5), or of project architecture.</a:t>
            </a:r>
          </a:p>
          <a:p>
            <a:r>
              <a:rPr lang="en-US" sz="1200" b="1" dirty="0"/>
              <a:t>Command: </a:t>
            </a:r>
            <a:r>
              <a:rPr lang="en-US" sz="1200" dirty="0"/>
              <a:t>provides a simple and stable interface (often one method with name like execute, go, run, </a:t>
            </a:r>
            <a:r>
              <a:rPr lang="en-US" sz="1200" dirty="0" err="1"/>
              <a:t>actionPerformed</a:t>
            </a:r>
            <a:r>
              <a:rPr lang="en-US" sz="1200" dirty="0"/>
              <a:t> </a:t>
            </a:r>
            <a:r>
              <a:rPr lang="en-US" sz="1200" dirty="0" err="1"/>
              <a:t>etc</a:t>
            </a:r>
            <a:r>
              <a:rPr lang="en-US" sz="1200" dirty="0"/>
              <a:t>). The implementation provides the behavior, having the only the interface, it is not possible to see what happens :-). Command is the foundation of JMS, the whole SOA (stands for Same Old Architecture :-)) and also the event handling of frameworks like swing (</a:t>
            </a:r>
            <a:r>
              <a:rPr lang="en-US" sz="1200" dirty="0" err="1"/>
              <a:t>ActionListener</a:t>
            </a:r>
            <a:r>
              <a:rPr lang="en-US" sz="1200" dirty="0"/>
              <a:t>), or Struts (Actions</a:t>
            </a:r>
            <a:r>
              <a:rPr lang="en-US" sz="1200" dirty="0" smtClean="0"/>
              <a:t>).</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Kind of Science</a:t>
            </a:r>
            <a:endParaRPr lang="en-US" dirty="0"/>
          </a:p>
        </p:txBody>
      </p:sp>
      <p:pic>
        <p:nvPicPr>
          <p:cNvPr id="4" name="Picture 3"/>
          <p:cNvPicPr>
            <a:picLocks noChangeAspect="1"/>
          </p:cNvPicPr>
          <p:nvPr/>
        </p:nvPicPr>
        <p:blipFill>
          <a:blip r:embed="rId2"/>
          <a:stretch>
            <a:fillRect/>
          </a:stretch>
        </p:blipFill>
        <p:spPr>
          <a:xfrm>
            <a:off x="357187" y="395287"/>
            <a:ext cx="8429625" cy="6067425"/>
          </a:xfrm>
          <a:prstGeom prst="rect">
            <a:avLst/>
          </a:prstGeom>
        </p:spPr>
      </p:pic>
    </p:spTree>
    <p:extLst>
      <p:ext uri="{BB962C8B-B14F-4D97-AF65-F5344CB8AC3E}">
        <p14:creationId xmlns:p14="http://schemas.microsoft.com/office/powerpoint/2010/main" val="3517706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38370</TotalTime>
  <Words>1203</Words>
  <Application>Microsoft Office PowerPoint</Application>
  <PresentationFormat>On-screen Show (4:3)</PresentationFormat>
  <Paragraphs>230</Paragraphs>
  <Slides>41</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Science Camp #140703.5</vt:lpstr>
      <vt:lpstr>Patterns</vt:lpstr>
      <vt:lpstr>Safety</vt:lpstr>
      <vt:lpstr>Schedule Monday - Thursday</vt:lpstr>
      <vt:lpstr>Schedule Friday - Sunday</vt:lpstr>
      <vt:lpstr>Job Chart</vt:lpstr>
      <vt:lpstr>Notes</vt:lpstr>
      <vt:lpstr>Why are Patterns important?</vt:lpstr>
      <vt:lpstr>A New Kind of Science</vt:lpstr>
      <vt:lpstr>Cellular Automata</vt:lpstr>
      <vt:lpstr>Patterns quickly become complex</vt:lpstr>
      <vt:lpstr>Weaving was a first Pattern</vt:lpstr>
      <vt:lpstr>Notes</vt:lpstr>
      <vt:lpstr>Dust Devil Ranch, Cedar City, Utah</vt:lpstr>
      <vt:lpstr>Pete Larsen: InfoWest</vt:lpstr>
      <vt:lpstr>Fiddler’s Canyon Geocache</vt:lpstr>
      <vt:lpstr>Notes</vt:lpstr>
      <vt:lpstr>      Tango &amp; Cardboard VR     from Google IO</vt:lpstr>
      <vt:lpstr>Paul’s Report</vt:lpstr>
      <vt:lpstr>Patterns are Everywhere</vt:lpstr>
      <vt:lpstr>Ethan’s Report</vt:lpstr>
      <vt:lpstr>Ethan Materials &amp; Procedure</vt:lpstr>
      <vt:lpstr>Ethan Data/Results</vt:lpstr>
      <vt:lpstr>Ethan Conclusions</vt:lpstr>
      <vt:lpstr>Grant’s Report</vt:lpstr>
      <vt:lpstr>Colby’s Report</vt:lpstr>
      <vt:lpstr>Taylor’s Report</vt:lpstr>
      <vt:lpstr>Ella’s Report</vt:lpstr>
      <vt:lpstr>Condensation Update</vt:lpstr>
      <vt:lpstr>Halle’s Report</vt:lpstr>
      <vt:lpstr>Notes</vt:lpstr>
      <vt:lpstr>Water Bottle Rockets</vt:lpstr>
      <vt:lpstr>Water Bottle Rockets continued</vt:lpstr>
      <vt:lpstr>Grandpa 1</vt:lpstr>
      <vt:lpstr>Grandpa 2</vt:lpstr>
      <vt:lpstr>Nelson Cabin Map</vt:lpstr>
      <vt:lpstr>Reference Grid</vt:lpstr>
      <vt:lpstr>More Detail Reference Grid</vt:lpstr>
      <vt:lpstr>Find Quarter Section Corners at Cabin</vt:lpstr>
      <vt:lpstr>Notes</vt:lpstr>
      <vt:lpstr>2014 Science Camp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Roice Nelson</cp:lastModifiedBy>
  <cp:revision>108</cp:revision>
  <cp:lastPrinted>2014-07-03T12:44:08Z</cp:lastPrinted>
  <dcterms:created xsi:type="dcterms:W3CDTF">2011-07-30T22:58:22Z</dcterms:created>
  <dcterms:modified xsi:type="dcterms:W3CDTF">2014-07-03T19:22:10Z</dcterms:modified>
</cp:coreProperties>
</file>