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72" r:id="rId3"/>
    <p:sldId id="380" r:id="rId4"/>
    <p:sldId id="382" r:id="rId5"/>
    <p:sldId id="383" r:id="rId6"/>
    <p:sldId id="394" r:id="rId7"/>
    <p:sldId id="384" r:id="rId8"/>
    <p:sldId id="385" r:id="rId9"/>
    <p:sldId id="395" r:id="rId10"/>
    <p:sldId id="388" r:id="rId11"/>
    <p:sldId id="386" r:id="rId12"/>
    <p:sldId id="389" r:id="rId13"/>
    <p:sldId id="390" r:id="rId14"/>
    <p:sldId id="391" r:id="rId15"/>
    <p:sldId id="393" r:id="rId16"/>
    <p:sldId id="263" r:id="rId17"/>
    <p:sldId id="376" r:id="rId18"/>
    <p:sldId id="377" r:id="rId19"/>
    <p:sldId id="301" r:id="rId20"/>
    <p:sldId id="353" r:id="rId21"/>
    <p:sldId id="357" r:id="rId22"/>
    <p:sldId id="356" r:id="rId23"/>
    <p:sldId id="274" r:id="rId24"/>
    <p:sldId id="275" r:id="rId25"/>
    <p:sldId id="276" r:id="rId26"/>
    <p:sldId id="378" r:id="rId27"/>
    <p:sldId id="360" r:id="rId28"/>
    <p:sldId id="361" r:id="rId29"/>
    <p:sldId id="358" r:id="rId30"/>
    <p:sldId id="359" r:id="rId31"/>
    <p:sldId id="305" r:id="rId32"/>
    <p:sldId id="333" r:id="rId33"/>
    <p:sldId id="334" r:id="rId34"/>
    <p:sldId id="379" r:id="rId35"/>
    <p:sldId id="321" r:id="rId36"/>
    <p:sldId id="343" r:id="rId37"/>
    <p:sldId id="324" r:id="rId38"/>
    <p:sldId id="328" r:id="rId39"/>
    <p:sldId id="332" r:id="rId40"/>
    <p:sldId id="304" r:id="rId41"/>
    <p:sldId id="345" r:id="rId42"/>
    <p:sldId id="346" r:id="rId43"/>
    <p:sldId id="347" r:id="rId44"/>
    <p:sldId id="348" r:id="rId45"/>
    <p:sldId id="349" r:id="rId46"/>
    <p:sldId id="302" r:id="rId47"/>
    <p:sldId id="355" r:id="rId48"/>
    <p:sldId id="369" r:id="rId49"/>
    <p:sldId id="306" r:id="rId50"/>
    <p:sldId id="366" r:id="rId51"/>
    <p:sldId id="370" r:id="rId52"/>
    <p:sldId id="367" r:id="rId53"/>
    <p:sldId id="371" r:id="rId54"/>
    <p:sldId id="363" r:id="rId55"/>
    <p:sldId id="364" r:id="rId56"/>
    <p:sldId id="319" r:id="rId57"/>
    <p:sldId id="365" r:id="rId58"/>
    <p:sldId id="362" r:id="rId59"/>
    <p:sldId id="368" r:id="rId60"/>
    <p:sldId id="303" r:id="rId61"/>
    <p:sldId id="267" r:id="rId62"/>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96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1138" y="0"/>
            <a:ext cx="3076575" cy="469900"/>
          </a:xfrm>
          <a:prstGeom prst="rect">
            <a:avLst/>
          </a:prstGeom>
        </p:spPr>
        <p:txBody>
          <a:bodyPr vert="horz" lIns="91440" tIns="45720" rIns="91440" bIns="45720" rtlCol="0"/>
          <a:lstStyle>
            <a:lvl1pPr algn="r">
              <a:defRPr sz="1200"/>
            </a:lvl1pPr>
          </a:lstStyle>
          <a:p>
            <a:fld id="{F738309D-9BD9-452C-9FA9-0CC029913EEA}" type="datetimeFigureOut">
              <a:rPr lang="en-US" smtClean="0"/>
              <a:pPr/>
              <a:t>7/19/2013</a:t>
            </a:fld>
            <a:endParaRPr lang="en-US"/>
          </a:p>
        </p:txBody>
      </p:sp>
      <p:sp>
        <p:nvSpPr>
          <p:cNvPr id="4" name="Slide Image Placeholder 3"/>
          <p:cNvSpPr>
            <a:spLocks noGrp="1" noRot="1" noChangeAspect="1"/>
          </p:cNvSpPr>
          <p:nvPr>
            <p:ph type="sldImg" idx="2"/>
          </p:nvPr>
        </p:nvSpPr>
        <p:spPr>
          <a:xfrm>
            <a:off x="1203325" y="703263"/>
            <a:ext cx="4692650" cy="35194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57700"/>
            <a:ext cx="5680075" cy="4224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3813"/>
            <a:ext cx="3076575"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1138" y="8913813"/>
            <a:ext cx="3076575" cy="469900"/>
          </a:xfrm>
          <a:prstGeom prst="rect">
            <a:avLst/>
          </a:prstGeom>
        </p:spPr>
        <p:txBody>
          <a:bodyPr vert="horz" lIns="91440" tIns="45720" rIns="91440" bIns="45720" rtlCol="0" anchor="b"/>
          <a:lstStyle>
            <a:lvl1pPr algn="r">
              <a:defRPr sz="1200"/>
            </a:lvl1pPr>
          </a:lstStyle>
          <a:p>
            <a:fld id="{CDF080C8-1124-43A5-9FF4-1B144B19229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47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48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C7438-95FE-45D7-81CF-647EAE4218BD}"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C7438-95FE-45D7-81CF-647EAE4218BD}" type="datetimeFigureOut">
              <a:rPr lang="en-US" smtClean="0"/>
              <a:pPr/>
              <a:t>7/19/2013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C7438-95FE-45D7-81CF-647EAE4218BD}" type="datetimeFigureOut">
              <a:rPr lang="en-US" smtClean="0"/>
              <a:pPr/>
              <a:t>7/19/2013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C7438-95FE-45D7-81CF-647EAE4218BD}" type="datetimeFigureOut">
              <a:rPr lang="en-US" smtClean="0"/>
              <a:pPr/>
              <a:t>7/19/2013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7438-95FE-45D7-81CF-647EAE4218BD}" type="datetimeFigureOut">
              <a:rPr lang="en-US" smtClean="0"/>
              <a:pPr/>
              <a:t>7/19/2013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B4639-4507-4FB0-9BAF-1283F1BE08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en.wikipedia.org/wiki/Geocach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en.wikipedia.org/wiki/Geological_Society_of_Americ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en.wikipedia.org/wiki/Trilateration" TargetMode="External"/><Relationship Id="rId3" Type="http://schemas.openxmlformats.org/officeDocument/2006/relationships/hyperlink" Target="http://geocaching.com/" TargetMode="External"/><Relationship Id="rId7" Type="http://schemas.openxmlformats.org/officeDocument/2006/relationships/hyperlink" Target="http://www.geocaching.com/guide/default.aspx" TargetMode="External"/><Relationship Id="rId2" Type="http://schemas.openxmlformats.org/officeDocument/2006/relationships/hyperlink" Target="http://en.wikipedia.org/wiki/Wherigo" TargetMode="External"/><Relationship Id="rId1" Type="http://schemas.openxmlformats.org/officeDocument/2006/relationships/slideLayout" Target="../slideLayouts/slideLayout2.xml"/><Relationship Id="rId6" Type="http://schemas.openxmlformats.org/officeDocument/2006/relationships/hyperlink" Target="http://en.wikipedia.org/wiki/Latitude_and_longitude" TargetMode="External"/><Relationship Id="rId5" Type="http://schemas.openxmlformats.org/officeDocument/2006/relationships/hyperlink" Target="http://en.wikipedia.org/wiki/Geocaching" TargetMode="External"/><Relationship Id="rId4" Type="http://schemas.openxmlformats.org/officeDocument/2006/relationships/hyperlink" Target="http://www.bitcaching.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Global_Positioning_System" TargetMode="External"/><Relationship Id="rId2" Type="http://schemas.openxmlformats.org/officeDocument/2006/relationships/hyperlink" Target="http://www.geocaching.com/about/glossary.aspx"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eocaching.com/default.aspx" TargetMode="External"/><Relationship Id="rId2" Type="http://schemas.openxmlformats.org/officeDocument/2006/relationships/hyperlink" Target="http://www.geocaching.com/guide/" TargetMode="External"/><Relationship Id="rId1" Type="http://schemas.openxmlformats.org/officeDocument/2006/relationships/slideLayout" Target="../slideLayouts/slideLayout2.xml"/><Relationship Id="rId4" Type="http://schemas.openxmlformats.org/officeDocument/2006/relationships/hyperlink" Target="http://www.geocaching.com/membership/comparison.asp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 Id="rId9" Type="http://schemas.openxmlformats.org/officeDocument/2006/relationships/image" Target="../media/image2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gif"/></Relationships>
</file>

<file path=ppt/slides/_rels/slide3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s>
</file>

<file path=ppt/slides/_rels/slide3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hyperlink" Target="http://www.geocaching.com/guide/" TargetMode="Externa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Blackner@suu.edu" TargetMode="External"/><Relationship Id="rId2" Type="http://schemas.openxmlformats.org/officeDocument/2006/relationships/hyperlink" Target="mailto:heilgeist@suu.edu"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tel:435-586-7792" TargetMode="External"/><Relationship Id="rId7" Type="http://schemas.openxmlformats.org/officeDocument/2006/relationships/hyperlink" Target="mailto:blackner@suu.edu" TargetMode="External"/><Relationship Id="rId2" Type="http://schemas.openxmlformats.org/officeDocument/2006/relationships/hyperlink" Target="mailto:rnelson@walden3d.com" TargetMode="External"/><Relationship Id="rId1" Type="http://schemas.openxmlformats.org/officeDocument/2006/relationships/slideLayout" Target="../slideLayouts/slideLayout2.xml"/><Relationship Id="rId6" Type="http://schemas.openxmlformats.org/officeDocument/2006/relationships/hyperlink" Target="tel:435-590-0794" TargetMode="External"/><Relationship Id="rId5" Type="http://schemas.openxmlformats.org/officeDocument/2006/relationships/hyperlink" Target="tel:435-865-8391" TargetMode="External"/><Relationship Id="rId4" Type="http://schemas.openxmlformats.org/officeDocument/2006/relationships/hyperlink" Target="tel:435-865-8436"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upport.groundspeak.com/index.php?pg=kb.page&amp;id=126" TargetMode="External"/><Relationship Id="rId2" Type="http://schemas.openxmlformats.org/officeDocument/2006/relationships/hyperlink" Target="http://www.geocaching.com/guid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geocaching.com/guid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en.wikipedia.org/wiki/Global_positioning_system" TargetMode="External"/><Relationship Id="rId3" Type="http://schemas.openxmlformats.org/officeDocument/2006/relationships/hyperlink" Target="http://en.wikipedia.org/wiki/Circles" TargetMode="External"/><Relationship Id="rId7" Type="http://schemas.openxmlformats.org/officeDocument/2006/relationships/hyperlink" Target="http://en.wikipedia.org/wiki/Navigation" TargetMode="External"/><Relationship Id="rId12" Type="http://schemas.openxmlformats.org/officeDocument/2006/relationships/image" Target="../media/image7.png"/><Relationship Id="rId2" Type="http://schemas.openxmlformats.org/officeDocument/2006/relationships/hyperlink" Target="http://en.wikipedia.org/wiki/Geometry" TargetMode="External"/><Relationship Id="rId1" Type="http://schemas.openxmlformats.org/officeDocument/2006/relationships/slideLayout" Target="../slideLayouts/slideLayout2.xml"/><Relationship Id="rId6" Type="http://schemas.openxmlformats.org/officeDocument/2006/relationships/hyperlink" Target="http://en.wikipedia.org/wiki/Surveying" TargetMode="External"/><Relationship Id="rId11" Type="http://schemas.openxmlformats.org/officeDocument/2006/relationships/hyperlink" Target="http://en.wikipedia.org/wiki/File:3spheres.svg" TargetMode="External"/><Relationship Id="rId5" Type="http://schemas.openxmlformats.org/officeDocument/2006/relationships/hyperlink" Target="http://en.wikipedia.org/wiki/Triangle" TargetMode="External"/><Relationship Id="rId10" Type="http://schemas.openxmlformats.org/officeDocument/2006/relationships/hyperlink" Target="http://en.wikipedia.org/wiki/Angle" TargetMode="External"/><Relationship Id="rId4" Type="http://schemas.openxmlformats.org/officeDocument/2006/relationships/hyperlink" Target="http://en.wikipedia.org/wiki/Sphere" TargetMode="External"/><Relationship Id="rId9" Type="http://schemas.openxmlformats.org/officeDocument/2006/relationships/hyperlink" Target="http://en.wikipedia.org/wiki/Triangula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dirty="0" smtClean="0"/>
              <a:t>Science Camp #120627.3</a:t>
            </a:r>
            <a:endParaRPr lang="en-US" dirty="0"/>
          </a:p>
        </p:txBody>
      </p:sp>
      <p:sp>
        <p:nvSpPr>
          <p:cNvPr id="4" name="Subtitle 2"/>
          <p:cNvSpPr>
            <a:spLocks noGrp="1"/>
          </p:cNvSpPr>
          <p:nvPr>
            <p:ph type="subTitle" idx="1"/>
          </p:nvPr>
        </p:nvSpPr>
        <p:spPr>
          <a:xfrm>
            <a:off x="990600" y="2743200"/>
            <a:ext cx="7162800" cy="3200400"/>
          </a:xfrm>
        </p:spPr>
        <p:txBody>
          <a:bodyPr>
            <a:normAutofit fontScale="62500" lnSpcReduction="20000"/>
          </a:bodyPr>
          <a:lstStyle/>
          <a:p>
            <a:r>
              <a:rPr lang="en-US" dirty="0" smtClean="0"/>
              <a:t>27-29 June 2012 @ Nelson Cabin on Cedar Mountain</a:t>
            </a:r>
          </a:p>
          <a:p>
            <a:r>
              <a:rPr lang="en-US" dirty="0"/>
              <a:t>a</a:t>
            </a:r>
            <a:r>
              <a:rPr lang="en-US" dirty="0" smtClean="0"/>
              <a:t>nd surrounding area</a:t>
            </a:r>
          </a:p>
          <a:p>
            <a:endParaRPr lang="en-US" dirty="0" smtClean="0"/>
          </a:p>
          <a:p>
            <a:r>
              <a:rPr lang="en-US" dirty="0" smtClean="0"/>
              <a:t>Advisors</a:t>
            </a:r>
          </a:p>
          <a:p>
            <a:r>
              <a:rPr lang="en-US" dirty="0" smtClean="0"/>
              <a:t>H. Roice Nelson, Jr.,  Andrea S. Nelson,</a:t>
            </a:r>
          </a:p>
          <a:p>
            <a:r>
              <a:rPr lang="en-US" dirty="0" smtClean="0"/>
              <a:t>Benjamin B. Nelson, &amp; Paul F. Nelson</a:t>
            </a:r>
          </a:p>
          <a:p>
            <a:endParaRPr lang="en-US" dirty="0" smtClean="0"/>
          </a:p>
          <a:p>
            <a:r>
              <a:rPr lang="en-US" dirty="0" smtClean="0"/>
              <a:t>Attendees</a:t>
            </a:r>
          </a:p>
          <a:p>
            <a:r>
              <a:rPr lang="en-US" dirty="0" smtClean="0"/>
              <a:t>Ethan E. Nelson, Grant M. Nelson, Colby C. Wright, </a:t>
            </a:r>
          </a:p>
          <a:p>
            <a:r>
              <a:rPr lang="en-US" dirty="0" smtClean="0"/>
              <a:t>Taylor R. Wright, &amp; Ella D. Nelson</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Geocache</a:t>
            </a:r>
            <a:endParaRPr lang="en-US" dirty="0"/>
          </a:p>
        </p:txBody>
      </p:sp>
      <p:sp>
        <p:nvSpPr>
          <p:cNvPr id="3" name="Content Placeholder 2"/>
          <p:cNvSpPr>
            <a:spLocks noGrp="1"/>
          </p:cNvSpPr>
          <p:nvPr>
            <p:ph idx="1"/>
          </p:nvPr>
        </p:nvSpPr>
        <p:spPr>
          <a:xfrm>
            <a:off x="0" y="1219200"/>
            <a:ext cx="9144000" cy="5638800"/>
          </a:xfrm>
        </p:spPr>
        <p:txBody>
          <a:bodyPr>
            <a:normAutofit fontScale="47500" lnSpcReduction="20000"/>
          </a:bodyPr>
          <a:lstStyle/>
          <a:p>
            <a:pPr lvl="0"/>
            <a:r>
              <a:rPr lang="en-US" b="1" dirty="0" smtClean="0"/>
              <a:t>Traditional/Basic:</a:t>
            </a:r>
            <a:r>
              <a:rPr lang="en-US" dirty="0" smtClean="0"/>
              <a:t> Must include a log book of some sort. It may or may not include trade or traceable items. A traditional cache is distinguished from other cache variations in that the </a:t>
            </a:r>
            <a:r>
              <a:rPr lang="en-US" dirty="0" err="1" smtClean="0"/>
              <a:t>geocache</a:t>
            </a:r>
            <a:r>
              <a:rPr lang="en-US" dirty="0" smtClean="0"/>
              <a:t> is found at the coordinates given and involves only one stage.</a:t>
            </a:r>
          </a:p>
          <a:p>
            <a:pPr lvl="0"/>
            <a:r>
              <a:rPr lang="en-US" b="1" dirty="0" smtClean="0"/>
              <a:t>Multi-cache</a:t>
            </a:r>
            <a:r>
              <a:rPr lang="en-US" dirty="0" smtClean="0"/>
              <a:t>: This variation consists of multiple discoveries of one or more intermediate points containing the coordinates for the next stage; the final stage contains the log book and trade items.</a:t>
            </a:r>
          </a:p>
          <a:p>
            <a:pPr lvl="0"/>
            <a:r>
              <a:rPr lang="en-US" b="1" dirty="0" smtClean="0"/>
              <a:t>Offset</a:t>
            </a:r>
            <a:r>
              <a:rPr lang="en-US" dirty="0" smtClean="0"/>
              <a:t>: This cache is similar to the multi-cache except that the initial coordinates are for a location containing information that encodes the final cache coordinates. An example would be to direct the finder to a plaque where the digits of a date on the plaque correspond to coordinates of the final cache.</a:t>
            </a:r>
          </a:p>
          <a:p>
            <a:pPr lvl="0"/>
            <a:r>
              <a:rPr lang="en-US" b="1" dirty="0" smtClean="0"/>
              <a:t>Mystery/puzzle</a:t>
            </a:r>
            <a:r>
              <a:rPr lang="en-US" dirty="0" smtClean="0"/>
              <a:t>: This cache requires one to discover information or solve a puzzle to find the cache. Some mystery caches provide a false set of coordinates with a puzzle that must be solved to determine the final cache location. In other cases, the given location is accurate, but the name of the location or other features are themselves a puzzle leading to the final cache. Alternatively, additional information is necessary to complete the find, such as a padlock combination to access the cache.</a:t>
            </a:r>
            <a:r>
              <a:rPr lang="en-US" baseline="30000" dirty="0" smtClean="0">
                <a:hlinkClick r:id="rId2"/>
              </a:rPr>
              <a:t>[20]</a:t>
            </a:r>
            <a:endParaRPr lang="en-US" dirty="0" smtClean="0"/>
          </a:p>
          <a:p>
            <a:pPr lvl="0"/>
            <a:r>
              <a:rPr lang="en-US" b="1" dirty="0" smtClean="0"/>
              <a:t>Night Cache</a:t>
            </a:r>
            <a:r>
              <a:rPr lang="en-US" dirty="0" smtClean="0"/>
              <a:t>: These multi-stage caches are designed to be found at night and generally involve following a series of reflectors with a flashlight to the final cache location.</a:t>
            </a:r>
          </a:p>
          <a:p>
            <a:pPr lvl="0"/>
            <a:r>
              <a:rPr lang="en-US" b="1" dirty="0" smtClean="0"/>
              <a:t>Challenge Cache</a:t>
            </a:r>
            <a:r>
              <a:rPr lang="en-US" dirty="0" smtClean="0"/>
              <a:t>: These caches require that a </a:t>
            </a:r>
            <a:r>
              <a:rPr lang="en-US" dirty="0" err="1" smtClean="0"/>
              <a:t>geocacher</a:t>
            </a:r>
            <a:r>
              <a:rPr lang="en-US" dirty="0" smtClean="0"/>
              <a:t> complete a reasonably attainable </a:t>
            </a:r>
            <a:r>
              <a:rPr lang="en-US" dirty="0" err="1" smtClean="0"/>
              <a:t>geocaching</a:t>
            </a:r>
            <a:r>
              <a:rPr lang="en-US" dirty="0" smtClean="0"/>
              <a:t>-related task before being able to log the find. Examples include finding a number of caches that meet a category, completing a number of cache finds within a period of time, finding a cache for every calendar day, etc.</a:t>
            </a:r>
          </a:p>
          <a:p>
            <a:pPr lvl="0"/>
            <a:r>
              <a:rPr lang="en-US" b="1" dirty="0" smtClean="0"/>
              <a:t>Letterbox Hybrid</a:t>
            </a:r>
            <a:r>
              <a:rPr lang="en-US" dirty="0" smtClean="0"/>
              <a:t>: A letterbox hybrid cache is a combination of a </a:t>
            </a:r>
            <a:r>
              <a:rPr lang="en-US" dirty="0" err="1" smtClean="0"/>
              <a:t>geocache</a:t>
            </a:r>
            <a:r>
              <a:rPr lang="en-US" dirty="0" smtClean="0"/>
              <a:t> and a letterbox in the same container. A letterbox has a rubber stamp and a logbook instead of tradable items. </a:t>
            </a:r>
            <a:r>
              <a:rPr lang="en-US" dirty="0" err="1" smtClean="0"/>
              <a:t>Letterboxers</a:t>
            </a:r>
            <a:r>
              <a:rPr lang="en-US" dirty="0" smtClean="0"/>
              <a:t> carry their own stamp with them, to stamp the letterbox's log book and inversely stamp their personal log book with the letterbox stamp. The hybrid cache contains the important materials for this and may or may not include trade items. Whether the letterbox hybrid contains trade items is up to the owner.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Geocache (continued)</a:t>
            </a:r>
            <a:endParaRPr lang="en-US" dirty="0"/>
          </a:p>
        </p:txBody>
      </p:sp>
      <p:sp>
        <p:nvSpPr>
          <p:cNvPr id="3" name="Content Placeholder 2"/>
          <p:cNvSpPr>
            <a:spLocks noGrp="1"/>
          </p:cNvSpPr>
          <p:nvPr>
            <p:ph idx="1"/>
          </p:nvPr>
        </p:nvSpPr>
        <p:spPr>
          <a:xfrm>
            <a:off x="0" y="1219200"/>
            <a:ext cx="9144000" cy="5486400"/>
          </a:xfrm>
        </p:spPr>
        <p:txBody>
          <a:bodyPr>
            <a:normAutofit fontScale="47500" lnSpcReduction="20000"/>
          </a:bodyPr>
          <a:lstStyle/>
          <a:p>
            <a:pPr lvl="0"/>
            <a:r>
              <a:rPr lang="en-US" b="1" dirty="0" err="1" smtClean="0"/>
              <a:t>Locationless</a:t>
            </a:r>
            <a:r>
              <a:rPr lang="en-US" b="1" dirty="0" smtClean="0"/>
              <a:t>/Reverse</a:t>
            </a:r>
            <a:r>
              <a:rPr lang="en-US" dirty="0" smtClean="0"/>
              <a:t>: This variation is similar to a scavenger hunt. A description is given for something to find, such as a one-room schoolhouse, and the finder locates an example of this object. The finder records the location using their GPS hand-held receiver and often takes a picture at the location showing the named object and his or her GPS receiver. Typically others are not allowed to log that same location as a find.</a:t>
            </a:r>
          </a:p>
          <a:p>
            <a:r>
              <a:rPr lang="en-US" b="1" dirty="0" smtClean="0"/>
              <a:t>Moving/Travelling</a:t>
            </a:r>
            <a:r>
              <a:rPr lang="en-US" dirty="0" smtClean="0"/>
              <a:t>: Similar to a traditional </a:t>
            </a:r>
            <a:r>
              <a:rPr lang="en-US" dirty="0" err="1" smtClean="0"/>
              <a:t>geocache</a:t>
            </a:r>
            <a:r>
              <a:rPr lang="en-US" dirty="0" smtClean="0"/>
              <a:t>, this variation is found at a listed set of coordinates. The finder uses the log book, trades trinkets, and then hides the cache in a different location. By updating this new location on the listing, the finder essentially becomes the hider, and the next finder continues the cycle. The hitchhiker concept (see above) has superseded this cache type on geocaching.com.</a:t>
            </a:r>
          </a:p>
          <a:p>
            <a:pPr lvl="0"/>
            <a:r>
              <a:rPr lang="en-US" b="1" dirty="0" smtClean="0"/>
              <a:t>Virtual</a:t>
            </a:r>
            <a:r>
              <a:rPr lang="en-US" dirty="0" smtClean="0"/>
              <a:t>: Caches of this nature are coordinates for a location that does not contain the traditional box, log book, or trade items. Instead, the location contains some other described object. Validation for finding a virtual cache generally requires you to email the cache hider with information such as a date or a name on a plaque, or to post a picture of yourself at the site with GPS receiver in hand.</a:t>
            </a:r>
          </a:p>
          <a:p>
            <a:pPr lvl="0"/>
            <a:r>
              <a:rPr lang="en-US" b="1" dirty="0" err="1" smtClean="0"/>
              <a:t>Earthcache</a:t>
            </a:r>
            <a:r>
              <a:rPr lang="en-US" dirty="0" smtClean="0"/>
              <a:t>: A type of virtual-cache which is maintained by the </a:t>
            </a:r>
            <a:r>
              <a:rPr lang="en-US" dirty="0" smtClean="0">
                <a:hlinkClick r:id="rId2" tooltip="Geological Society of America"/>
              </a:rPr>
              <a:t>Geological Society of America</a:t>
            </a:r>
            <a:r>
              <a:rPr lang="en-US" dirty="0" smtClean="0"/>
              <a:t>. The </a:t>
            </a:r>
            <a:r>
              <a:rPr lang="en-US" dirty="0" err="1" smtClean="0"/>
              <a:t>cacher</a:t>
            </a:r>
            <a:r>
              <a:rPr lang="en-US" dirty="0" smtClean="0"/>
              <a:t> usually has to perform a task which teaches him/her an educational lesson about the earth science of the cache area.</a:t>
            </a:r>
          </a:p>
          <a:p>
            <a:pPr lvl="0"/>
            <a:r>
              <a:rPr lang="en-US" b="1" dirty="0" smtClean="0"/>
              <a:t>Webcam</a:t>
            </a:r>
            <a:r>
              <a:rPr lang="en-US" dirty="0" smtClean="0"/>
              <a:t>: Similar to a virtual cache; there is no container, log book, or trade items for this cache type. Instead, the coordinates are for a location with a public webcam. Instead of signing a log book, the finder is often required to capture their image from the webcam for verification of the find.</a:t>
            </a:r>
            <a:endParaRPr lang="en-US" baseline="30000" dirty="0" smtClean="0"/>
          </a:p>
          <a:p>
            <a:r>
              <a:rPr lang="en-US" b="1" dirty="0" smtClean="0"/>
              <a:t>Event Cache</a:t>
            </a:r>
            <a:r>
              <a:rPr lang="en-US" dirty="0" smtClean="0"/>
              <a:t>: This is a gathering organized and attended by </a:t>
            </a:r>
            <a:r>
              <a:rPr lang="en-US" dirty="0" err="1" smtClean="0"/>
              <a:t>geocachers</a:t>
            </a:r>
            <a:r>
              <a:rPr lang="en-US" dirty="0" smtClean="0"/>
              <a:t>. Physical caches placed at events are often active only for the event date.</a:t>
            </a:r>
            <a:endParaRPr lang="en-US" baseline="30000" dirty="0" smtClean="0"/>
          </a:p>
          <a:p>
            <a:endParaRPr lang="en-US" baseline="30000" dirty="0" smtClean="0"/>
          </a:p>
          <a:p>
            <a:pPr lvl="0"/>
            <a:r>
              <a:rPr lang="en-US" b="1" dirty="0" smtClean="0"/>
              <a:t>Cache-In Trash-Out (CITO) Events</a:t>
            </a:r>
            <a:r>
              <a:rPr lang="en-US" dirty="0" smtClean="0"/>
              <a:t>: This variation on event caching is a coordinated activity of trash pickup and other maintenance to improve the environment.</a:t>
            </a:r>
          </a:p>
          <a:p>
            <a:pPr lvl="0"/>
            <a:r>
              <a:rPr lang="en-US" b="1" dirty="0" smtClean="0"/>
              <a:t>Mega Event</a:t>
            </a:r>
            <a:r>
              <a:rPr lang="en-US" dirty="0" smtClean="0"/>
              <a:t>: An event that is attended by over 500 people. Mega Events are typically annual events, usually attracting </a:t>
            </a:r>
            <a:r>
              <a:rPr lang="en-US" dirty="0" err="1" smtClean="0"/>
              <a:t>geocachers</a:t>
            </a:r>
            <a:r>
              <a:rPr lang="en-US" dirty="0" smtClean="0"/>
              <a:t> from all over the world.</a:t>
            </a:r>
          </a:p>
          <a:p>
            <a:pPr>
              <a:buNone/>
            </a:pPr>
            <a:endParaRPr lang="en-US" baseline="30000" dirty="0" smtClean="0"/>
          </a:p>
          <a:p>
            <a:endParaRPr lang="en-US" dirty="0" smtClean="0"/>
          </a:p>
          <a:p>
            <a:pPr lvl="0"/>
            <a:endParaRPr 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Geocache (continued)</a:t>
            </a:r>
            <a:endParaRPr lang="en-US" dirty="0"/>
          </a:p>
        </p:txBody>
      </p:sp>
      <p:sp>
        <p:nvSpPr>
          <p:cNvPr id="3" name="Content Placeholder 2"/>
          <p:cNvSpPr>
            <a:spLocks noGrp="1"/>
          </p:cNvSpPr>
          <p:nvPr>
            <p:ph idx="1"/>
          </p:nvPr>
        </p:nvSpPr>
        <p:spPr>
          <a:xfrm>
            <a:off x="0" y="1219200"/>
            <a:ext cx="9144000" cy="5486400"/>
          </a:xfrm>
        </p:spPr>
        <p:txBody>
          <a:bodyPr>
            <a:normAutofit fontScale="55000" lnSpcReduction="20000"/>
          </a:bodyPr>
          <a:lstStyle/>
          <a:p>
            <a:pPr lvl="0"/>
            <a:r>
              <a:rPr lang="en-US" b="1" dirty="0" smtClean="0"/>
              <a:t>GPS Adventures Maze Exhibit</a:t>
            </a:r>
            <a:r>
              <a:rPr lang="en-US" dirty="0" smtClean="0"/>
              <a:t>: An exhibit at various museums and science centers in which participants in the maze learn about </a:t>
            </a:r>
            <a:r>
              <a:rPr lang="en-US" dirty="0" err="1" smtClean="0"/>
              <a:t>geocaching</a:t>
            </a:r>
            <a:r>
              <a:rPr lang="en-US" dirty="0" smtClean="0"/>
              <a:t>. These "events" have their own cache type on Geocaching.com and include many non-</a:t>
            </a:r>
            <a:r>
              <a:rPr lang="en-US" dirty="0" err="1" smtClean="0"/>
              <a:t>geocachers</a:t>
            </a:r>
            <a:r>
              <a:rPr lang="en-US" dirty="0" smtClean="0"/>
              <a:t>.</a:t>
            </a:r>
          </a:p>
          <a:p>
            <a:pPr lvl="0"/>
            <a:r>
              <a:rPr lang="en-US" b="1" dirty="0" err="1" smtClean="0"/>
              <a:t>Wherigo</a:t>
            </a:r>
            <a:r>
              <a:rPr lang="en-US" b="1" dirty="0" smtClean="0"/>
              <a:t> cache</a:t>
            </a:r>
            <a:r>
              <a:rPr lang="en-US" dirty="0" smtClean="0"/>
              <a:t>: A </a:t>
            </a:r>
            <a:r>
              <a:rPr lang="en-US" dirty="0" err="1" smtClean="0">
                <a:hlinkClick r:id="rId2" tooltip="Wherigo"/>
              </a:rPr>
              <a:t>Wherigo</a:t>
            </a:r>
            <a:r>
              <a:rPr lang="en-US" dirty="0" smtClean="0"/>
              <a:t> cache is similar to a multi-stage cache hunt that uses a </a:t>
            </a:r>
            <a:r>
              <a:rPr lang="en-US" dirty="0" err="1" smtClean="0"/>
              <a:t>Wherigo</a:t>
            </a:r>
            <a:r>
              <a:rPr lang="en-US" dirty="0" smtClean="0"/>
              <a:t> cartridge to guide the player. The player plays the cartridge and finds a physical cache sometime during cartridge play, usually at the end. Not all </a:t>
            </a:r>
            <a:r>
              <a:rPr lang="en-US" dirty="0" err="1" smtClean="0"/>
              <a:t>Wherigo</a:t>
            </a:r>
            <a:r>
              <a:rPr lang="en-US" dirty="0" smtClean="0"/>
              <a:t> cartridges incorporate </a:t>
            </a:r>
            <a:r>
              <a:rPr lang="en-US" dirty="0" err="1" smtClean="0"/>
              <a:t>geocaches</a:t>
            </a:r>
            <a:r>
              <a:rPr lang="en-US" dirty="0" smtClean="0"/>
              <a:t> into game play. </a:t>
            </a:r>
            <a:r>
              <a:rPr lang="en-US" dirty="0" err="1" smtClean="0"/>
              <a:t>Wherigo</a:t>
            </a:r>
            <a:r>
              <a:rPr lang="en-US" dirty="0" smtClean="0"/>
              <a:t> caches are unique to the </a:t>
            </a:r>
            <a:r>
              <a:rPr lang="en-US" dirty="0" smtClean="0">
                <a:hlinkClick r:id="rId3"/>
              </a:rPr>
              <a:t>geocaching.com</a:t>
            </a:r>
            <a:r>
              <a:rPr lang="en-US" dirty="0" smtClean="0"/>
              <a:t> website.</a:t>
            </a:r>
          </a:p>
          <a:p>
            <a:pPr lvl="0"/>
            <a:r>
              <a:rPr lang="en-US" b="1" dirty="0" smtClean="0"/>
              <a:t>BIT Cache(tm)</a:t>
            </a:r>
            <a:r>
              <a:rPr lang="en-US" dirty="0" smtClean="0"/>
              <a:t>: Physical yet </a:t>
            </a:r>
            <a:r>
              <a:rPr lang="en-US" dirty="0" err="1" smtClean="0"/>
              <a:t>containerless</a:t>
            </a:r>
            <a:r>
              <a:rPr lang="en-US" dirty="0" smtClean="0"/>
              <a:t> caches, they are laminated cards with a URL and the password needed for logging. More information is available at </a:t>
            </a:r>
            <a:r>
              <a:rPr lang="en-US" dirty="0" smtClean="0">
                <a:hlinkClick r:id="rId4"/>
              </a:rPr>
              <a:t>www.BITcaching.com</a:t>
            </a:r>
            <a:r>
              <a:rPr lang="en-US" dirty="0" smtClean="0"/>
              <a:t>. They are listed exclusively on </a:t>
            </a:r>
            <a:r>
              <a:rPr lang="en-US" dirty="0" err="1" smtClean="0"/>
              <a:t>Opencaching.us</a:t>
            </a:r>
            <a:r>
              <a:rPr lang="en-US" dirty="0" smtClean="0"/>
              <a:t> - </a:t>
            </a:r>
          </a:p>
          <a:p>
            <a:pPr lvl="0"/>
            <a:r>
              <a:rPr lang="en-US" b="1" dirty="0" smtClean="0"/>
              <a:t>Guest Book Cache</a:t>
            </a:r>
            <a:r>
              <a:rPr lang="en-US" dirty="0" smtClean="0"/>
              <a:t>: Physical guest books often found in museums, tourist information centers, etc. They are listed exclusively at </a:t>
            </a:r>
            <a:r>
              <a:rPr lang="en-US" dirty="0" err="1" smtClean="0"/>
              <a:t>Opencaching.us</a:t>
            </a:r>
            <a:r>
              <a:rPr lang="en-US" dirty="0" smtClean="0"/>
              <a:t> - </a:t>
            </a:r>
          </a:p>
          <a:p>
            <a:pPr lvl="0"/>
            <a:r>
              <a:rPr lang="en-US" b="1" dirty="0" smtClean="0"/>
              <a:t>USB Cache</a:t>
            </a:r>
            <a:r>
              <a:rPr lang="en-US" dirty="0" smtClean="0"/>
              <a:t>: Paperless caches stored inside USB drives and embedded (with permission) into walls or other structures. The cache is retrieved by connecting a device that has a USB port and that is able to read standard text files. Also known as Dead Drop caches.</a:t>
            </a:r>
          </a:p>
          <a:p>
            <a:pPr lvl="0"/>
            <a:endParaRPr lang="en-US" dirty="0" smtClean="0"/>
          </a:p>
          <a:p>
            <a:r>
              <a:rPr lang="en-US" dirty="0" smtClean="0"/>
              <a:t>Sources: </a:t>
            </a:r>
          </a:p>
          <a:p>
            <a:r>
              <a:rPr lang="en-US" dirty="0" smtClean="0">
                <a:hlinkClick r:id="rId5"/>
              </a:rPr>
              <a:t>http://en.wikipedia.org/wiki/Geocaching</a:t>
            </a:r>
            <a:endParaRPr lang="en-US" dirty="0" smtClean="0"/>
          </a:p>
          <a:p>
            <a:r>
              <a:rPr lang="en-US" dirty="0" smtClean="0">
                <a:hlinkClick r:id="rId6"/>
              </a:rPr>
              <a:t>http://en.wikipedia.org/wiki/Latitude_and_longitude</a:t>
            </a:r>
            <a:endParaRPr lang="en-US" dirty="0" smtClean="0"/>
          </a:p>
          <a:p>
            <a:r>
              <a:rPr lang="en-US" dirty="0" smtClean="0">
                <a:hlinkClick r:id="rId7"/>
              </a:rPr>
              <a:t>http://www.geocaching.com/guide/default.aspx</a:t>
            </a:r>
            <a:r>
              <a:rPr lang="en-US" dirty="0" smtClean="0"/>
              <a:t> </a:t>
            </a:r>
          </a:p>
          <a:p>
            <a:r>
              <a:rPr lang="en-US" dirty="0" smtClean="0">
                <a:hlinkClick r:id="rId8"/>
              </a:rPr>
              <a:t>http://en.wikipedia.org/wiki/Trilateration</a:t>
            </a:r>
            <a:endParaRPr lang="en-US" dirty="0" smtClean="0"/>
          </a:p>
          <a:p>
            <a:pPr lvl="0">
              <a:buNone/>
            </a:pPr>
            <a:endParaRPr lang="en-US"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Terminology</a:t>
            </a:r>
            <a:endParaRPr lang="en-US" dirty="0"/>
          </a:p>
        </p:txBody>
      </p:sp>
      <p:sp>
        <p:nvSpPr>
          <p:cNvPr id="3" name="Content Placeholder 2"/>
          <p:cNvSpPr>
            <a:spLocks noGrp="1"/>
          </p:cNvSpPr>
          <p:nvPr>
            <p:ph idx="1"/>
          </p:nvPr>
        </p:nvSpPr>
        <p:spPr>
          <a:xfrm>
            <a:off x="152400" y="1066800"/>
            <a:ext cx="8991600" cy="5059363"/>
          </a:xfrm>
        </p:spPr>
        <p:txBody>
          <a:bodyPr>
            <a:normAutofit fontScale="47500" lnSpcReduction="20000"/>
          </a:bodyPr>
          <a:lstStyle/>
          <a:p>
            <a:r>
              <a:rPr lang="en-US" dirty="0" smtClean="0"/>
              <a:t>There are various acronyms and words commonly used when discussing </a:t>
            </a:r>
            <a:r>
              <a:rPr lang="en-US" dirty="0" err="1" smtClean="0"/>
              <a:t>geocaching</a:t>
            </a:r>
            <a:r>
              <a:rPr lang="en-US" dirty="0" smtClean="0"/>
              <a:t>.</a:t>
            </a:r>
          </a:p>
          <a:p>
            <a:r>
              <a:rPr lang="en-US" b="1" dirty="0" smtClean="0"/>
              <a:t>General (more here: </a:t>
            </a:r>
            <a:r>
              <a:rPr lang="en-US" dirty="0" smtClean="0">
                <a:hlinkClick r:id="rId2"/>
              </a:rPr>
              <a:t>http://www.geocaching.com/about/glossary.aspx</a:t>
            </a:r>
            <a:r>
              <a:rPr lang="en-US" dirty="0" smtClean="0"/>
              <a:t>)</a:t>
            </a:r>
            <a:r>
              <a:rPr lang="en-US" b="1" dirty="0" smtClean="0"/>
              <a:t>:</a:t>
            </a:r>
            <a:endParaRPr lang="en-US" dirty="0" smtClean="0"/>
          </a:p>
          <a:p>
            <a:pPr lvl="0"/>
            <a:r>
              <a:rPr lang="en-US" b="1" dirty="0" smtClean="0"/>
              <a:t>Cache</a:t>
            </a:r>
            <a:r>
              <a:rPr lang="en-US" dirty="0" smtClean="0"/>
              <a:t> – A box or container that contains, at the very least, a logbook.</a:t>
            </a:r>
          </a:p>
          <a:p>
            <a:pPr lvl="0"/>
            <a:r>
              <a:rPr lang="en-US" b="1" dirty="0" err="1" smtClean="0"/>
              <a:t>Geoswag</a:t>
            </a:r>
            <a:r>
              <a:rPr lang="en-US" dirty="0" smtClean="0"/>
              <a:t> – The items that can be found in some larger caches.</a:t>
            </a:r>
          </a:p>
          <a:p>
            <a:pPr lvl="0"/>
            <a:r>
              <a:rPr lang="en-US" b="1" dirty="0" err="1" smtClean="0"/>
              <a:t>Georing</a:t>
            </a:r>
            <a:r>
              <a:rPr lang="en-US" dirty="0" smtClean="0"/>
              <a:t> – A term first coined by the South GA </a:t>
            </a:r>
            <a:r>
              <a:rPr lang="en-US" dirty="0" err="1" smtClean="0"/>
              <a:t>Geocachers</a:t>
            </a:r>
            <a:r>
              <a:rPr lang="en-US" dirty="0" smtClean="0"/>
              <a:t> group in 2011. It's the term used to refer to a notification tone made by a </a:t>
            </a:r>
            <a:r>
              <a:rPr lang="en-US" dirty="0" err="1" smtClean="0"/>
              <a:t>smartphone</a:t>
            </a:r>
            <a:r>
              <a:rPr lang="en-US" dirty="0" smtClean="0"/>
              <a:t> when a new cache is published.</a:t>
            </a:r>
          </a:p>
          <a:p>
            <a:pPr lvl="0"/>
            <a:r>
              <a:rPr lang="en-US" b="1" dirty="0" err="1" smtClean="0"/>
              <a:t>Muggle</a:t>
            </a:r>
            <a:r>
              <a:rPr lang="en-US" dirty="0" smtClean="0"/>
              <a:t> – A non-</a:t>
            </a:r>
            <a:r>
              <a:rPr lang="en-US" dirty="0" err="1" smtClean="0"/>
              <a:t>geocacher</a:t>
            </a:r>
            <a:r>
              <a:rPr lang="en-US" dirty="0" smtClean="0"/>
              <a:t>.</a:t>
            </a:r>
          </a:p>
          <a:p>
            <a:pPr lvl="0"/>
            <a:r>
              <a:rPr lang="en-US" b="1" dirty="0" err="1" smtClean="0"/>
              <a:t>Muggled</a:t>
            </a:r>
            <a:r>
              <a:rPr lang="en-US" dirty="0" smtClean="0"/>
              <a:t> - Being caught by a non-</a:t>
            </a:r>
            <a:r>
              <a:rPr lang="en-US" dirty="0" err="1" smtClean="0"/>
              <a:t>geocacher</a:t>
            </a:r>
            <a:r>
              <a:rPr lang="en-US" dirty="0" smtClean="0"/>
              <a:t> while retrieving/replacing a cache; also, a </a:t>
            </a:r>
            <a:r>
              <a:rPr lang="en-US" dirty="0" err="1" smtClean="0"/>
              <a:t>muggled</a:t>
            </a:r>
            <a:r>
              <a:rPr lang="en-US" dirty="0" smtClean="0"/>
              <a:t> cache has been removed or vandalized by a non-</a:t>
            </a:r>
            <a:r>
              <a:rPr lang="en-US" dirty="0" err="1" smtClean="0"/>
              <a:t>geocacher</a:t>
            </a:r>
            <a:r>
              <a:rPr lang="en-US" dirty="0" smtClean="0"/>
              <a:t>, usually out of misunderstanding or lack of knowledge.</a:t>
            </a:r>
          </a:p>
          <a:p>
            <a:pPr lvl="0"/>
            <a:r>
              <a:rPr lang="en-US" b="1" dirty="0" smtClean="0"/>
              <a:t>Smiley</a:t>
            </a:r>
            <a:r>
              <a:rPr lang="en-US" dirty="0" smtClean="0"/>
              <a:t> – A cache find. Refers to the "smiley-face" icon attached to "Found It" logs on some listing sites.</a:t>
            </a:r>
          </a:p>
          <a:p>
            <a:pPr lvl="0"/>
            <a:r>
              <a:rPr lang="en-US" b="1" dirty="0" smtClean="0"/>
              <a:t>BYOP</a:t>
            </a:r>
            <a:r>
              <a:rPr lang="en-US" dirty="0" smtClean="0"/>
              <a:t> – (Bring Your Own Pen/Pencil) The cache in question lacks a writing device for the logbook.</a:t>
            </a:r>
          </a:p>
          <a:p>
            <a:pPr lvl="0"/>
            <a:r>
              <a:rPr lang="en-US" b="1" dirty="0" smtClean="0"/>
              <a:t>CITO</a:t>
            </a:r>
            <a:r>
              <a:rPr lang="en-US" dirty="0" smtClean="0"/>
              <a:t> – (Cache In Trash Out) and refers to picking up trash on the hunt.</a:t>
            </a:r>
          </a:p>
          <a:p>
            <a:pPr lvl="0"/>
            <a:r>
              <a:rPr lang="en-US" b="1" dirty="0" smtClean="0"/>
              <a:t>CO</a:t>
            </a:r>
            <a:r>
              <a:rPr lang="en-US" dirty="0" smtClean="0"/>
              <a:t> – (Cache Owner) The person who is responsible for maintaining a cache, usually the person who hid it.</a:t>
            </a:r>
          </a:p>
          <a:p>
            <a:pPr lvl="0"/>
            <a:r>
              <a:rPr lang="en-US" b="1" dirty="0" smtClean="0"/>
              <a:t>DNF</a:t>
            </a:r>
            <a:r>
              <a:rPr lang="en-US" dirty="0" smtClean="0"/>
              <a:t> – (Did Not Find) Did not find the cache container being searched for.</a:t>
            </a:r>
          </a:p>
          <a:p>
            <a:pPr lvl="0"/>
            <a:r>
              <a:rPr lang="en-US" b="1" dirty="0" smtClean="0"/>
              <a:t>FIGS</a:t>
            </a:r>
            <a:r>
              <a:rPr lang="en-US" dirty="0" smtClean="0"/>
              <a:t> - Found in good shape.</a:t>
            </a:r>
          </a:p>
          <a:p>
            <a:pPr lvl="0"/>
            <a:r>
              <a:rPr lang="en-US" b="1" dirty="0" smtClean="0"/>
              <a:t>FTF</a:t>
            </a:r>
            <a:r>
              <a:rPr lang="en-US" dirty="0" smtClean="0"/>
              <a:t> – (First To Find) The first person to find a cache container; less commonly one may see STF (second to find, or TTF, third to find).</a:t>
            </a:r>
          </a:p>
          <a:p>
            <a:pPr lvl="0"/>
            <a:r>
              <a:rPr lang="en-US" b="1" dirty="0" smtClean="0"/>
              <a:t>FTL</a:t>
            </a:r>
            <a:r>
              <a:rPr lang="en-US" dirty="0" smtClean="0"/>
              <a:t> – (First To Log) The first person to log the find of a cache container online.</a:t>
            </a:r>
          </a:p>
          <a:p>
            <a:pPr lvl="0"/>
            <a:r>
              <a:rPr lang="en-US" b="1" dirty="0" smtClean="0"/>
              <a:t>GPS</a:t>
            </a:r>
            <a:r>
              <a:rPr lang="en-US" dirty="0" smtClean="0"/>
              <a:t> – Short for </a:t>
            </a:r>
            <a:r>
              <a:rPr lang="en-US" dirty="0" smtClean="0">
                <a:hlinkClick r:id="rId3" tooltip="Global Positioning System"/>
              </a:rPr>
              <a:t>Global Positioning System</a:t>
            </a:r>
            <a:r>
              <a:rPr lang="en-US" dirty="0" smtClean="0"/>
              <a:t>, also occasionally refers to the receiver itself.</a:t>
            </a:r>
          </a:p>
          <a:p>
            <a:pPr lvl="0"/>
            <a:r>
              <a:rPr lang="en-US" b="1" dirty="0" err="1" smtClean="0"/>
              <a:t>GPSr</a:t>
            </a:r>
            <a:r>
              <a:rPr lang="en-US" dirty="0" smtClean="0"/>
              <a:t> – Short for GPS receiver.</a:t>
            </a:r>
          </a:p>
          <a:p>
            <a:pPr lvl="0"/>
            <a:r>
              <a:rPr lang="en-US" b="1" dirty="0" smtClean="0"/>
              <a:t>PAF</a:t>
            </a:r>
            <a:r>
              <a:rPr lang="en-US" dirty="0" smtClean="0"/>
              <a:t> - Phone-A-Friend.</a:t>
            </a:r>
          </a:p>
          <a:p>
            <a:pPr lvl="0"/>
            <a:r>
              <a:rPr lang="en-US" b="1" dirty="0" smtClean="0"/>
              <a:t>SGC</a:t>
            </a:r>
            <a:r>
              <a:rPr lang="en-US" dirty="0" smtClean="0"/>
              <a:t> - (Senior </a:t>
            </a:r>
            <a:r>
              <a:rPr lang="en-US" dirty="0" err="1" smtClean="0"/>
              <a:t>Geocacher</a:t>
            </a:r>
            <a:r>
              <a:rPr lang="en-US" dirty="0" smtClean="0"/>
              <a:t>) An experienced participant of the pursuit.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a hunt:</a:t>
            </a:r>
            <a:endParaRPr lang="en-US" dirty="0"/>
          </a:p>
        </p:txBody>
      </p:sp>
      <p:sp>
        <p:nvSpPr>
          <p:cNvPr id="3" name="Content Placeholder 2"/>
          <p:cNvSpPr>
            <a:spLocks noGrp="1"/>
          </p:cNvSpPr>
          <p:nvPr>
            <p:ph idx="1"/>
          </p:nvPr>
        </p:nvSpPr>
        <p:spPr>
          <a:xfrm>
            <a:off x="152400" y="1143000"/>
            <a:ext cx="8763000" cy="5715000"/>
          </a:xfrm>
        </p:spPr>
        <p:txBody>
          <a:bodyPr>
            <a:normAutofit fontScale="40000" lnSpcReduction="20000"/>
          </a:bodyPr>
          <a:lstStyle/>
          <a:p>
            <a:pPr lvl="0"/>
            <a:r>
              <a:rPr lang="en-US" b="1" dirty="0" smtClean="0"/>
              <a:t>TFTC</a:t>
            </a:r>
            <a:r>
              <a:rPr lang="en-US" dirty="0" smtClean="0"/>
              <a:t> – (Thanks For The Cache) This is often used at the end of logs to thank the cache owner.</a:t>
            </a:r>
          </a:p>
          <a:p>
            <a:pPr lvl="0"/>
            <a:r>
              <a:rPr lang="en-US" b="1" dirty="0" smtClean="0"/>
              <a:t>TFTH</a:t>
            </a:r>
            <a:r>
              <a:rPr lang="en-US" dirty="0" smtClean="0"/>
              <a:t> – (Thanks For The Hunt or Hide or Hike) It shares the same purpose as TFTC, but can also be used when the cache was not found.</a:t>
            </a:r>
          </a:p>
          <a:p>
            <a:pPr lvl="0"/>
            <a:r>
              <a:rPr lang="en-US" b="1" dirty="0" smtClean="0"/>
              <a:t>TN</a:t>
            </a:r>
            <a:r>
              <a:rPr lang="en-US" dirty="0" smtClean="0"/>
              <a:t> – (Took Nothing) no trade or traveling item was removed from the cache.</a:t>
            </a:r>
          </a:p>
          <a:p>
            <a:pPr lvl="0"/>
            <a:r>
              <a:rPr lang="en-US" b="1" dirty="0" smtClean="0"/>
              <a:t>LN</a:t>
            </a:r>
            <a:r>
              <a:rPr lang="en-US" dirty="0" smtClean="0"/>
              <a:t> – (Left Nothing) no trade or traveling item was added to the cache.</a:t>
            </a:r>
          </a:p>
          <a:p>
            <a:pPr lvl="0"/>
            <a:r>
              <a:rPr lang="en-US" b="1" dirty="0" smtClean="0"/>
              <a:t>XN</a:t>
            </a:r>
            <a:r>
              <a:rPr lang="en-US" dirty="0" smtClean="0"/>
              <a:t> – (</a:t>
            </a:r>
            <a:r>
              <a:rPr lang="en-US" dirty="0" err="1" smtClean="0"/>
              <a:t>eXchanged</a:t>
            </a:r>
            <a:r>
              <a:rPr lang="en-US" dirty="0" smtClean="0"/>
              <a:t> Nothing) combines the previous two acronyms; nothing was removed or added.</a:t>
            </a:r>
          </a:p>
          <a:p>
            <a:pPr lvl="0"/>
            <a:r>
              <a:rPr lang="en-US" b="1" dirty="0" smtClean="0"/>
              <a:t>SL</a:t>
            </a:r>
            <a:r>
              <a:rPr lang="en-US" dirty="0" smtClean="0"/>
              <a:t> – (Signed Log) used when the participant visited the cache and signed its logbook.</a:t>
            </a:r>
          </a:p>
          <a:p>
            <a:pPr lvl="0"/>
            <a:r>
              <a:rPr lang="en-US" b="1" dirty="0" smtClean="0"/>
              <a:t>TSIA</a:t>
            </a:r>
            <a:r>
              <a:rPr lang="en-US" dirty="0" smtClean="0"/>
              <a:t> – (The Streak is Alive) used when the participant has an active streak of continuous days finding a cache.</a:t>
            </a:r>
          </a:p>
          <a:p>
            <a:r>
              <a:rPr lang="en-US" dirty="0" smtClean="0"/>
              <a:t>Note: the various acronyms in this section are often combined in various ways, such as "TNLNSL, TFTC!"</a:t>
            </a:r>
          </a:p>
          <a:p>
            <a:r>
              <a:rPr lang="en-US" b="1" dirty="0" smtClean="0"/>
              <a:t>Location description or hint:</a:t>
            </a:r>
            <a:endParaRPr lang="en-US" dirty="0" smtClean="0"/>
          </a:p>
          <a:p>
            <a:pPr lvl="0"/>
            <a:r>
              <a:rPr lang="en-US" b="1" dirty="0" smtClean="0"/>
              <a:t>GRC</a:t>
            </a:r>
            <a:r>
              <a:rPr lang="en-US" dirty="0" smtClean="0"/>
              <a:t> – (</a:t>
            </a:r>
            <a:r>
              <a:rPr lang="en-US" dirty="0" err="1" smtClean="0"/>
              <a:t>GuardRail</a:t>
            </a:r>
            <a:r>
              <a:rPr lang="en-US" dirty="0" smtClean="0"/>
              <a:t> Cache) used in the description on where a cache may be hidden.</a:t>
            </a:r>
          </a:p>
          <a:p>
            <a:pPr lvl="0"/>
            <a:r>
              <a:rPr lang="en-US" b="1" dirty="0" smtClean="0"/>
              <a:t>GZ</a:t>
            </a:r>
            <a:r>
              <a:rPr lang="en-US" dirty="0" smtClean="0"/>
              <a:t> – (Ground Zero or Geo-zone) refers to the general area in which a cache is hidden. For Example:- The cache is hidden at N50 35.195 W003 27.961</a:t>
            </a:r>
          </a:p>
          <a:p>
            <a:pPr lvl="0"/>
            <a:r>
              <a:rPr lang="en-US" b="1" dirty="0" smtClean="0"/>
              <a:t>ICT</a:t>
            </a:r>
            <a:r>
              <a:rPr lang="en-US" dirty="0" smtClean="0"/>
              <a:t> – (Ivy Covered Tree) used in the description on where a cache may be hidden.</a:t>
            </a:r>
          </a:p>
          <a:p>
            <a:pPr lvl="0"/>
            <a:r>
              <a:rPr lang="en-US" b="1" dirty="0" smtClean="0"/>
              <a:t>LPC</a:t>
            </a:r>
            <a:r>
              <a:rPr lang="en-US" dirty="0" smtClean="0"/>
              <a:t> – (Light/Lamp Post Cache) used in the description on where a cache may be hidden.</a:t>
            </a:r>
          </a:p>
          <a:p>
            <a:pPr lvl="0"/>
            <a:r>
              <a:rPr lang="en-US" b="1" dirty="0" smtClean="0"/>
              <a:t>MKH</a:t>
            </a:r>
            <a:r>
              <a:rPr lang="en-US" dirty="0" smtClean="0"/>
              <a:t> – (Magnetic Key Holder) used in the description on the type of container used for the cache.</a:t>
            </a:r>
          </a:p>
          <a:p>
            <a:pPr lvl="0"/>
            <a:r>
              <a:rPr lang="en-US" b="1" dirty="0" smtClean="0"/>
              <a:t>P&amp;G</a:t>
            </a:r>
            <a:r>
              <a:rPr lang="en-US" dirty="0" smtClean="0"/>
              <a:t> - (Park and Grab) used to refer to a cache that is fairly close to the nearest parking spot, does not require hiking more than a tenth of a mile</a:t>
            </a:r>
          </a:p>
          <a:p>
            <a:pPr lvl="0"/>
            <a:r>
              <a:rPr lang="en-US" b="1" dirty="0" smtClean="0"/>
              <a:t>PLC</a:t>
            </a:r>
            <a:r>
              <a:rPr lang="en-US" dirty="0" smtClean="0"/>
              <a:t> – (Parking Lot Cache) used in the description on where a cache may be hidden.</a:t>
            </a:r>
          </a:p>
          <a:p>
            <a:pPr lvl="0"/>
            <a:r>
              <a:rPr lang="en-US" b="1" dirty="0" smtClean="0"/>
              <a:t>POR</a:t>
            </a:r>
            <a:r>
              <a:rPr lang="en-US" dirty="0" smtClean="0"/>
              <a:t> – (Pile Of Rocks) used in the description on where a cache may be hidden.</a:t>
            </a:r>
          </a:p>
          <a:p>
            <a:pPr lvl="0"/>
            <a:r>
              <a:rPr lang="en-US" b="1" dirty="0" smtClean="0"/>
              <a:t>POS</a:t>
            </a:r>
            <a:r>
              <a:rPr lang="en-US" dirty="0" smtClean="0"/>
              <a:t> – (Pile Of Sticks or Stones) used in the description on where a cache may be hidden.</a:t>
            </a:r>
          </a:p>
          <a:p>
            <a:pPr lvl="0"/>
            <a:r>
              <a:rPr lang="en-US" b="1" dirty="0" smtClean="0"/>
              <a:t>SL</a:t>
            </a:r>
            <a:r>
              <a:rPr lang="en-US" dirty="0" smtClean="0"/>
              <a:t> - (Skirt Lifter) refers to the metal or plastic skirt at the base of a </a:t>
            </a:r>
            <a:r>
              <a:rPr lang="en-US" dirty="0" err="1" smtClean="0"/>
              <a:t>lightpole</a:t>
            </a:r>
            <a:r>
              <a:rPr lang="en-US" dirty="0" smtClean="0"/>
              <a:t>, and used in reference to LPC caches (see LPC).</a:t>
            </a:r>
          </a:p>
          <a:p>
            <a:pPr lvl="0"/>
            <a:r>
              <a:rPr lang="en-US" b="1" dirty="0" smtClean="0"/>
              <a:t>SOOP</a:t>
            </a:r>
            <a:r>
              <a:rPr lang="en-US" dirty="0" smtClean="0"/>
              <a:t> - (Something Out of Place) used to refer to a natural or other object that seems out of place, indicating a </a:t>
            </a:r>
            <a:r>
              <a:rPr lang="en-US" dirty="0" err="1" smtClean="0"/>
              <a:t>geocache</a:t>
            </a:r>
            <a:r>
              <a:rPr lang="en-US" dirty="0" smtClean="0"/>
              <a:t> is hidden in that spot</a:t>
            </a:r>
          </a:p>
          <a:p>
            <a:pPr lvl="0"/>
            <a:r>
              <a:rPr lang="en-US" b="1" dirty="0" smtClean="0"/>
              <a:t>TOTT</a:t>
            </a:r>
            <a:r>
              <a:rPr lang="en-US" dirty="0" smtClean="0"/>
              <a:t> - (Tool of the Trade) can refer to any out of the ordinary tool needed/used to retrieve a cache. Most often used tongue-in-cheek to refer to the use of a ladder to get to an out-of-reach cache.</a:t>
            </a:r>
          </a:p>
          <a:p>
            <a:pPr lvl="0"/>
            <a:r>
              <a:rPr lang="en-US" b="1" dirty="0" smtClean="0"/>
              <a:t>UFO</a:t>
            </a:r>
            <a:r>
              <a:rPr lang="en-US" dirty="0" smtClean="0"/>
              <a:t> – (Unnatural Formation of Objects) a pile of material that obviously did not form naturally and is a likely cache hiding spot.</a:t>
            </a:r>
          </a:p>
          <a:p>
            <a:pPr lvl="0"/>
            <a:r>
              <a:rPr lang="en-US" b="1" dirty="0" smtClean="0"/>
              <a:t>UPS</a:t>
            </a:r>
            <a:r>
              <a:rPr lang="en-US" dirty="0" smtClean="0"/>
              <a:t> – (Unnatural Pile of Sticks) a piles of sticks that did not form naturally and where a cache may be hidden.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A. Safety</a:t>
            </a:r>
            <a:endParaRPr lang="en-US" dirty="0"/>
          </a:p>
        </p:txBody>
      </p:sp>
      <p:sp>
        <p:nvSpPr>
          <p:cNvPr id="5" name="Content Placeholder 2"/>
          <p:cNvSpPr>
            <a:spLocks noGrp="1"/>
          </p:cNvSpPr>
          <p:nvPr>
            <p:ph idx="1"/>
          </p:nvPr>
        </p:nvSpPr>
        <p:spPr>
          <a:xfrm>
            <a:off x="457200" y="1219200"/>
            <a:ext cx="8229600" cy="5486400"/>
          </a:xfrm>
        </p:spPr>
        <p:txBody>
          <a:bodyPr>
            <a:normAutofit fontScale="70000" lnSpcReduction="20000"/>
          </a:bodyPr>
          <a:lstStyle/>
          <a:p>
            <a:r>
              <a:rPr lang="en-US" dirty="0" smtClean="0"/>
              <a:t>Never go anyplace alone!</a:t>
            </a:r>
          </a:p>
          <a:p>
            <a:r>
              <a:rPr lang="en-US" dirty="0" smtClean="0"/>
              <a:t>Exception is if one of you is hurt, then:</a:t>
            </a:r>
          </a:p>
          <a:p>
            <a:pPr lvl="1"/>
            <a:r>
              <a:rPr lang="en-US" dirty="0" smtClean="0"/>
              <a:t>One of you stay and help the person hurt.</a:t>
            </a:r>
          </a:p>
          <a:p>
            <a:pPr lvl="1"/>
            <a:r>
              <a:rPr lang="en-US" dirty="0" smtClean="0"/>
              <a:t>The other one run and get help.</a:t>
            </a:r>
          </a:p>
          <a:p>
            <a:r>
              <a:rPr lang="en-US" dirty="0" smtClean="0"/>
              <a:t>If you get lost stay put, we will find you.</a:t>
            </a:r>
          </a:p>
          <a:p>
            <a:r>
              <a:rPr lang="en-US" dirty="0" smtClean="0"/>
              <a:t>If you hear a rattlesnake do not move quickly, just slowly move away from the sound.</a:t>
            </a:r>
          </a:p>
          <a:p>
            <a:r>
              <a:rPr lang="en-US" dirty="0" smtClean="0"/>
              <a:t>Do not run with a knife open.  Use knife safety.</a:t>
            </a:r>
          </a:p>
          <a:p>
            <a:r>
              <a:rPr lang="en-US" dirty="0" smtClean="0"/>
              <a:t>If you cut yourself, apply pressure to the wound to stop bleeding, and send for help.</a:t>
            </a:r>
          </a:p>
          <a:p>
            <a:r>
              <a:rPr lang="en-US" dirty="0" smtClean="0"/>
              <a:t>Never point an arrow in a cocked bow at any person.</a:t>
            </a:r>
          </a:p>
          <a:p>
            <a:r>
              <a:rPr lang="en-US" dirty="0" smtClean="0"/>
              <a:t>Drink lots and lots and lots of water.</a:t>
            </a:r>
          </a:p>
          <a:p>
            <a:r>
              <a:rPr lang="en-US" dirty="0" smtClean="0"/>
              <a:t>Do not go swimming unless an adult is with you.</a:t>
            </a:r>
          </a:p>
          <a:p>
            <a:r>
              <a:rPr lang="en-US" dirty="0" smtClean="0"/>
              <a:t>Do not start branches on fire and swing them around  where others can be hurt.</a:t>
            </a:r>
          </a:p>
          <a:p>
            <a:r>
              <a:rPr lang="en-US" dirty="0" smtClean="0"/>
              <a:t>Use common sense and think before you act.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Tuesday Night: </a:t>
            </a:r>
          </a:p>
          <a:p>
            <a:pPr lvl="1"/>
            <a:r>
              <a:rPr lang="en-US" dirty="0" smtClean="0"/>
              <a:t>Camp Out at Aunt Shirley’s</a:t>
            </a:r>
          </a:p>
          <a:p>
            <a:r>
              <a:rPr lang="en-US" dirty="0" smtClean="0"/>
              <a:t>Wednesday Morning: </a:t>
            </a:r>
          </a:p>
          <a:p>
            <a:pPr lvl="1"/>
            <a:r>
              <a:rPr lang="en-US" dirty="0" smtClean="0"/>
              <a:t>Breakfast Grandma Shirts</a:t>
            </a:r>
          </a:p>
          <a:p>
            <a:pPr lvl="1"/>
            <a:r>
              <a:rPr lang="en-US" dirty="0" smtClean="0"/>
              <a:t>Geocaching in Cedar</a:t>
            </a:r>
          </a:p>
          <a:p>
            <a:pPr lvl="1"/>
            <a:r>
              <a:rPr lang="en-US" dirty="0" smtClean="0"/>
              <a:t>Nelson Cabin – Dutch Oven Dinner</a:t>
            </a:r>
          </a:p>
          <a:p>
            <a:r>
              <a:rPr lang="en-US" dirty="0" smtClean="0"/>
              <a:t>Thursday</a:t>
            </a:r>
          </a:p>
          <a:p>
            <a:pPr lvl="1"/>
            <a:r>
              <a:rPr lang="en-US" dirty="0" smtClean="0"/>
              <a:t>Taylor &amp; Ella &amp; Grandma to St. George</a:t>
            </a:r>
          </a:p>
          <a:p>
            <a:pPr lvl="1"/>
            <a:r>
              <a:rPr lang="en-US" dirty="0" smtClean="0"/>
              <a:t>Ethan, Colby, &amp; Grant to Mammoth Cave, Cascade Falls, &amp; Fishing</a:t>
            </a:r>
          </a:p>
          <a:p>
            <a:pPr lvl="1"/>
            <a:r>
              <a:rPr lang="en-US" dirty="0" smtClean="0"/>
              <a:t>Nelson Cabin – Hot Dogs</a:t>
            </a:r>
          </a:p>
          <a:p>
            <a:r>
              <a:rPr lang="en-US" dirty="0" smtClean="0"/>
              <a:t>Friday</a:t>
            </a:r>
          </a:p>
          <a:p>
            <a:pPr lvl="1"/>
            <a:r>
              <a:rPr lang="en-US" dirty="0" smtClean="0"/>
              <a:t>Geocaching in Cedar</a:t>
            </a:r>
          </a:p>
          <a:p>
            <a:pPr lvl="1"/>
            <a:r>
              <a:rPr lang="en-US" dirty="0" smtClean="0"/>
              <a:t>Ride in SUU President’s Car</a:t>
            </a:r>
          </a:p>
          <a:p>
            <a:pPr lvl="1"/>
            <a:r>
              <a:rPr lang="en-US" dirty="0" smtClean="0"/>
              <a:t>Visit Cemetery</a:t>
            </a:r>
          </a:p>
          <a:p>
            <a:pPr lvl="1"/>
            <a:r>
              <a:rPr lang="en-US" dirty="0" smtClean="0"/>
              <a:t>Pizza</a:t>
            </a:r>
          </a:p>
          <a:p>
            <a:pPr lvl="1"/>
            <a:r>
              <a:rPr lang="en-US" dirty="0" smtClean="0"/>
              <a:t>Geocaching in Cedar</a:t>
            </a:r>
          </a:p>
          <a:p>
            <a:r>
              <a:rPr lang="en-US" dirty="0" smtClean="0"/>
              <a:t>Saturday</a:t>
            </a:r>
          </a:p>
          <a:p>
            <a:pPr lvl="1"/>
            <a:r>
              <a:rPr lang="en-US" dirty="0" smtClean="0"/>
              <a:t>Go to Colorado and Logan</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Chart</a:t>
            </a:r>
            <a:endParaRPr lang="en-US" dirty="0"/>
          </a:p>
        </p:txBody>
      </p:sp>
      <p:graphicFrame>
        <p:nvGraphicFramePr>
          <p:cNvPr id="4" name="Table 3"/>
          <p:cNvGraphicFramePr>
            <a:graphicFrameLocks noGrp="1"/>
          </p:cNvGraphicFramePr>
          <p:nvPr/>
        </p:nvGraphicFramePr>
        <p:xfrm>
          <a:off x="304800" y="1397000"/>
          <a:ext cx="8458200" cy="5080002"/>
        </p:xfrm>
        <a:graphic>
          <a:graphicData uri="http://schemas.openxmlformats.org/drawingml/2006/table">
            <a:tbl>
              <a:tblPr firstRow="1" bandRow="1">
                <a:tableStyleId>{5C22544A-7EE6-4342-B048-85BDC9FD1C3A}</a:tableStyleId>
              </a:tblPr>
              <a:tblGrid>
                <a:gridCol w="1409700"/>
                <a:gridCol w="1409700"/>
                <a:gridCol w="1409700"/>
                <a:gridCol w="1409700"/>
                <a:gridCol w="1409700"/>
                <a:gridCol w="1409700"/>
              </a:tblGrid>
              <a:tr h="846667">
                <a:tc>
                  <a:txBody>
                    <a:bodyPr/>
                    <a:lstStyle/>
                    <a:p>
                      <a:endParaRPr lang="en-US"/>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c>
                  <a:txBody>
                    <a:bodyPr/>
                    <a:lstStyle/>
                    <a:p>
                      <a:r>
                        <a:rPr lang="en-US" dirty="0" smtClean="0"/>
                        <a:t>Saturday</a:t>
                      </a:r>
                      <a:endParaRPr lang="en-US" dirty="0"/>
                    </a:p>
                  </a:txBody>
                  <a:tcPr/>
                </a:tc>
              </a:tr>
              <a:tr h="846667">
                <a:tc>
                  <a:txBody>
                    <a:bodyPr/>
                    <a:lstStyle/>
                    <a:p>
                      <a:r>
                        <a:rPr lang="en-US" dirty="0" smtClean="0"/>
                        <a:t>Ethan</a:t>
                      </a:r>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Dinner Dishes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Prepare</a:t>
                      </a:r>
                      <a:r>
                        <a:rPr lang="en-US" baseline="0" dirty="0" smtClean="0"/>
                        <a:t> Dinner</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Dinner Dishes</a:t>
                      </a:r>
                    </a:p>
                  </a:txBody>
                  <a:tcPr/>
                </a:tc>
                <a:tc>
                  <a:txBody>
                    <a:bodyPr/>
                    <a:lstStyle/>
                    <a:p>
                      <a:r>
                        <a:rPr lang="en-US" dirty="0" smtClean="0"/>
                        <a:t>Clean</a:t>
                      </a:r>
                      <a:r>
                        <a:rPr lang="en-US" baseline="0" dirty="0" smtClean="0"/>
                        <a:t> Cabin</a:t>
                      </a:r>
                      <a:endParaRPr lang="en-US" dirty="0"/>
                    </a:p>
                  </a:txBody>
                  <a:tcPr/>
                </a:tc>
              </a:tr>
              <a:tr h="846667">
                <a:tc>
                  <a:txBody>
                    <a:bodyPr/>
                    <a:lstStyle/>
                    <a:p>
                      <a:r>
                        <a:rPr lang="en-US" dirty="0" smtClean="0"/>
                        <a:t>Grant</a:t>
                      </a:r>
                      <a:endParaRPr lang="en-US" dirty="0"/>
                    </a:p>
                  </a:txBody>
                  <a:tcPr/>
                </a:tc>
                <a:tc>
                  <a:txBody>
                    <a:bodyPr/>
                    <a:lstStyle/>
                    <a:p>
                      <a:endParaRPr lang="en-US" dirty="0"/>
                    </a:p>
                  </a:txBody>
                  <a:tcPr/>
                </a:tc>
                <a:tc>
                  <a:txBody>
                    <a:bodyPr/>
                    <a:lstStyle/>
                    <a:p>
                      <a:r>
                        <a:rPr lang="en-US" dirty="0" smtClean="0"/>
                        <a:t>Breakfast Dishes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Dinner Dishes</a:t>
                      </a:r>
                    </a:p>
                  </a:txBody>
                  <a:tcPr/>
                </a:tc>
                <a:tc>
                  <a:txBody>
                    <a:bodyPr/>
                    <a:lstStyle/>
                    <a:p>
                      <a:r>
                        <a:rPr lang="en-US" dirty="0" smtClean="0"/>
                        <a:t>Prepare Dinner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Clean</a:t>
                      </a:r>
                      <a:r>
                        <a:rPr lang="en-US" baseline="0" dirty="0" smtClean="0"/>
                        <a:t> Cabin</a:t>
                      </a:r>
                      <a:endParaRPr lang="en-US" dirty="0" smtClean="0"/>
                    </a:p>
                    <a:p>
                      <a:endParaRPr lang="en-US" dirty="0"/>
                    </a:p>
                  </a:txBody>
                  <a:tcPr/>
                </a:tc>
              </a:tr>
              <a:tr h="846667">
                <a:tc>
                  <a:txBody>
                    <a:bodyPr/>
                    <a:lstStyle/>
                    <a:p>
                      <a:r>
                        <a:rPr lang="en-US" dirty="0" smtClean="0"/>
                        <a:t>Colby</a:t>
                      </a:r>
                      <a:endParaRPr lang="en-US" dirty="0"/>
                    </a:p>
                  </a:txBody>
                  <a:tcPr/>
                </a:tc>
                <a:tc>
                  <a:txBody>
                    <a:bodyPr/>
                    <a:lstStyle/>
                    <a:p>
                      <a:r>
                        <a:rPr lang="en-US" dirty="0" smtClean="0"/>
                        <a:t>Dinner Dishes?</a:t>
                      </a:r>
                      <a:endParaRPr lang="en-US" dirty="0"/>
                    </a:p>
                  </a:txBody>
                  <a:tcPr/>
                </a:tc>
                <a:tc>
                  <a:txBody>
                    <a:bodyPr/>
                    <a:lstStyle/>
                    <a:p>
                      <a:r>
                        <a:rPr lang="en-US" dirty="0" smtClean="0"/>
                        <a:t>Lunch Dishes</a:t>
                      </a:r>
                      <a:endParaRPr lang="en-US" dirty="0"/>
                    </a:p>
                  </a:txBody>
                  <a:tcPr/>
                </a:tc>
                <a:tc>
                  <a:txBody>
                    <a:bodyPr/>
                    <a:lstStyle/>
                    <a:p>
                      <a:r>
                        <a:rPr lang="en-US" dirty="0" smtClean="0"/>
                        <a:t>Breakfast</a:t>
                      </a:r>
                      <a:r>
                        <a:rPr lang="en-US" baseline="0" dirty="0" smtClean="0"/>
                        <a:t> Dishes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Dinner Dishes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Clean</a:t>
                      </a:r>
                      <a:r>
                        <a:rPr lang="en-US" baseline="0" dirty="0" smtClean="0"/>
                        <a:t> Cabin</a:t>
                      </a:r>
                      <a:endParaRPr lang="en-US" dirty="0" smtClean="0"/>
                    </a:p>
                  </a:txBody>
                  <a:tcPr/>
                </a:tc>
              </a:tr>
              <a:tr h="846667">
                <a:tc>
                  <a:txBody>
                    <a:bodyPr/>
                    <a:lstStyle/>
                    <a:p>
                      <a:r>
                        <a:rPr lang="en-US" dirty="0" smtClean="0"/>
                        <a:t>Taylor</a:t>
                      </a:r>
                      <a:endParaRPr lang="en-US" dirty="0"/>
                    </a:p>
                  </a:txBody>
                  <a:tcPr/>
                </a:tc>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Dinner Dishes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Prepare</a:t>
                      </a:r>
                      <a:r>
                        <a:rPr lang="en-US" baseline="0" dirty="0" smtClean="0"/>
                        <a:t> Breakfast</a:t>
                      </a:r>
                      <a:endParaRPr lang="en-US" dirty="0" smtClean="0"/>
                    </a:p>
                  </a:txBody>
                  <a:tcPr/>
                </a:tc>
                <a:tc>
                  <a:txBody>
                    <a:bodyPr/>
                    <a:lstStyle/>
                    <a:p>
                      <a:r>
                        <a:rPr lang="en-US" dirty="0" smtClean="0"/>
                        <a:t>Breakfast</a:t>
                      </a:r>
                      <a:r>
                        <a:rPr lang="en-US" baseline="0" dirty="0" smtClean="0"/>
                        <a:t> Dishes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Clean</a:t>
                      </a:r>
                      <a:r>
                        <a:rPr lang="en-US" baseline="0" dirty="0" smtClean="0"/>
                        <a:t> Cabin</a:t>
                      </a:r>
                      <a:endParaRPr lang="en-US" dirty="0" smtClean="0"/>
                    </a:p>
                  </a:txBody>
                  <a:tcPr/>
                </a:tc>
              </a:tr>
              <a:tr h="846667">
                <a:tc>
                  <a:txBody>
                    <a:bodyPr/>
                    <a:lstStyle/>
                    <a:p>
                      <a:r>
                        <a:rPr lang="en-US" dirty="0" smtClean="0"/>
                        <a:t>Ella</a:t>
                      </a:r>
                      <a:endParaRPr lang="en-US" dirty="0"/>
                    </a:p>
                  </a:txBody>
                  <a:tcPr/>
                </a:tc>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Prepare</a:t>
                      </a:r>
                      <a:r>
                        <a:rPr lang="en-US" baseline="0" dirty="0" smtClean="0"/>
                        <a:t> Dinner</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Dinner Dishes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Prepare</a:t>
                      </a:r>
                      <a:r>
                        <a:rPr lang="en-US" baseline="0" dirty="0" smtClean="0"/>
                        <a:t> Breakfast</a:t>
                      </a:r>
                      <a:endParaRPr lang="en-US" dirty="0"/>
                    </a:p>
                  </a:txBody>
                  <a:tcPr/>
                </a:tc>
                <a:tc>
                  <a:txBody>
                    <a:bodyPr/>
                    <a:lstStyle/>
                    <a:p>
                      <a:r>
                        <a:rPr lang="en-US" dirty="0" smtClean="0"/>
                        <a:t>Breakfast</a:t>
                      </a:r>
                      <a:r>
                        <a:rPr lang="en-US" baseline="0" dirty="0" smtClean="0"/>
                        <a:t> Dishes</a:t>
                      </a:r>
                      <a:endParaRPr lang="en-US" dirty="0"/>
                    </a:p>
                  </a:txBody>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walden3d.com/photos/Family/Science_Camps/2011_SC_CD3/SC2-413_geocach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4495800"/>
            <a:ext cx="8229600" cy="1143000"/>
          </a:xfrm>
        </p:spPr>
        <p:txBody>
          <a:bodyPr/>
          <a:lstStyle/>
          <a:p>
            <a:r>
              <a:rPr lang="en-US" dirty="0" smtClean="0"/>
              <a:t>Fiddler’s Canyon Geocache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649705"/>
            <a:ext cx="9144000" cy="620829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FFFF00"/>
                </a:solidFill>
              </a:rPr>
              <a:t>Nelson Farm &amp; Relatives Houses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0" y="651665"/>
            <a:ext cx="9144000" cy="620633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FFFF00"/>
                </a:solidFill>
              </a:rPr>
              <a:t>North Cedar &amp; Relatives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cstate="print"/>
          <a:srcRect/>
          <a:stretch>
            <a:fillRect/>
          </a:stretch>
        </p:blipFill>
        <p:spPr bwMode="auto">
          <a:xfrm>
            <a:off x="0" y="640355"/>
            <a:ext cx="9144000" cy="621764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FFFF00"/>
                </a:solidFill>
              </a:rPr>
              <a:t>Cedar City &amp; Relatives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W.1. Nelson Cabin Map</a:t>
            </a:r>
            <a:endParaRPr lang="en-US"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W.1. Reference Grid</a:t>
            </a:r>
            <a:endParaRPr lang="en-US"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
        <p:nvSpPr>
          <p:cNvPr id="6" name="TextBox 5"/>
          <p:cNvSpPr txBox="1"/>
          <p:nvPr/>
        </p:nvSpPr>
        <p:spPr>
          <a:xfrm>
            <a:off x="914400" y="2133600"/>
            <a:ext cx="7383753" cy="3970318"/>
          </a:xfrm>
          <a:prstGeom prst="rect">
            <a:avLst/>
          </a:prstGeom>
          <a:noFill/>
        </p:spPr>
        <p:txBody>
          <a:bodyPr wrap="none" rtlCol="0">
            <a:spAutoFit/>
          </a:bodyPr>
          <a:lstStyle/>
          <a:p>
            <a:pPr marL="342900" indent="-342900">
              <a:buAutoNum type="arabicPlain" startAt="16"/>
            </a:pPr>
            <a:r>
              <a:rPr lang="en-US" dirty="0" smtClean="0">
                <a:solidFill>
                  <a:schemeClr val="bg1">
                    <a:lumMod val="95000"/>
                  </a:schemeClr>
                </a:solidFill>
              </a:rPr>
              <a:t>              26                    36               46                  56                 66              76</a:t>
            </a:r>
          </a:p>
          <a:p>
            <a:pPr marL="342900" indent="-342900">
              <a:buAutoNum type="arabicPlain" startAt="16"/>
            </a:pPr>
            <a:endParaRPr lang="en-US" dirty="0" smtClean="0">
              <a:solidFill>
                <a:schemeClr val="bg1">
                  <a:lumMod val="95000"/>
                </a:schemeClr>
              </a:solidFill>
            </a:endParaRPr>
          </a:p>
          <a:p>
            <a:pPr marL="342900" indent="-342900">
              <a:buAutoNum type="arabicPlain" startAt="16"/>
            </a:pPr>
            <a:endParaRPr lang="en-US" dirty="0" smtClean="0">
              <a:solidFill>
                <a:schemeClr val="bg1">
                  <a:lumMod val="95000"/>
                </a:schemeClr>
              </a:solidFill>
            </a:endParaRPr>
          </a:p>
          <a:p>
            <a:pPr marL="342900" indent="-342900">
              <a:buAutoNum type="arabicPlain" startAt="15"/>
            </a:pPr>
            <a:r>
              <a:rPr lang="en-US" dirty="0" smtClean="0">
                <a:solidFill>
                  <a:schemeClr val="bg1">
                    <a:lumMod val="95000"/>
                  </a:schemeClr>
                </a:solidFill>
              </a:rPr>
              <a:t>              25                    35               45                  55                  65              75</a:t>
            </a:r>
          </a:p>
          <a:p>
            <a:pPr marL="342900" indent="-342900">
              <a:buAutoNum type="arabicPlain" startAt="15"/>
            </a:pPr>
            <a:endParaRPr lang="en-US" dirty="0" smtClean="0">
              <a:solidFill>
                <a:schemeClr val="bg1">
                  <a:lumMod val="95000"/>
                </a:schemeClr>
              </a:solidFill>
            </a:endParaRPr>
          </a:p>
          <a:p>
            <a:pPr marL="342900" indent="-342900">
              <a:buAutoNum type="arabicPlain" startAt="15"/>
            </a:pPr>
            <a:endParaRPr lang="en-US" dirty="0" smtClean="0">
              <a:solidFill>
                <a:schemeClr val="bg1">
                  <a:lumMod val="95000"/>
                </a:schemeClr>
              </a:solidFill>
            </a:endParaRPr>
          </a:p>
          <a:p>
            <a:pPr marL="342900" indent="-342900">
              <a:buAutoNum type="arabicPlain" startAt="14"/>
            </a:pPr>
            <a:r>
              <a:rPr lang="en-US" dirty="0" smtClean="0">
                <a:solidFill>
                  <a:schemeClr val="bg1">
                    <a:lumMod val="95000"/>
                  </a:schemeClr>
                </a:solidFill>
              </a:rPr>
              <a:t>              24                     34               44                 54                  64              74</a:t>
            </a:r>
          </a:p>
          <a:p>
            <a:pPr marL="342900" indent="-342900">
              <a:buAutoNum type="arabicPlain" startAt="14"/>
            </a:pPr>
            <a:endParaRPr lang="en-US" dirty="0" smtClean="0">
              <a:solidFill>
                <a:schemeClr val="bg1">
                  <a:lumMod val="95000"/>
                </a:schemeClr>
              </a:solidFill>
            </a:endParaRPr>
          </a:p>
          <a:p>
            <a:pPr marL="342900" indent="-342900">
              <a:buAutoNum type="arabicPlain" startAt="13"/>
            </a:pPr>
            <a:r>
              <a:rPr lang="en-US" dirty="0" smtClean="0">
                <a:solidFill>
                  <a:schemeClr val="bg1">
                    <a:lumMod val="95000"/>
                  </a:schemeClr>
                </a:solidFill>
              </a:rPr>
              <a:t>              23                    33                43                 53                  63              73</a:t>
            </a:r>
          </a:p>
          <a:p>
            <a:pPr marL="342900" indent="-342900">
              <a:buAutoNum type="arabicPlain" startAt="13"/>
            </a:pPr>
            <a:endParaRPr lang="en-US" dirty="0" smtClean="0">
              <a:solidFill>
                <a:schemeClr val="bg1">
                  <a:lumMod val="95000"/>
                </a:schemeClr>
              </a:solidFill>
            </a:endParaRPr>
          </a:p>
          <a:p>
            <a:pPr marL="342900" indent="-342900">
              <a:buAutoNum type="arabicPlain" startAt="12"/>
            </a:pPr>
            <a:r>
              <a:rPr lang="en-US" dirty="0" smtClean="0">
                <a:solidFill>
                  <a:schemeClr val="bg1">
                    <a:lumMod val="95000"/>
                  </a:schemeClr>
                </a:solidFill>
              </a:rPr>
              <a:t>              22                    32                42                 52                  62              72</a:t>
            </a:r>
          </a:p>
          <a:p>
            <a:pPr marL="342900" indent="-342900">
              <a:buAutoNum type="arabicPlain" startAt="12"/>
            </a:pPr>
            <a:endParaRPr lang="en-US" dirty="0" smtClean="0">
              <a:solidFill>
                <a:schemeClr val="bg1">
                  <a:lumMod val="95000"/>
                </a:schemeClr>
              </a:solidFill>
            </a:endParaRPr>
          </a:p>
          <a:p>
            <a:pPr marL="342900" indent="-342900">
              <a:buAutoNum type="arabicPlain" startAt="12"/>
            </a:pPr>
            <a:endParaRPr lang="en-US" dirty="0" smtClean="0">
              <a:solidFill>
                <a:schemeClr val="bg1">
                  <a:lumMod val="95000"/>
                </a:schemeClr>
              </a:solidFill>
            </a:endParaRPr>
          </a:p>
          <a:p>
            <a:pPr marL="342900" indent="-342900"/>
            <a:r>
              <a:rPr lang="en-US" dirty="0" smtClean="0">
                <a:solidFill>
                  <a:schemeClr val="bg1">
                    <a:lumMod val="95000"/>
                  </a:schemeClr>
                </a:solidFill>
              </a:rPr>
              <a:t>11                21                    31                41                 51                  61               71</a:t>
            </a:r>
          </a:p>
        </p:txBody>
      </p:sp>
      <p:cxnSp>
        <p:nvCxnSpPr>
          <p:cNvPr id="8" name="Straight Connector 7"/>
          <p:cNvCxnSpPr/>
          <p:nvPr/>
        </p:nvCxnSpPr>
        <p:spPr>
          <a:xfrm>
            <a:off x="-3810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W.1. More Detail Reference Grid</a:t>
            </a:r>
            <a:endParaRPr lang="en-US" dirty="0"/>
          </a:p>
        </p:txBody>
      </p:sp>
      <p:pic>
        <p:nvPicPr>
          <p:cNvPr id="7" name="Picture 6" descr="22_Grid_detail.png"/>
          <p:cNvPicPr>
            <a:picLocks noChangeAspect="1"/>
          </p:cNvPicPr>
          <p:nvPr/>
        </p:nvPicPr>
        <p:blipFill>
          <a:blip r:embed="rId2" cstate="print"/>
          <a:stretch>
            <a:fillRect/>
          </a:stretch>
        </p:blipFill>
        <p:spPr>
          <a:xfrm>
            <a:off x="0" y="1638877"/>
            <a:ext cx="9144000" cy="5219123"/>
          </a:xfrm>
          <a:prstGeom prst="rect">
            <a:avLst/>
          </a:prstGeom>
        </p:spPr>
      </p:pic>
      <p:sp>
        <p:nvSpPr>
          <p:cNvPr id="8" name="TextBox 7"/>
          <p:cNvSpPr txBox="1"/>
          <p:nvPr/>
        </p:nvSpPr>
        <p:spPr>
          <a:xfrm>
            <a:off x="0" y="6324600"/>
            <a:ext cx="2034531" cy="246221"/>
          </a:xfrm>
          <a:prstGeom prst="rect">
            <a:avLst/>
          </a:prstGeom>
          <a:noFill/>
        </p:spPr>
        <p:txBody>
          <a:bodyPr wrap="none" rtlCol="0">
            <a:spAutoFit/>
          </a:bodyPr>
          <a:lstStyle/>
          <a:p>
            <a:r>
              <a:rPr lang="en-US" sz="1000" b="1" dirty="0" smtClean="0">
                <a:solidFill>
                  <a:schemeClr val="bg1">
                    <a:lumMod val="95000"/>
                  </a:schemeClr>
                </a:solidFill>
              </a:rPr>
              <a:t>11.11    11.21  11.31   11.41    21.11</a:t>
            </a:r>
            <a:endParaRPr lang="en-US" sz="1000" b="1" dirty="0">
              <a:solidFill>
                <a:schemeClr val="bg1">
                  <a:lumMod val="95000"/>
                </a:schemeClr>
              </a:solidFill>
            </a:endParaRPr>
          </a:p>
        </p:txBody>
      </p:sp>
      <p:sp>
        <p:nvSpPr>
          <p:cNvPr id="9" name="TextBox 8"/>
          <p:cNvSpPr txBox="1"/>
          <p:nvPr/>
        </p:nvSpPr>
        <p:spPr>
          <a:xfrm>
            <a:off x="6553200" y="1676400"/>
            <a:ext cx="2042547" cy="246221"/>
          </a:xfrm>
          <a:prstGeom prst="rect">
            <a:avLst/>
          </a:prstGeom>
          <a:noFill/>
        </p:spPr>
        <p:txBody>
          <a:bodyPr wrap="none" rtlCol="0">
            <a:spAutoFit/>
          </a:bodyPr>
          <a:lstStyle/>
          <a:p>
            <a:r>
              <a:rPr lang="en-US" sz="1000" b="1" dirty="0" smtClean="0">
                <a:solidFill>
                  <a:schemeClr val="bg1">
                    <a:lumMod val="95000"/>
                  </a:schemeClr>
                </a:solidFill>
              </a:rPr>
              <a:t>66.41    76.11  76.21   76.31    76.41</a:t>
            </a:r>
            <a:endParaRPr lang="en-US" sz="1000" b="1" dirty="0">
              <a:solidFill>
                <a:schemeClr val="bg1">
                  <a:lumMod val="95000"/>
                </a:schemeClr>
              </a:solidFill>
            </a:endParaRPr>
          </a:p>
        </p:txBody>
      </p:sp>
      <p:cxnSp>
        <p:nvCxnSpPr>
          <p:cNvPr id="11" name="Straight Arrow Connector 10"/>
          <p:cNvCxnSpPr/>
          <p:nvPr/>
        </p:nvCxnSpPr>
        <p:spPr>
          <a:xfrm rot="5400000">
            <a:off x="8115300" y="19431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77724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429500" y="2019300"/>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71628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81800" y="19050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61722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800100" y="6210300"/>
            <a:ext cx="152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0"/>
          </p:cNvCxnSpPr>
          <p:nvPr/>
        </p:nvCxnSpPr>
        <p:spPr>
          <a:xfrm rot="5400000" flipH="1" flipV="1">
            <a:off x="965833" y="6223633"/>
            <a:ext cx="152400" cy="49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447800" y="6248400"/>
            <a:ext cx="152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1752600" y="6172200"/>
            <a:ext cx="1524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2057400"/>
            <a:ext cx="596638" cy="861774"/>
          </a:xfrm>
          <a:prstGeom prst="rect">
            <a:avLst/>
          </a:prstGeom>
          <a:noFill/>
        </p:spPr>
        <p:txBody>
          <a:bodyPr wrap="none" rtlCol="0">
            <a:spAutoFit/>
          </a:bodyPr>
          <a:lstStyle/>
          <a:p>
            <a:r>
              <a:rPr lang="en-US" sz="1000" b="1" dirty="0" smtClean="0">
                <a:solidFill>
                  <a:schemeClr val="bg1">
                    <a:lumMod val="95000"/>
                  </a:schemeClr>
                </a:solidFill>
              </a:rPr>
              <a:t>16.14   </a:t>
            </a:r>
          </a:p>
          <a:p>
            <a:r>
              <a:rPr lang="en-US" sz="1000" b="1" dirty="0" smtClean="0">
                <a:solidFill>
                  <a:schemeClr val="bg1">
                    <a:lumMod val="95000"/>
                  </a:schemeClr>
                </a:solidFill>
              </a:rPr>
              <a:t>16.13  </a:t>
            </a:r>
          </a:p>
          <a:p>
            <a:r>
              <a:rPr lang="en-US" sz="1000" b="1" dirty="0" smtClean="0">
                <a:solidFill>
                  <a:schemeClr val="bg1">
                    <a:lumMod val="95000"/>
                  </a:schemeClr>
                </a:solidFill>
              </a:rPr>
              <a:t>16.12   </a:t>
            </a:r>
          </a:p>
          <a:p>
            <a:r>
              <a:rPr lang="en-US" sz="1000" b="1" dirty="0" smtClean="0">
                <a:solidFill>
                  <a:schemeClr val="bg1">
                    <a:lumMod val="95000"/>
                  </a:schemeClr>
                </a:solidFill>
              </a:rPr>
              <a:t>16.11    </a:t>
            </a:r>
          </a:p>
          <a:p>
            <a:r>
              <a:rPr lang="en-US" sz="1000" b="1" dirty="0" smtClean="0">
                <a:solidFill>
                  <a:schemeClr val="bg1">
                    <a:lumMod val="95000"/>
                  </a:schemeClr>
                </a:solidFill>
              </a:rPr>
              <a:t>15.14</a:t>
            </a:r>
            <a:endParaRPr lang="en-US" sz="1000" b="1" dirty="0">
              <a:solidFill>
                <a:schemeClr val="bg1">
                  <a:lumMod val="95000"/>
                </a:schemeClr>
              </a:solidFill>
            </a:endParaRPr>
          </a:p>
        </p:txBody>
      </p:sp>
      <p:cxnSp>
        <p:nvCxnSpPr>
          <p:cNvPr id="33" name="Straight Arrow Connector 32"/>
          <p:cNvCxnSpPr/>
          <p:nvPr/>
        </p:nvCxnSpPr>
        <p:spPr>
          <a:xfrm flipV="1">
            <a:off x="447675" y="2135188"/>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57200" y="2286000"/>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200" y="2438401"/>
            <a:ext cx="161925" cy="380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8625" y="2611439"/>
            <a:ext cx="228600" cy="174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38150" y="2781300"/>
            <a:ext cx="228600" cy="11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s and Settings\roice\My Documents\A4_Develop_Philosophy\A4224_Review_Other_Related_Philosophy\120627-29_Science_Camp\images\IMG_0542.jpg"/>
          <p:cNvPicPr>
            <a:picLocks noChangeAspect="1" noChangeArrowheads="1"/>
          </p:cNvPicPr>
          <p:nvPr/>
        </p:nvPicPr>
        <p:blipFill>
          <a:blip r:embed="rId3" cstate="print"/>
          <a:srcRect/>
          <a:stretch>
            <a:fillRect/>
          </a:stretch>
        </p:blipFill>
        <p:spPr bwMode="auto">
          <a:xfrm>
            <a:off x="-1" y="762000"/>
            <a:ext cx="9144783" cy="6096000"/>
          </a:xfrm>
          <a:prstGeom prst="rect">
            <a:avLst/>
          </a:prstGeom>
          <a:noFill/>
        </p:spPr>
      </p:pic>
      <p:sp>
        <p:nvSpPr>
          <p:cNvPr id="2" name="Title 1"/>
          <p:cNvSpPr>
            <a:spLocks noGrp="1"/>
          </p:cNvSpPr>
          <p:nvPr>
            <p:ph type="title"/>
          </p:nvPr>
        </p:nvSpPr>
        <p:spPr>
          <a:xfrm>
            <a:off x="0" y="609600"/>
            <a:ext cx="9144000" cy="808038"/>
          </a:xfrm>
        </p:spPr>
        <p:txBody>
          <a:bodyPr>
            <a:normAutofit/>
          </a:bodyPr>
          <a:lstStyle/>
          <a:p>
            <a:r>
              <a:rPr lang="en-US" dirty="0" smtClean="0">
                <a:solidFill>
                  <a:srgbClr val="FFFF00"/>
                </a:solidFill>
              </a:rPr>
              <a:t>T. Girls Day – Pottery and Fingernails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 Mammoth Cave Description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One of the most interesting features of the Dixie National Forest is the ancient lava beds that surround the pristine Navajo Lake and Duck Creek areas. This geologically recent lava flow represents the last of the extensive volcanism on Cedar Mountain. Geologists believe that some of this lava rock is not more than 2,000 years old. Much of the lava did not come from a central volcano but welled up from cracks and fissures in the earth’s surface. There is a profile of a cinder cone that can be seen on the north end of the Navajo Lake and Hwy U-14 junction. </a:t>
            </a:r>
          </a:p>
          <a:p>
            <a:r>
              <a:rPr lang="en-US" dirty="0" smtClean="0"/>
              <a:t>Another interesting feature of the lava beds is Mammoth Cave. This tunnel or lava tube was formed by cooling lava and water. The cave is about ¼ mile long and is safe to explore if proper care is taken. Explorers will need to climb down to entrance so be sure to wear proper clothing and footwear. There are four caverns located inside the cave with the tunnel heading west being the largest. Please note that some areas of the cave may be blocked off during certain times of the year to protect the essential habitat for wildlife.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srcRect/>
          <a:stretch>
            <a:fillRect/>
          </a:stretch>
        </p:blipFill>
        <p:spPr bwMode="auto">
          <a:xfrm>
            <a:off x="0" y="774659"/>
            <a:ext cx="9144000" cy="608334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T.B. Mammoth Cave</a:t>
            </a:r>
            <a:endParaRPr lang="en-US" dirty="0"/>
          </a:p>
        </p:txBody>
      </p:sp>
      <p:sp>
        <p:nvSpPr>
          <p:cNvPr id="4" name="Oval 3"/>
          <p:cNvSpPr/>
          <p:nvPr/>
        </p:nvSpPr>
        <p:spPr>
          <a:xfrm>
            <a:off x="4343400" y="251460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Geocaching</a:t>
            </a:r>
            <a:endParaRPr lang="en-US" dirty="0"/>
          </a:p>
        </p:txBody>
      </p:sp>
      <p:sp>
        <p:nvSpPr>
          <p:cNvPr id="3" name="Content Placeholder 2"/>
          <p:cNvSpPr>
            <a:spLocks noGrp="1"/>
          </p:cNvSpPr>
          <p:nvPr>
            <p:ph idx="1"/>
          </p:nvPr>
        </p:nvSpPr>
        <p:spPr>
          <a:xfrm>
            <a:off x="0" y="1295400"/>
            <a:ext cx="9144000" cy="5562600"/>
          </a:xfrm>
        </p:spPr>
        <p:txBody>
          <a:bodyPr>
            <a:normAutofit fontScale="47500" lnSpcReduction="20000"/>
          </a:bodyPr>
          <a:lstStyle/>
          <a:p>
            <a:r>
              <a:rPr lang="en-US" dirty="0" smtClean="0"/>
              <a:t>An outdoor sporting activity in which the participants use a Global Positioning System (GPS) receiver or mobile device and other navigational techniques to hide and seek containers, called "</a:t>
            </a:r>
            <a:r>
              <a:rPr lang="en-US" dirty="0" err="1" smtClean="0"/>
              <a:t>geocaches</a:t>
            </a:r>
            <a:r>
              <a:rPr lang="en-US" dirty="0" smtClean="0"/>
              <a:t>" or "caches", anywhere in the world.</a:t>
            </a:r>
          </a:p>
          <a:p>
            <a:r>
              <a:rPr lang="en-US" dirty="0" smtClean="0"/>
              <a:t>It is a derivation of the outdoor sporting activity of </a:t>
            </a:r>
            <a:r>
              <a:rPr lang="en-US" dirty="0" err="1" smtClean="0"/>
              <a:t>Geotrekking</a:t>
            </a:r>
            <a:r>
              <a:rPr lang="en-US" dirty="0" smtClean="0"/>
              <a:t>.</a:t>
            </a:r>
          </a:p>
          <a:p>
            <a:r>
              <a:rPr lang="en-US" dirty="0" smtClean="0"/>
              <a:t>A typical cache is a small waterproof container containing a logbook where the </a:t>
            </a:r>
            <a:r>
              <a:rPr lang="en-US" dirty="0" err="1" smtClean="0"/>
              <a:t>geocacher</a:t>
            </a:r>
            <a:r>
              <a:rPr lang="en-US" dirty="0" smtClean="0"/>
              <a:t> enters the date they found it and signs it with their established code name. Larger containers such as plastic storage containers (Tupperware or similar) or ammunition boxes can also contain items for trading, usually toys or trinkets of little value. Geocaching is often described as a "game of high-tech hide and seek,” sharing many aspects with benchmarking, </a:t>
            </a:r>
            <a:r>
              <a:rPr lang="en-US" dirty="0" err="1" smtClean="0"/>
              <a:t>trigpointing</a:t>
            </a:r>
            <a:r>
              <a:rPr lang="en-US" dirty="0" smtClean="0"/>
              <a:t>, orienteering, treasure-hunting, letterboxing, and </a:t>
            </a:r>
            <a:r>
              <a:rPr lang="en-US" dirty="0" err="1" smtClean="0"/>
              <a:t>waymarking</a:t>
            </a:r>
            <a:r>
              <a:rPr lang="en-US" dirty="0" smtClean="0"/>
              <a:t>.</a:t>
            </a:r>
          </a:p>
          <a:p>
            <a:r>
              <a:rPr lang="en-US" dirty="0" err="1" smtClean="0"/>
              <a:t>Geocaches</a:t>
            </a:r>
            <a:r>
              <a:rPr lang="en-US" dirty="0" smtClean="0"/>
              <a:t> are currently placed in over 200 countries around the world and on all seven continents, including Antarctica, and the International Space Station.</a:t>
            </a:r>
            <a:r>
              <a:rPr lang="en-US" baseline="30000" dirty="0" smtClean="0"/>
              <a:t> </a:t>
            </a:r>
            <a:r>
              <a:rPr lang="en-US" dirty="0" smtClean="0"/>
              <a:t> After more than 12 years of activity there are over 1.7 million active </a:t>
            </a:r>
            <a:r>
              <a:rPr lang="en-US" dirty="0" err="1" smtClean="0"/>
              <a:t>geocaches</a:t>
            </a:r>
            <a:r>
              <a:rPr lang="en-US" dirty="0" smtClean="0"/>
              <a:t> published on various websites. There are over 5 million </a:t>
            </a:r>
            <a:r>
              <a:rPr lang="en-US" dirty="0" err="1" smtClean="0"/>
              <a:t>geocachers</a:t>
            </a:r>
            <a:r>
              <a:rPr lang="en-US" dirty="0" smtClean="0"/>
              <a:t> worldwide</a:t>
            </a:r>
          </a:p>
          <a:p>
            <a:pPr fontAlgn="base"/>
            <a:r>
              <a:rPr lang="en-US" dirty="0" smtClean="0">
                <a:hlinkClick r:id="rId2" tooltip="What are the rules of geocaching?"/>
              </a:rPr>
              <a:t>What are the rules of </a:t>
            </a:r>
            <a:r>
              <a:rPr lang="en-US" dirty="0" err="1" smtClean="0">
                <a:hlinkClick r:id="rId2" tooltip="What are the rules of geocaching?"/>
              </a:rPr>
              <a:t>geocaching</a:t>
            </a:r>
            <a:r>
              <a:rPr lang="en-US" dirty="0" smtClean="0">
                <a:hlinkClick r:id="rId2" tooltip="What are the rules of geocaching?"/>
              </a:rPr>
              <a:t>?</a:t>
            </a:r>
            <a:endParaRPr lang="en-US" dirty="0" smtClean="0"/>
          </a:p>
          <a:p>
            <a:pPr lvl="0" fontAlgn="base"/>
            <a:r>
              <a:rPr lang="en-US" dirty="0" smtClean="0"/>
              <a:t>If you take something from the </a:t>
            </a:r>
            <a:r>
              <a:rPr lang="en-US" dirty="0" err="1" smtClean="0"/>
              <a:t>geocache</a:t>
            </a:r>
            <a:r>
              <a:rPr lang="en-US" dirty="0" smtClean="0"/>
              <a:t> (or "cache"), leave something of equal or greater value.</a:t>
            </a:r>
          </a:p>
          <a:p>
            <a:pPr lvl="0" fontAlgn="base"/>
            <a:r>
              <a:rPr lang="en-US" dirty="0" smtClean="0"/>
              <a:t>Write about your find in the cache logbook.</a:t>
            </a:r>
          </a:p>
          <a:p>
            <a:pPr lvl="0" fontAlgn="base"/>
            <a:r>
              <a:rPr lang="en-US" dirty="0" smtClean="0"/>
              <a:t>Log your experience at </a:t>
            </a:r>
            <a:r>
              <a:rPr lang="en-US" dirty="0" smtClean="0">
                <a:hlinkClick r:id="rId3" tooltip="www.geocaching.com"/>
              </a:rPr>
              <a:t>www.geocaching.com</a:t>
            </a:r>
            <a:r>
              <a:rPr lang="en-US" dirty="0" smtClean="0"/>
              <a:t>.</a:t>
            </a:r>
          </a:p>
          <a:p>
            <a:pPr fontAlgn="base"/>
            <a:r>
              <a:rPr lang="en-US" dirty="0" smtClean="0">
                <a:hlinkClick r:id="rId2" tooltip="What do I need to go geocaching?"/>
              </a:rPr>
              <a:t>What do I need to go </a:t>
            </a:r>
            <a:r>
              <a:rPr lang="en-US" dirty="0" err="1" smtClean="0">
                <a:hlinkClick r:id="rId2" tooltip="What do I need to go geocaching?"/>
              </a:rPr>
              <a:t>geocaching</a:t>
            </a:r>
            <a:r>
              <a:rPr lang="en-US" dirty="0" smtClean="0">
                <a:hlinkClick r:id="rId2" tooltip="What do I need to go geocaching?"/>
              </a:rPr>
              <a:t>?</a:t>
            </a:r>
            <a:endParaRPr lang="en-US" dirty="0" smtClean="0"/>
          </a:p>
          <a:p>
            <a:pPr fontAlgn="base"/>
            <a:r>
              <a:rPr lang="en-US" dirty="0" smtClean="0"/>
              <a:t>The only necessities are a GPS device or a GPS-enabled mobile phone so that you can navigate to the cache, and a </a:t>
            </a:r>
            <a:r>
              <a:rPr lang="en-US" dirty="0" smtClean="0">
                <a:hlinkClick r:id="rId4" tooltip="Geocaching.com Membership"/>
              </a:rPr>
              <a:t>Geocaching.com Membership</a:t>
            </a:r>
            <a:r>
              <a:rPr lang="en-US" dirty="0" smtClean="0"/>
              <a:t>.</a:t>
            </a:r>
          </a:p>
          <a:p>
            <a:pPr fontAlgn="base"/>
            <a:r>
              <a:rPr lang="en-US" dirty="0" smtClean="0">
                <a:hlinkClick r:id="rId2" tooltip="Where are geocaches located?"/>
              </a:rPr>
              <a:t>Where are </a:t>
            </a:r>
            <a:r>
              <a:rPr lang="en-US" dirty="0" err="1" smtClean="0">
                <a:hlinkClick r:id="rId2" tooltip="Where are geocaches located?"/>
              </a:rPr>
              <a:t>geocaches</a:t>
            </a:r>
            <a:r>
              <a:rPr lang="en-US" dirty="0" smtClean="0">
                <a:hlinkClick r:id="rId2" tooltip="Where are geocaches located?"/>
              </a:rPr>
              <a:t> located?</a:t>
            </a:r>
            <a:endParaRPr lang="en-US" dirty="0" smtClean="0"/>
          </a:p>
          <a:p>
            <a:pPr fontAlgn="base"/>
            <a:r>
              <a:rPr lang="en-US" dirty="0" err="1" smtClean="0"/>
              <a:t>Geocaches</a:t>
            </a:r>
            <a:r>
              <a:rPr lang="en-US" dirty="0" smtClean="0"/>
              <a:t> can be found all over the world. It is common for </a:t>
            </a:r>
            <a:r>
              <a:rPr lang="en-US" dirty="0" err="1" smtClean="0"/>
              <a:t>geocachers</a:t>
            </a:r>
            <a:r>
              <a:rPr lang="en-US" dirty="0" smtClean="0"/>
              <a:t> to hide caches in locations that are important to them, reflecting a special interest or skill of the cache owner. These locations can be quite diverse. They may be at your local park, at the end of a long hike, underwater or on the side of a city street.</a:t>
            </a:r>
          </a:p>
          <a:p>
            <a:pPr fontAlgn="base"/>
            <a:r>
              <a:rPr lang="en-US" dirty="0" smtClean="0">
                <a:hlinkClick r:id="rId2" tooltip="Are there different types of geocaches?"/>
              </a:rPr>
              <a:t>Are there different types of </a:t>
            </a:r>
            <a:r>
              <a:rPr lang="en-US" dirty="0" err="1" smtClean="0">
                <a:hlinkClick r:id="rId2" tooltip="Are there different types of geocaches?"/>
              </a:rPr>
              <a:t>geocaches</a:t>
            </a:r>
            <a:r>
              <a:rPr lang="en-US" dirty="0" smtClean="0">
                <a:hlinkClick r:id="rId2" tooltip="Are there different types of geocaches?"/>
              </a:rPr>
              <a:t>?</a:t>
            </a:r>
            <a:endParaRPr lang="en-US" dirty="0" smtClean="0"/>
          </a:p>
          <a:p>
            <a:r>
              <a:rPr lang="en-US" dirty="0" smtClean="0"/>
              <a:t>Yes. There are currently over a dozen "cache types" in </a:t>
            </a:r>
            <a:r>
              <a:rPr lang="en-US" dirty="0" err="1" smtClean="0"/>
              <a:t>geocaching</a:t>
            </a:r>
            <a:r>
              <a:rPr lang="en-US" dirty="0" smtClean="0"/>
              <a:t>, with each cache type being a different variation of the game.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0" y="749415"/>
            <a:ext cx="9144000" cy="610858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T.B. Cascade Falls</a:t>
            </a:r>
            <a:endParaRPr lang="en-US" dirty="0"/>
          </a:p>
        </p:txBody>
      </p:sp>
      <p:sp>
        <p:nvSpPr>
          <p:cNvPr id="4" name="Oval 3"/>
          <p:cNvSpPr/>
          <p:nvPr/>
        </p:nvSpPr>
        <p:spPr>
          <a:xfrm>
            <a:off x="2133600" y="335280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endParaRPr lang="en-US" dirty="0"/>
          </a:p>
        </p:txBody>
      </p:sp>
      <p:pic>
        <p:nvPicPr>
          <p:cNvPr id="12290" name="Picture 2" descr="http://www.walden3d.com/grandkidlets/2003/images/0345.gif"/>
          <p:cNvPicPr>
            <a:picLocks noChangeAspect="1" noChangeArrowheads="1"/>
          </p:cNvPicPr>
          <p:nvPr/>
        </p:nvPicPr>
        <p:blipFill>
          <a:blip r:embed="rId2" cstate="print"/>
          <a:srcRect/>
          <a:stretch>
            <a:fillRect/>
          </a:stretch>
        </p:blipFill>
        <p:spPr bwMode="auto">
          <a:xfrm>
            <a:off x="0" y="1124505"/>
            <a:ext cx="4572000" cy="5733495"/>
          </a:xfrm>
          <a:prstGeom prst="rect">
            <a:avLst/>
          </a:prstGeom>
          <a:noFill/>
        </p:spPr>
      </p:pic>
      <p:pic>
        <p:nvPicPr>
          <p:cNvPr id="12292" name="Picture 4" descr="http://www.walden3d.com/grandkidlets/2003/images/0346.gif"/>
          <p:cNvPicPr>
            <a:picLocks noChangeAspect="1" noChangeArrowheads="1"/>
          </p:cNvPicPr>
          <p:nvPr/>
        </p:nvPicPr>
        <p:blipFill>
          <a:blip r:embed="rId3" cstate="print"/>
          <a:srcRect/>
          <a:stretch>
            <a:fillRect/>
          </a:stretch>
        </p:blipFill>
        <p:spPr bwMode="auto">
          <a:xfrm>
            <a:off x="4572000" y="1124505"/>
            <a:ext cx="4572000" cy="573349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endParaRPr lang="en-US" dirty="0"/>
          </a:p>
        </p:txBody>
      </p:sp>
      <p:pic>
        <p:nvPicPr>
          <p:cNvPr id="11266" name="Picture 2" descr="http://www.walden3d.com/grandkidlets/2003/images/0347.gif"/>
          <p:cNvPicPr>
            <a:picLocks noChangeAspect="1" noChangeArrowheads="1"/>
          </p:cNvPicPr>
          <p:nvPr/>
        </p:nvPicPr>
        <p:blipFill>
          <a:blip r:embed="rId2" cstate="print"/>
          <a:srcRect/>
          <a:stretch>
            <a:fillRect/>
          </a:stretch>
        </p:blipFill>
        <p:spPr bwMode="auto">
          <a:xfrm>
            <a:off x="108436" y="1127760"/>
            <a:ext cx="2177564" cy="2730764"/>
          </a:xfrm>
          <a:prstGeom prst="rect">
            <a:avLst/>
          </a:prstGeom>
          <a:noFill/>
        </p:spPr>
      </p:pic>
      <p:pic>
        <p:nvPicPr>
          <p:cNvPr id="11268" name="Picture 4" descr="http://www.walden3d.com/grandkidlets/2003/images/0348.gif"/>
          <p:cNvPicPr>
            <a:picLocks noChangeAspect="1" noChangeArrowheads="1"/>
          </p:cNvPicPr>
          <p:nvPr/>
        </p:nvPicPr>
        <p:blipFill>
          <a:blip r:embed="rId3" cstate="print"/>
          <a:srcRect/>
          <a:stretch>
            <a:fillRect/>
          </a:stretch>
        </p:blipFill>
        <p:spPr bwMode="auto">
          <a:xfrm>
            <a:off x="2362200" y="1142999"/>
            <a:ext cx="2165858" cy="2716083"/>
          </a:xfrm>
          <a:prstGeom prst="rect">
            <a:avLst/>
          </a:prstGeom>
          <a:noFill/>
        </p:spPr>
      </p:pic>
      <p:pic>
        <p:nvPicPr>
          <p:cNvPr id="5" name="Picture 2" descr="http://www.walden3d.com/grandkidlets/2003/images/0349.gif"/>
          <p:cNvPicPr>
            <a:picLocks noChangeAspect="1" noChangeArrowheads="1"/>
          </p:cNvPicPr>
          <p:nvPr/>
        </p:nvPicPr>
        <p:blipFill>
          <a:blip r:embed="rId4" cstate="print"/>
          <a:srcRect/>
          <a:stretch>
            <a:fillRect/>
          </a:stretch>
        </p:blipFill>
        <p:spPr bwMode="auto">
          <a:xfrm>
            <a:off x="4601736" y="1124505"/>
            <a:ext cx="2180064" cy="2733899"/>
          </a:xfrm>
          <a:prstGeom prst="rect">
            <a:avLst/>
          </a:prstGeom>
          <a:noFill/>
        </p:spPr>
      </p:pic>
      <p:pic>
        <p:nvPicPr>
          <p:cNvPr id="6" name="Picture 4" descr="http://www.walden3d.com/grandkidlets/2003/images/0350.gif"/>
          <p:cNvPicPr>
            <a:picLocks noChangeAspect="1" noChangeArrowheads="1"/>
          </p:cNvPicPr>
          <p:nvPr/>
        </p:nvPicPr>
        <p:blipFill>
          <a:blip r:embed="rId5" cstate="print"/>
          <a:srcRect/>
          <a:stretch>
            <a:fillRect/>
          </a:stretch>
        </p:blipFill>
        <p:spPr bwMode="auto">
          <a:xfrm>
            <a:off x="6834991" y="1124506"/>
            <a:ext cx="2202229" cy="2761694"/>
          </a:xfrm>
          <a:prstGeom prst="rect">
            <a:avLst/>
          </a:prstGeom>
          <a:noFill/>
        </p:spPr>
      </p:pic>
      <p:pic>
        <p:nvPicPr>
          <p:cNvPr id="7" name="Picture 2" descr="http://www.walden3d.com/grandkidlets/2003/images/0351.gif"/>
          <p:cNvPicPr>
            <a:picLocks noChangeAspect="1" noChangeArrowheads="1"/>
          </p:cNvPicPr>
          <p:nvPr/>
        </p:nvPicPr>
        <p:blipFill>
          <a:blip r:embed="rId6" cstate="print"/>
          <a:srcRect/>
          <a:stretch>
            <a:fillRect/>
          </a:stretch>
        </p:blipFill>
        <p:spPr bwMode="auto">
          <a:xfrm>
            <a:off x="76200" y="4038601"/>
            <a:ext cx="2187480" cy="2743199"/>
          </a:xfrm>
          <a:prstGeom prst="rect">
            <a:avLst/>
          </a:prstGeom>
          <a:noFill/>
        </p:spPr>
      </p:pic>
      <p:pic>
        <p:nvPicPr>
          <p:cNvPr id="8" name="Picture 4" descr="http://www.walden3d.com/grandkidlets/2003/images/0352.gif"/>
          <p:cNvPicPr>
            <a:picLocks noChangeAspect="1" noChangeArrowheads="1"/>
          </p:cNvPicPr>
          <p:nvPr/>
        </p:nvPicPr>
        <p:blipFill>
          <a:blip r:embed="rId7" cstate="print"/>
          <a:srcRect/>
          <a:stretch>
            <a:fillRect/>
          </a:stretch>
        </p:blipFill>
        <p:spPr bwMode="auto">
          <a:xfrm>
            <a:off x="2333781" y="4053114"/>
            <a:ext cx="2209190" cy="2743200"/>
          </a:xfrm>
          <a:prstGeom prst="rect">
            <a:avLst/>
          </a:prstGeom>
          <a:noFill/>
        </p:spPr>
      </p:pic>
      <p:pic>
        <p:nvPicPr>
          <p:cNvPr id="9" name="Picture 2" descr="http://www.walden3d.com/grandkidlets/2003/images/0401.gif"/>
          <p:cNvPicPr>
            <a:picLocks noChangeAspect="1" noChangeArrowheads="1"/>
          </p:cNvPicPr>
          <p:nvPr/>
        </p:nvPicPr>
        <p:blipFill>
          <a:blip r:embed="rId8" cstate="print"/>
          <a:srcRect/>
          <a:stretch>
            <a:fillRect/>
          </a:stretch>
        </p:blipFill>
        <p:spPr bwMode="auto">
          <a:xfrm>
            <a:off x="4594319" y="4038600"/>
            <a:ext cx="2187481" cy="2743200"/>
          </a:xfrm>
          <a:prstGeom prst="rect">
            <a:avLst/>
          </a:prstGeom>
          <a:noFill/>
        </p:spPr>
      </p:pic>
      <p:pic>
        <p:nvPicPr>
          <p:cNvPr id="10" name="Picture 4" descr="http://www.walden3d.com/grandkidlets/2003/images/0402.gif"/>
          <p:cNvPicPr>
            <a:picLocks noChangeAspect="1" noChangeArrowheads="1"/>
          </p:cNvPicPr>
          <p:nvPr/>
        </p:nvPicPr>
        <p:blipFill>
          <a:blip r:embed="rId9" cstate="print"/>
          <a:srcRect/>
          <a:stretch>
            <a:fillRect/>
          </a:stretch>
        </p:blipFill>
        <p:spPr bwMode="auto">
          <a:xfrm>
            <a:off x="6858000" y="4038600"/>
            <a:ext cx="2187481" cy="27432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endParaRPr lang="en-US" dirty="0"/>
          </a:p>
        </p:txBody>
      </p:sp>
      <p:pic>
        <p:nvPicPr>
          <p:cNvPr id="24578" name="Picture 2" descr="http://www.walden3d.com/grandkidlets/2003/images/0331.gif"/>
          <p:cNvPicPr>
            <a:picLocks noChangeAspect="1" noChangeArrowheads="1"/>
          </p:cNvPicPr>
          <p:nvPr/>
        </p:nvPicPr>
        <p:blipFill>
          <a:blip r:embed="rId2" cstate="print"/>
          <a:srcRect/>
          <a:stretch>
            <a:fillRect/>
          </a:stretch>
        </p:blipFill>
        <p:spPr bwMode="auto">
          <a:xfrm>
            <a:off x="0" y="1219200"/>
            <a:ext cx="9124272" cy="56388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endParaRPr lang="en-US" dirty="0"/>
          </a:p>
        </p:txBody>
      </p:sp>
      <p:pic>
        <p:nvPicPr>
          <p:cNvPr id="2050" name="Picture 2" descr="http://www.walden3d.com/grandkidlets/2003/images/0332.gif"/>
          <p:cNvPicPr>
            <a:picLocks noChangeAspect="1" noChangeArrowheads="1"/>
          </p:cNvPicPr>
          <p:nvPr/>
        </p:nvPicPr>
        <p:blipFill>
          <a:blip r:embed="rId2" cstate="print"/>
          <a:srcRect/>
          <a:stretch>
            <a:fillRect/>
          </a:stretch>
        </p:blipFill>
        <p:spPr bwMode="auto">
          <a:xfrm>
            <a:off x="113437" y="1207008"/>
            <a:ext cx="4458563" cy="2755392"/>
          </a:xfrm>
          <a:prstGeom prst="rect">
            <a:avLst/>
          </a:prstGeom>
          <a:noFill/>
        </p:spPr>
      </p:pic>
      <p:pic>
        <p:nvPicPr>
          <p:cNvPr id="4" name="Picture 2" descr="http://www.walden3d.com/grandkidlets/2003/images/0333.gif"/>
          <p:cNvPicPr>
            <a:picLocks noChangeAspect="1" noChangeArrowheads="1"/>
          </p:cNvPicPr>
          <p:nvPr/>
        </p:nvPicPr>
        <p:blipFill>
          <a:blip r:embed="rId3" cstate="print"/>
          <a:srcRect/>
          <a:stretch>
            <a:fillRect/>
          </a:stretch>
        </p:blipFill>
        <p:spPr bwMode="auto">
          <a:xfrm>
            <a:off x="4648200" y="1207008"/>
            <a:ext cx="4419600" cy="2731313"/>
          </a:xfrm>
          <a:prstGeom prst="rect">
            <a:avLst/>
          </a:prstGeom>
          <a:noFill/>
        </p:spPr>
      </p:pic>
      <p:pic>
        <p:nvPicPr>
          <p:cNvPr id="5" name="Picture 2" descr="http://www.walden3d.com/grandkidlets/2003/images/0334.gif"/>
          <p:cNvPicPr>
            <a:picLocks noChangeAspect="1" noChangeArrowheads="1"/>
          </p:cNvPicPr>
          <p:nvPr/>
        </p:nvPicPr>
        <p:blipFill>
          <a:blip r:embed="rId4" cstate="print"/>
          <a:srcRect/>
          <a:stretch>
            <a:fillRect/>
          </a:stretch>
        </p:blipFill>
        <p:spPr bwMode="auto">
          <a:xfrm>
            <a:off x="87086" y="4038600"/>
            <a:ext cx="4475050" cy="2765581"/>
          </a:xfrm>
          <a:prstGeom prst="rect">
            <a:avLst/>
          </a:prstGeom>
          <a:noFill/>
        </p:spPr>
      </p:pic>
      <p:pic>
        <p:nvPicPr>
          <p:cNvPr id="6" name="Picture 2" descr="http://www.walden3d.com/grandkidlets/2003/images/0335.gif"/>
          <p:cNvPicPr>
            <a:picLocks noChangeAspect="1" noChangeArrowheads="1"/>
          </p:cNvPicPr>
          <p:nvPr/>
        </p:nvPicPr>
        <p:blipFill>
          <a:blip r:embed="rId5" cstate="print"/>
          <a:srcRect/>
          <a:stretch>
            <a:fillRect/>
          </a:stretch>
        </p:blipFill>
        <p:spPr bwMode="auto">
          <a:xfrm>
            <a:off x="4648200" y="4079595"/>
            <a:ext cx="4408714" cy="272458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endParaRPr lang="en-US" dirty="0"/>
          </a:p>
        </p:txBody>
      </p:sp>
      <p:pic>
        <p:nvPicPr>
          <p:cNvPr id="21506" name="Picture 2" descr="http://www.walden3d.com/grandkidlets/2003/images/0336.gif"/>
          <p:cNvPicPr>
            <a:picLocks noChangeAspect="1" noChangeArrowheads="1"/>
          </p:cNvPicPr>
          <p:nvPr/>
        </p:nvPicPr>
        <p:blipFill>
          <a:blip r:embed="rId2" cstate="print"/>
          <a:srcRect/>
          <a:stretch>
            <a:fillRect/>
          </a:stretch>
        </p:blipFill>
        <p:spPr bwMode="auto">
          <a:xfrm>
            <a:off x="113437" y="1143000"/>
            <a:ext cx="4458563" cy="2755392"/>
          </a:xfrm>
          <a:prstGeom prst="rect">
            <a:avLst/>
          </a:prstGeom>
          <a:noFill/>
        </p:spPr>
      </p:pic>
      <p:pic>
        <p:nvPicPr>
          <p:cNvPr id="4" name="Picture 2" descr="http://www.walden3d.com/grandkidlets/2003/images/0337.gif"/>
          <p:cNvPicPr>
            <a:picLocks noChangeAspect="1" noChangeArrowheads="1"/>
          </p:cNvPicPr>
          <p:nvPr/>
        </p:nvPicPr>
        <p:blipFill>
          <a:blip r:embed="rId3" cstate="print"/>
          <a:srcRect/>
          <a:stretch>
            <a:fillRect/>
          </a:stretch>
        </p:blipFill>
        <p:spPr bwMode="auto">
          <a:xfrm>
            <a:off x="4609237" y="1143000"/>
            <a:ext cx="4458563" cy="2755392"/>
          </a:xfrm>
          <a:prstGeom prst="rect">
            <a:avLst/>
          </a:prstGeom>
          <a:noFill/>
        </p:spPr>
      </p:pic>
      <p:pic>
        <p:nvPicPr>
          <p:cNvPr id="5" name="Picture 2" descr="http://www.walden3d.com/grandkidlets/2003/images/0338.gif"/>
          <p:cNvPicPr>
            <a:picLocks noChangeAspect="1" noChangeArrowheads="1"/>
          </p:cNvPicPr>
          <p:nvPr/>
        </p:nvPicPr>
        <p:blipFill>
          <a:blip r:embed="rId4" cstate="print"/>
          <a:srcRect/>
          <a:stretch>
            <a:fillRect/>
          </a:stretch>
        </p:blipFill>
        <p:spPr bwMode="auto">
          <a:xfrm>
            <a:off x="76200" y="3962400"/>
            <a:ext cx="4438835" cy="2743200"/>
          </a:xfrm>
          <a:prstGeom prst="rect">
            <a:avLst/>
          </a:prstGeom>
          <a:noFill/>
        </p:spPr>
      </p:pic>
      <p:pic>
        <p:nvPicPr>
          <p:cNvPr id="7" name="Picture 2" descr="http://www.walden3d.com/grandkidlets/2003/images/0339.gif"/>
          <p:cNvPicPr>
            <a:picLocks noChangeAspect="1" noChangeArrowheads="1"/>
          </p:cNvPicPr>
          <p:nvPr/>
        </p:nvPicPr>
        <p:blipFill>
          <a:blip r:embed="rId5" cstate="print"/>
          <a:srcRect/>
          <a:stretch>
            <a:fillRect/>
          </a:stretch>
        </p:blipFill>
        <p:spPr bwMode="auto">
          <a:xfrm>
            <a:off x="4648200" y="3962400"/>
            <a:ext cx="4419600" cy="2731313"/>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t>
            </a:r>
            <a:endParaRPr lang="en-US" dirty="0"/>
          </a:p>
        </p:txBody>
      </p:sp>
      <p:pic>
        <p:nvPicPr>
          <p:cNvPr id="17410" name="Picture 2" descr="http://www.walden3d.com/grandkidlets/2003/images/0340.gif"/>
          <p:cNvPicPr>
            <a:picLocks noChangeAspect="1" noChangeArrowheads="1"/>
          </p:cNvPicPr>
          <p:nvPr/>
        </p:nvPicPr>
        <p:blipFill>
          <a:blip r:embed="rId2" cstate="print"/>
          <a:srcRect/>
          <a:stretch>
            <a:fillRect/>
          </a:stretch>
        </p:blipFill>
        <p:spPr bwMode="auto">
          <a:xfrm>
            <a:off x="174546" y="1207008"/>
            <a:ext cx="4407317" cy="2723722"/>
          </a:xfrm>
          <a:prstGeom prst="rect">
            <a:avLst/>
          </a:prstGeom>
          <a:noFill/>
        </p:spPr>
      </p:pic>
      <p:pic>
        <p:nvPicPr>
          <p:cNvPr id="4" name="Picture 2" descr="http://www.walden3d.com/grandkidlets/2003/images/0341.gif"/>
          <p:cNvPicPr>
            <a:picLocks noChangeAspect="1" noChangeArrowheads="1"/>
          </p:cNvPicPr>
          <p:nvPr/>
        </p:nvPicPr>
        <p:blipFill>
          <a:blip r:embed="rId3" cstate="print"/>
          <a:srcRect/>
          <a:stretch>
            <a:fillRect/>
          </a:stretch>
        </p:blipFill>
        <p:spPr bwMode="auto">
          <a:xfrm>
            <a:off x="4673600" y="1207008"/>
            <a:ext cx="4375332" cy="2703954"/>
          </a:xfrm>
          <a:prstGeom prst="rect">
            <a:avLst/>
          </a:prstGeom>
          <a:noFill/>
        </p:spPr>
      </p:pic>
      <p:pic>
        <p:nvPicPr>
          <p:cNvPr id="6" name="Picture 2" descr="http://www.walden3d.com/grandkidlets/2003/images/0342.gif"/>
          <p:cNvPicPr>
            <a:picLocks noChangeAspect="1" noChangeArrowheads="1"/>
          </p:cNvPicPr>
          <p:nvPr/>
        </p:nvPicPr>
        <p:blipFill>
          <a:blip r:embed="rId4" cstate="print"/>
          <a:srcRect/>
          <a:stretch>
            <a:fillRect/>
          </a:stretch>
        </p:blipFill>
        <p:spPr bwMode="auto">
          <a:xfrm>
            <a:off x="174170" y="4032504"/>
            <a:ext cx="4397829" cy="2717858"/>
          </a:xfrm>
          <a:prstGeom prst="rect">
            <a:avLst/>
          </a:prstGeom>
          <a:noFill/>
        </p:spPr>
      </p:pic>
      <p:pic>
        <p:nvPicPr>
          <p:cNvPr id="7" name="Picture 2" descr="http://www.walden3d.com/grandkidlets/2003/images/0343.gif"/>
          <p:cNvPicPr>
            <a:picLocks noChangeAspect="1" noChangeArrowheads="1"/>
          </p:cNvPicPr>
          <p:nvPr/>
        </p:nvPicPr>
        <p:blipFill>
          <a:blip r:embed="rId5" cstate="print"/>
          <a:srcRect/>
          <a:stretch>
            <a:fillRect/>
          </a:stretch>
        </p:blipFill>
        <p:spPr bwMode="auto">
          <a:xfrm>
            <a:off x="4648200" y="4032504"/>
            <a:ext cx="4397829" cy="271785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a:t>
            </a:r>
            <a:endParaRPr lang="en-US" dirty="0"/>
          </a:p>
        </p:txBody>
      </p:sp>
      <p:pic>
        <p:nvPicPr>
          <p:cNvPr id="13314" name="Picture 2" descr="http://www.walden3d.com/grandkidlets/2003/images/0344.gif"/>
          <p:cNvPicPr>
            <a:picLocks noChangeAspect="1" noChangeArrowheads="1"/>
          </p:cNvPicPr>
          <p:nvPr/>
        </p:nvPicPr>
        <p:blipFill>
          <a:blip r:embed="rId2" cstate="print"/>
          <a:srcRect/>
          <a:stretch>
            <a:fillRect/>
          </a:stretch>
        </p:blipFill>
        <p:spPr bwMode="auto">
          <a:xfrm>
            <a:off x="0" y="1207008"/>
            <a:ext cx="9144000" cy="565099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Geocaching (continued)</a:t>
            </a:r>
            <a:endParaRPr lang="en-US" dirty="0"/>
          </a:p>
        </p:txBody>
      </p:sp>
      <p:sp>
        <p:nvSpPr>
          <p:cNvPr id="3" name="Content Placeholder 2"/>
          <p:cNvSpPr>
            <a:spLocks noGrp="1"/>
          </p:cNvSpPr>
          <p:nvPr>
            <p:ph idx="1"/>
          </p:nvPr>
        </p:nvSpPr>
        <p:spPr/>
        <p:txBody>
          <a:bodyPr>
            <a:normAutofit fontScale="62500" lnSpcReduction="20000"/>
          </a:bodyPr>
          <a:lstStyle/>
          <a:p>
            <a:pPr fontAlgn="base"/>
            <a:r>
              <a:rPr lang="en-US" dirty="0" smtClean="0">
                <a:hlinkClick r:id="rId2" tooltip="What does a geocache look like?"/>
              </a:rPr>
              <a:t>What does a </a:t>
            </a:r>
            <a:r>
              <a:rPr lang="en-US" dirty="0" err="1" smtClean="0">
                <a:hlinkClick r:id="rId2" tooltip="What does a geocache look like?"/>
              </a:rPr>
              <a:t>geocache</a:t>
            </a:r>
            <a:r>
              <a:rPr lang="en-US" dirty="0" smtClean="0">
                <a:hlinkClick r:id="rId2" tooltip="What does a geocache look like?"/>
              </a:rPr>
              <a:t> look like?</a:t>
            </a:r>
            <a:endParaRPr lang="en-US" dirty="0" smtClean="0"/>
          </a:p>
          <a:p>
            <a:pPr fontAlgn="base"/>
            <a:r>
              <a:rPr lang="en-US" dirty="0" err="1" smtClean="0"/>
              <a:t>Geocaches</a:t>
            </a:r>
            <a:r>
              <a:rPr lang="en-US" dirty="0" smtClean="0"/>
              <a:t> vary greatly in size and appearance. In the field you will see everything from large, clear plastic containers to film canisters to a fake rock with a secret compartment. So, how do you find the cache?</a:t>
            </a:r>
          </a:p>
          <a:p>
            <a:pPr fontAlgn="base"/>
            <a:r>
              <a:rPr lang="en-US" dirty="0" smtClean="0"/>
              <a:t>The first step is to get a general idea of the cache's size. The size is shown on each cache page. A general overview of the cache size graphic is found below. Please note that these are just examples; sizes can vary.</a:t>
            </a:r>
          </a:p>
          <a:p>
            <a:pPr lvl="1" fontAlgn="base"/>
            <a:r>
              <a:rPr lang="en-US" dirty="0" smtClean="0"/>
              <a:t> Micro - Less than 100ml. Examples: a 35 mm film canister or a tiny storage box typically containing only a logbook or a </a:t>
            </a:r>
            <a:r>
              <a:rPr lang="en-US" dirty="0" err="1" smtClean="0"/>
              <a:t>logsheet</a:t>
            </a:r>
            <a:r>
              <a:rPr lang="en-US" dirty="0" smtClean="0"/>
              <a:t>. A </a:t>
            </a:r>
            <a:r>
              <a:rPr lang="en-US" dirty="0" err="1" smtClean="0"/>
              <a:t>nano</a:t>
            </a:r>
            <a:r>
              <a:rPr lang="en-US" dirty="0" smtClean="0"/>
              <a:t> cache is a common sub-type of a micro cache that is less than 10ml and can only hold a small </a:t>
            </a:r>
            <a:r>
              <a:rPr lang="en-US" dirty="0" err="1" smtClean="0"/>
              <a:t>logsheet</a:t>
            </a:r>
            <a:r>
              <a:rPr lang="en-US" dirty="0" smtClean="0"/>
              <a:t>.</a:t>
            </a:r>
          </a:p>
          <a:p>
            <a:pPr lvl="1" fontAlgn="base"/>
            <a:r>
              <a:rPr lang="en-US" dirty="0" smtClean="0"/>
              <a:t>Small - 100ml or larger, but less than 1L. Example: A sandwich-sized plastic container or similar.</a:t>
            </a:r>
          </a:p>
          <a:p>
            <a:pPr lvl="1" fontAlgn="base"/>
            <a:r>
              <a:rPr lang="en-US" dirty="0" smtClean="0"/>
              <a:t>Regular - 1L or larger, but less than 20L. Examples: a plastic container or ammo can about the size of a shoebox.</a:t>
            </a:r>
          </a:p>
          <a:p>
            <a:pPr lvl="1" fontAlgn="base"/>
            <a:r>
              <a:rPr lang="en-US" dirty="0" smtClean="0"/>
              <a:t>Large - 20L or larger. Example: A large bucket.</a:t>
            </a:r>
          </a:p>
          <a:p>
            <a:pPr lvl="1" fontAlgn="base"/>
            <a:r>
              <a:rPr lang="en-US" dirty="0" smtClean="0"/>
              <a:t>Other - See the cache description for information.</a:t>
            </a:r>
          </a:p>
          <a:p>
            <a:endParaRPr lang="en-US" dirty="0"/>
          </a:p>
        </p:txBody>
      </p:sp>
      <p:pic>
        <p:nvPicPr>
          <p:cNvPr id="4" name="ctl00_ContentBody_imgSection3aText31" descr="Micro Cache Size Icon"/>
          <p:cNvPicPr/>
          <p:nvPr/>
        </p:nvPicPr>
        <p:blipFill>
          <a:blip r:embed="rId3" cstate="print"/>
          <a:srcRect/>
          <a:stretch>
            <a:fillRect/>
          </a:stretch>
        </p:blipFill>
        <p:spPr bwMode="auto">
          <a:xfrm>
            <a:off x="457200" y="3581400"/>
            <a:ext cx="428625" cy="114300"/>
          </a:xfrm>
          <a:prstGeom prst="rect">
            <a:avLst/>
          </a:prstGeom>
          <a:noFill/>
          <a:ln w="9525">
            <a:noFill/>
            <a:miter lim="800000"/>
            <a:headEnd/>
            <a:tailEnd/>
          </a:ln>
        </p:spPr>
      </p:pic>
      <p:pic>
        <p:nvPicPr>
          <p:cNvPr id="5" name="ctl00_ContentBody_imgSection3aText32" descr="Small Cache Size Icon"/>
          <p:cNvPicPr/>
          <p:nvPr/>
        </p:nvPicPr>
        <p:blipFill>
          <a:blip r:embed="rId4" cstate="print"/>
          <a:srcRect/>
          <a:stretch>
            <a:fillRect/>
          </a:stretch>
        </p:blipFill>
        <p:spPr bwMode="auto">
          <a:xfrm>
            <a:off x="533400" y="4495800"/>
            <a:ext cx="428625" cy="114300"/>
          </a:xfrm>
          <a:prstGeom prst="rect">
            <a:avLst/>
          </a:prstGeom>
          <a:noFill/>
          <a:ln w="9525">
            <a:noFill/>
            <a:miter lim="800000"/>
            <a:headEnd/>
            <a:tailEnd/>
          </a:ln>
        </p:spPr>
      </p:pic>
      <p:pic>
        <p:nvPicPr>
          <p:cNvPr id="6" name="ctl00_ContentBody_imgSection3aText33" descr="Regular Cache Size Icon"/>
          <p:cNvPicPr/>
          <p:nvPr/>
        </p:nvPicPr>
        <p:blipFill>
          <a:blip r:embed="rId5" cstate="print"/>
          <a:srcRect/>
          <a:stretch>
            <a:fillRect/>
          </a:stretch>
        </p:blipFill>
        <p:spPr bwMode="auto">
          <a:xfrm>
            <a:off x="533400" y="4953000"/>
            <a:ext cx="428625" cy="114300"/>
          </a:xfrm>
          <a:prstGeom prst="rect">
            <a:avLst/>
          </a:prstGeom>
          <a:noFill/>
          <a:ln w="9525">
            <a:noFill/>
            <a:miter lim="800000"/>
            <a:headEnd/>
            <a:tailEnd/>
          </a:ln>
        </p:spPr>
      </p:pic>
      <p:pic>
        <p:nvPicPr>
          <p:cNvPr id="7" name="ctl00_ContentBody_imgSection3aText34" descr="Large Cache Size Icon"/>
          <p:cNvPicPr/>
          <p:nvPr/>
        </p:nvPicPr>
        <p:blipFill>
          <a:blip r:embed="rId6" cstate="print"/>
          <a:srcRect/>
          <a:stretch>
            <a:fillRect/>
          </a:stretch>
        </p:blipFill>
        <p:spPr bwMode="auto">
          <a:xfrm>
            <a:off x="533400" y="5486400"/>
            <a:ext cx="428625" cy="114300"/>
          </a:xfrm>
          <a:prstGeom prst="rect">
            <a:avLst/>
          </a:prstGeom>
          <a:noFill/>
          <a:ln w="9525">
            <a:noFill/>
            <a:miter lim="800000"/>
            <a:headEnd/>
            <a:tailEnd/>
          </a:ln>
        </p:spPr>
      </p:pic>
      <p:pic>
        <p:nvPicPr>
          <p:cNvPr id="8" name="ctl00_ContentBody_imgSection3aText35" descr="Other Cache Size Icon"/>
          <p:cNvPicPr/>
          <p:nvPr/>
        </p:nvPicPr>
        <p:blipFill>
          <a:blip r:embed="rId7" cstate="print"/>
          <a:srcRect/>
          <a:stretch>
            <a:fillRect/>
          </a:stretch>
        </p:blipFill>
        <p:spPr bwMode="auto">
          <a:xfrm>
            <a:off x="533400" y="5791200"/>
            <a:ext cx="428625" cy="1143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20</a:t>
            </a:r>
            <a:endParaRPr lang="en-US" dirty="0"/>
          </a:p>
        </p:txBody>
      </p:sp>
      <p:pic>
        <p:nvPicPr>
          <p:cNvPr id="101378" name="Picture 2" descr="C:\Documents and Settings\roice\My Documents\A4_Develop_Philosophy\A42231_Review_Latter_Day_Saint_Philosophy\thoughtlets\2011\images\111121_Whippet_back.JPG"/>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21</a:t>
            </a:r>
            <a:endParaRPr lang="en-US" dirty="0"/>
          </a:p>
        </p:txBody>
      </p:sp>
      <p:pic>
        <p:nvPicPr>
          <p:cNvPr id="102402" name="Picture 2" descr="C:\Documents and Settings\roice\My Documents\A4_Develop_Philosophy\A42231_Review_Latter_Day_Saint_Philosophy\thoughtlets\2011\images\111121_Whippet_front.JPG"/>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22</a:t>
            </a:r>
            <a:endParaRPr lang="en-US" dirty="0"/>
          </a:p>
        </p:txBody>
      </p:sp>
      <p:pic>
        <p:nvPicPr>
          <p:cNvPr id="103426" name="Picture 2" descr="C:\Documents and Settings\roice\My Documents\A4_Develop_Philosophy\A42231_Review_Latter_Day_Saint_Philosophy\thoughtlets\2011\images\111121_Whippet_placque.JPG"/>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a:t>
            </a:r>
            <a:endParaRPr lang="en-US" dirty="0"/>
          </a:p>
        </p:txBody>
      </p:sp>
      <p:sp>
        <p:nvSpPr>
          <p:cNvPr id="3" name="Title 1"/>
          <p:cNvSpPr txBox="1">
            <a:spLocks/>
          </p:cNvSpPr>
          <p:nvPr/>
        </p:nvSpPr>
        <p:spPr>
          <a:xfrm>
            <a:off x="5181600" y="1143000"/>
            <a:ext cx="335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Roots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p:cNvSpPr txBox="1"/>
          <p:nvPr/>
        </p:nvSpPr>
        <p:spPr>
          <a:xfrm>
            <a:off x="0" y="1010245"/>
            <a:ext cx="4876800" cy="5847755"/>
          </a:xfrm>
          <a:prstGeom prst="rect">
            <a:avLst/>
          </a:prstGeom>
          <a:noFill/>
        </p:spPr>
        <p:txBody>
          <a:bodyPr wrap="square" rtlCol="0">
            <a:spAutoFit/>
          </a:bodyPr>
          <a:lstStyle/>
          <a:p>
            <a:r>
              <a:rPr lang="en-US" sz="1100" dirty="0" smtClean="0"/>
              <a:t>Pete </a:t>
            </a:r>
            <a:r>
              <a:rPr lang="en-US" sz="1100" dirty="0" err="1" smtClean="0"/>
              <a:t>Heilgeist</a:t>
            </a:r>
            <a:r>
              <a:rPr lang="en-US" sz="1100" dirty="0" smtClean="0"/>
              <a:t> 10/14/2011 1:33 PM  </a:t>
            </a:r>
            <a:br>
              <a:rPr lang="en-US" sz="1100" dirty="0" smtClean="0"/>
            </a:br>
            <a:r>
              <a:rPr lang="en-US" sz="1100" dirty="0" smtClean="0"/>
              <a:t>&gt;  Stuart -</a:t>
            </a:r>
            <a:br>
              <a:rPr lang="en-US" sz="1100" dirty="0" smtClean="0"/>
            </a:br>
            <a:r>
              <a:rPr lang="en-US" sz="1100" dirty="0" smtClean="0"/>
              <a:t>&gt;  Any chance some one from your shop can contact Roice Nelson, the</a:t>
            </a:r>
            <a:br>
              <a:rPr lang="en-US" sz="1100" dirty="0" smtClean="0"/>
            </a:br>
            <a:r>
              <a:rPr lang="en-US" sz="1100" dirty="0" smtClean="0"/>
              <a:t>&gt;  "Donator" of the Whippet.  We'd like to see if we can get him to come</a:t>
            </a:r>
            <a:br>
              <a:rPr lang="en-US" sz="1100" dirty="0" smtClean="0"/>
            </a:br>
            <a:r>
              <a:rPr lang="en-US" sz="1100" dirty="0" smtClean="0"/>
              <a:t>&gt;  to campus and see what we've done with his car.</a:t>
            </a:r>
            <a:br>
              <a:rPr lang="en-US" sz="1100" dirty="0" smtClean="0"/>
            </a:br>
            <a:r>
              <a:rPr lang="en-US" sz="1100" dirty="0" smtClean="0"/>
              <a:t>&gt;  Thanks,</a:t>
            </a:r>
            <a:br>
              <a:rPr lang="en-US" sz="1100" dirty="0" smtClean="0"/>
            </a:br>
            <a:r>
              <a:rPr lang="en-US" sz="1100" dirty="0" smtClean="0"/>
              <a:t>&gt;  Pete</a:t>
            </a:r>
          </a:p>
          <a:p>
            <a:endParaRPr lang="en-US" sz="1100" dirty="0" smtClean="0"/>
          </a:p>
          <a:p>
            <a:r>
              <a:rPr lang="en-US" sz="1100" dirty="0" smtClean="0"/>
              <a:t>Lori </a:t>
            </a:r>
            <a:r>
              <a:rPr lang="en-US" sz="1100" dirty="0" err="1" smtClean="0"/>
              <a:t>Blackner</a:t>
            </a:r>
            <a:r>
              <a:rPr lang="en-US" sz="1100" dirty="0" smtClean="0"/>
              <a:t> 10/31/2011 12:21 PM </a:t>
            </a:r>
            <a:br>
              <a:rPr lang="en-US" sz="1100" dirty="0" smtClean="0"/>
            </a:br>
            <a:r>
              <a:rPr lang="en-US" sz="1100" dirty="0" smtClean="0"/>
              <a:t>&gt;  Roice was in the class of 1915. He is deceased. I was not able to get</a:t>
            </a:r>
            <a:br>
              <a:rPr lang="en-US" sz="1100" dirty="0" smtClean="0"/>
            </a:br>
            <a:r>
              <a:rPr lang="en-US" sz="1100" dirty="0" smtClean="0"/>
              <a:t>&gt;  any other information from our banner records. I wish someone knew</a:t>
            </a:r>
            <a:br>
              <a:rPr lang="en-US" sz="1100" dirty="0" smtClean="0"/>
            </a:br>
            <a:r>
              <a:rPr lang="en-US" sz="1100" dirty="0" smtClean="0"/>
              <a:t>&gt;  his family so we could contact them.</a:t>
            </a:r>
            <a:br>
              <a:rPr lang="en-US" sz="1100" dirty="0" smtClean="0"/>
            </a:br>
            <a:r>
              <a:rPr lang="en-US" sz="1100" dirty="0" smtClean="0"/>
              <a:t>&gt; </a:t>
            </a:r>
            <a:br>
              <a:rPr lang="en-US" sz="1100" dirty="0" smtClean="0"/>
            </a:br>
            <a:r>
              <a:rPr lang="en-US" sz="1100" dirty="0" smtClean="0"/>
              <a:t>&gt;  Lori</a:t>
            </a:r>
          </a:p>
          <a:p>
            <a:endParaRPr lang="en-US" sz="1100" dirty="0" smtClean="0"/>
          </a:p>
          <a:p>
            <a:r>
              <a:rPr lang="en-US" sz="1100" dirty="0" smtClean="0"/>
              <a:t>Pete </a:t>
            </a:r>
            <a:r>
              <a:rPr lang="en-US" sz="1100" dirty="0" err="1" smtClean="0"/>
              <a:t>Heilgeist</a:t>
            </a:r>
            <a:r>
              <a:rPr lang="en-US" sz="1100" dirty="0" smtClean="0"/>
              <a:t> 10/31/2011 1:32 PM </a:t>
            </a:r>
            <a:br>
              <a:rPr lang="en-US" sz="1100" dirty="0" smtClean="0"/>
            </a:br>
            <a:r>
              <a:rPr lang="en-US" sz="1100" dirty="0" smtClean="0"/>
              <a:t>&gt;  Hi Lori - I've attached the "gift" letter from Roice to Jack Jenks</a:t>
            </a:r>
            <a:br>
              <a:rPr lang="en-US" sz="1100" dirty="0" smtClean="0"/>
            </a:br>
            <a:r>
              <a:rPr lang="en-US" sz="1100" dirty="0" smtClean="0"/>
              <a:t>&gt;  that was done back in 2003.  He signed his name H. Roice Nelson so</a:t>
            </a:r>
            <a:br>
              <a:rPr lang="en-US" sz="1100" dirty="0" smtClean="0"/>
            </a:br>
            <a:r>
              <a:rPr lang="en-US" sz="1100" dirty="0" smtClean="0"/>
              <a:t>&gt;  maybe we're dealing with a relative (or he just aged extremely well).</a:t>
            </a:r>
            <a:br>
              <a:rPr lang="en-US" sz="1100" dirty="0" smtClean="0"/>
            </a:br>
            <a:r>
              <a:rPr lang="en-US" sz="1100" dirty="0" smtClean="0"/>
              <a:t>&gt;  Thanks for your help  -</a:t>
            </a:r>
            <a:br>
              <a:rPr lang="en-US" sz="1100" dirty="0" smtClean="0"/>
            </a:br>
            <a:r>
              <a:rPr lang="en-US" sz="1100" dirty="0" smtClean="0"/>
              <a:t>&gt;  </a:t>
            </a:r>
            <a:r>
              <a:rPr lang="en-US" sz="1100" dirty="0" err="1" smtClean="0"/>
              <a:t>pete</a:t>
            </a:r>
            <a:endParaRPr lang="en-US" sz="1100" dirty="0" smtClean="0"/>
          </a:p>
          <a:p>
            <a:endParaRPr lang="en-US" sz="1100" dirty="0" smtClean="0"/>
          </a:p>
          <a:p>
            <a:r>
              <a:rPr lang="en-US" sz="1100" dirty="0" smtClean="0"/>
              <a:t>Lori </a:t>
            </a:r>
            <a:r>
              <a:rPr lang="en-US" sz="1100" dirty="0" err="1" smtClean="0"/>
              <a:t>Blackner</a:t>
            </a:r>
            <a:r>
              <a:rPr lang="en-US" sz="1100" dirty="0" smtClean="0"/>
              <a:t> 10/31/2011 1:42 PM </a:t>
            </a:r>
            <a:br>
              <a:rPr lang="en-US" sz="1100" dirty="0" smtClean="0"/>
            </a:br>
            <a:r>
              <a:rPr lang="en-US" sz="1100" dirty="0" smtClean="0"/>
              <a:t>&gt; Pete,</a:t>
            </a:r>
            <a:br>
              <a:rPr lang="en-US" sz="1100" dirty="0" smtClean="0"/>
            </a:br>
            <a:r>
              <a:rPr lang="en-US" sz="1100" dirty="0" smtClean="0"/>
              <a:t>&gt; </a:t>
            </a:r>
            <a:br>
              <a:rPr lang="en-US" sz="1100" dirty="0" smtClean="0"/>
            </a:br>
            <a:r>
              <a:rPr lang="en-US" sz="1100" dirty="0" smtClean="0"/>
              <a:t>&gt; That does make a difference. I know H. Roice and Andrea Nelson.</a:t>
            </a:r>
            <a:br>
              <a:rPr lang="en-US" sz="1100" dirty="0" smtClean="0"/>
            </a:br>
            <a:r>
              <a:rPr lang="en-US" sz="1100" dirty="0" smtClean="0"/>
              <a:t>&gt;  Andrea and I went to school together. She is a Shirts. They live in</a:t>
            </a:r>
            <a:br>
              <a:rPr lang="en-US" sz="1100" dirty="0" smtClean="0"/>
            </a:br>
            <a:r>
              <a:rPr lang="en-US" sz="1100" dirty="0" smtClean="0"/>
              <a:t>&gt;  Texas, but they do come out to Utah usually once a year. I called and</a:t>
            </a:r>
            <a:br>
              <a:rPr lang="en-US" sz="1100" dirty="0" smtClean="0"/>
            </a:br>
            <a:r>
              <a:rPr lang="en-US" sz="1100" dirty="0" smtClean="0"/>
              <a:t>&gt;  left word for them to get us an e-mail address so we could send some</a:t>
            </a:r>
            <a:br>
              <a:rPr lang="en-US" sz="1100" dirty="0" smtClean="0"/>
            </a:br>
            <a:r>
              <a:rPr lang="en-US" sz="1100" dirty="0" smtClean="0"/>
              <a:t>&gt;  pictures of the restored car. I will follow through and find out when</a:t>
            </a:r>
            <a:br>
              <a:rPr lang="en-US" sz="1100" dirty="0" smtClean="0"/>
            </a:br>
            <a:r>
              <a:rPr lang="en-US" sz="1100" dirty="0" smtClean="0"/>
              <a:t>&gt;  they will be in town. Could you send me some photos of the car</a:t>
            </a:r>
            <a:br>
              <a:rPr lang="en-US" sz="1100" dirty="0" smtClean="0"/>
            </a:br>
            <a:r>
              <a:rPr lang="en-US" sz="1100" dirty="0" smtClean="0"/>
              <a:t>&gt;  electronically?</a:t>
            </a:r>
            <a:br>
              <a:rPr lang="en-US" sz="1100" dirty="0" smtClean="0"/>
            </a:br>
            <a:r>
              <a:rPr lang="en-US" sz="1100" dirty="0" smtClean="0"/>
              <a:t>&gt; </a:t>
            </a:r>
            <a:br>
              <a:rPr lang="en-US" sz="1100" dirty="0" smtClean="0"/>
            </a:br>
            <a:r>
              <a:rPr lang="en-US" sz="1100" dirty="0" smtClean="0"/>
              <a:t>&gt;  Lori</a:t>
            </a:r>
          </a:p>
        </p:txBody>
      </p:sp>
      <p:sp>
        <p:nvSpPr>
          <p:cNvPr id="5" name="TextBox 4"/>
          <p:cNvSpPr txBox="1"/>
          <p:nvPr/>
        </p:nvSpPr>
        <p:spPr>
          <a:xfrm>
            <a:off x="4800600" y="3887956"/>
            <a:ext cx="4343400" cy="2970044"/>
          </a:xfrm>
          <a:prstGeom prst="rect">
            <a:avLst/>
          </a:prstGeom>
          <a:noFill/>
        </p:spPr>
        <p:txBody>
          <a:bodyPr wrap="square" rtlCol="0">
            <a:spAutoFit/>
          </a:bodyPr>
          <a:lstStyle/>
          <a:p>
            <a:r>
              <a:rPr lang="en-US" sz="1100" dirty="0" smtClean="0"/>
              <a:t>From:  "Pete </a:t>
            </a:r>
            <a:r>
              <a:rPr lang="en-US" sz="1100" dirty="0" err="1" smtClean="0"/>
              <a:t>Heilgeist</a:t>
            </a:r>
            <a:r>
              <a:rPr lang="en-US" sz="1100" dirty="0" smtClean="0"/>
              <a:t>" &lt;</a:t>
            </a:r>
            <a:r>
              <a:rPr lang="en-US" sz="1100" dirty="0" smtClean="0">
                <a:hlinkClick r:id="rId2"/>
              </a:rPr>
              <a:t>heilgeist@suu.edu</a:t>
            </a:r>
            <a:r>
              <a:rPr lang="en-US" sz="1100" dirty="0" smtClean="0"/>
              <a:t>&gt;</a:t>
            </a:r>
            <a:br>
              <a:rPr lang="en-US" sz="1100" dirty="0" smtClean="0"/>
            </a:br>
            <a:r>
              <a:rPr lang="en-US" sz="1100" dirty="0" smtClean="0"/>
              <a:t>Date:    Fri, 11 Nov 2011 10:16:58 -0700</a:t>
            </a:r>
            <a:br>
              <a:rPr lang="en-US" sz="1100" dirty="0" smtClean="0"/>
            </a:br>
            <a:r>
              <a:rPr lang="en-US" sz="1100" dirty="0" smtClean="0"/>
              <a:t>To:        "Lori </a:t>
            </a:r>
            <a:r>
              <a:rPr lang="en-US" sz="1100" dirty="0" err="1" smtClean="0"/>
              <a:t>Blackner</a:t>
            </a:r>
            <a:r>
              <a:rPr lang="en-US" sz="1100" dirty="0" smtClean="0"/>
              <a:t>" </a:t>
            </a:r>
            <a:r>
              <a:rPr lang="en-US" sz="1100" dirty="0" smtClean="0">
                <a:hlinkClick r:id="rId3"/>
              </a:rPr>
              <a:t>Blackner@suu.edu</a:t>
            </a:r>
            <a:endParaRPr lang="en-US" sz="1100" dirty="0" smtClean="0"/>
          </a:p>
          <a:p>
            <a:r>
              <a:rPr lang="en-US" sz="1100" dirty="0" smtClean="0"/>
              <a:t>Subject:  Re: The </a:t>
            </a:r>
            <a:r>
              <a:rPr lang="en-US" sz="1100" dirty="0" err="1" smtClean="0"/>
              <a:t>Willys</a:t>
            </a:r>
            <a:r>
              <a:rPr lang="en-US" sz="1100" dirty="0" smtClean="0"/>
              <a:t> Whippet</a:t>
            </a:r>
          </a:p>
          <a:p>
            <a:r>
              <a:rPr lang="en-US" sz="1100" dirty="0" smtClean="0"/>
              <a:t>&gt;</a:t>
            </a:r>
          </a:p>
          <a:p>
            <a:r>
              <a:rPr lang="en-US" sz="1100" dirty="0" smtClean="0"/>
              <a:t> &gt;  Hi Lori - the guys had to wait for a nicer day to get some good </a:t>
            </a:r>
            <a:r>
              <a:rPr lang="en-US" sz="1100" dirty="0" err="1" smtClean="0"/>
              <a:t>pics</a:t>
            </a:r>
            <a:r>
              <a:rPr lang="en-US" sz="1100" dirty="0" smtClean="0"/>
              <a:t/>
            </a:r>
            <a:br>
              <a:rPr lang="en-US" sz="1100" dirty="0" smtClean="0"/>
            </a:br>
            <a:r>
              <a:rPr lang="en-US" sz="1100" dirty="0" smtClean="0"/>
              <a:t>&gt;  - here's three that I believe came out pretty well.  Hope the Donors</a:t>
            </a:r>
            <a:br>
              <a:rPr lang="en-US" sz="1100" dirty="0" smtClean="0"/>
            </a:br>
            <a:r>
              <a:rPr lang="en-US" sz="1100" dirty="0" smtClean="0"/>
              <a:t>&gt;   are as impressed as I am.  Certainly we'd love to get them in the</a:t>
            </a:r>
            <a:br>
              <a:rPr lang="en-US" sz="1100" dirty="0" smtClean="0"/>
            </a:br>
            <a:r>
              <a:rPr lang="en-US" sz="1100" dirty="0" smtClean="0"/>
              <a:t>&gt;   vehicle when they come to town.</a:t>
            </a:r>
            <a:br>
              <a:rPr lang="en-US" sz="1100" dirty="0" smtClean="0"/>
            </a:br>
            <a:r>
              <a:rPr lang="en-US" sz="1100" dirty="0" smtClean="0"/>
              <a:t>&gt; </a:t>
            </a:r>
            <a:br>
              <a:rPr lang="en-US" sz="1100" dirty="0" smtClean="0"/>
            </a:br>
            <a:r>
              <a:rPr lang="en-US" sz="1100" dirty="0" smtClean="0"/>
              <a:t>&gt;    I'm going to get a couple of prints, probably 11 x 14's, of the </a:t>
            </a:r>
            <a:r>
              <a:rPr lang="en-US" sz="1100" dirty="0" err="1" smtClean="0"/>
              <a:t>Pic</a:t>
            </a:r>
            <a:r>
              <a:rPr lang="en-US" sz="1100" dirty="0" smtClean="0"/>
              <a:t/>
            </a:r>
            <a:br>
              <a:rPr lang="en-US" sz="1100" dirty="0" smtClean="0"/>
            </a:br>
            <a:r>
              <a:rPr lang="en-US" sz="1100" dirty="0" smtClean="0"/>
              <a:t>&gt;   #394 and have them framed professionally.  We're going to hang </a:t>
            </a:r>
            <a:br>
              <a:rPr lang="en-US" sz="1100" dirty="0" smtClean="0"/>
            </a:br>
            <a:r>
              <a:rPr lang="en-US" sz="1100" dirty="0" smtClean="0"/>
              <a:t>&gt;   one up in our office, maybe give one to the president; should I get</a:t>
            </a:r>
          </a:p>
          <a:p>
            <a:r>
              <a:rPr lang="en-US" sz="1100" dirty="0" smtClean="0"/>
              <a:t>&gt;   one done for the donors as well?</a:t>
            </a:r>
            <a:br>
              <a:rPr lang="en-US" sz="1100" dirty="0" smtClean="0"/>
            </a:br>
            <a:r>
              <a:rPr lang="en-US" sz="1100" dirty="0" smtClean="0"/>
              <a:t>&gt; </a:t>
            </a:r>
            <a:br>
              <a:rPr lang="en-US" sz="1100" dirty="0" smtClean="0"/>
            </a:br>
            <a:r>
              <a:rPr lang="en-US" sz="1100" dirty="0" smtClean="0"/>
              <a:t>&gt;  Thanks again,</a:t>
            </a:r>
            <a:br>
              <a:rPr lang="en-US" sz="1100" dirty="0" smtClean="0"/>
            </a:br>
            <a:r>
              <a:rPr lang="en-US" sz="1100" dirty="0" smtClean="0"/>
              <a:t>&gt;  </a:t>
            </a:r>
            <a:r>
              <a:rPr lang="en-US" sz="1100" dirty="0" err="1" smtClean="0"/>
              <a:t>pete</a:t>
            </a:r>
            <a:endParaRPr lang="en-US" sz="1100" dirty="0"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a:t>
            </a:r>
            <a:endParaRPr lang="en-US" dirty="0"/>
          </a:p>
        </p:txBody>
      </p:sp>
      <p:sp>
        <p:nvSpPr>
          <p:cNvPr id="4" name="TextBox 3"/>
          <p:cNvSpPr txBox="1"/>
          <p:nvPr/>
        </p:nvSpPr>
        <p:spPr>
          <a:xfrm>
            <a:off x="0" y="1219200"/>
            <a:ext cx="4343400" cy="5847755"/>
          </a:xfrm>
          <a:prstGeom prst="rect">
            <a:avLst/>
          </a:prstGeom>
          <a:noFill/>
        </p:spPr>
        <p:txBody>
          <a:bodyPr wrap="square" rtlCol="0">
            <a:spAutoFit/>
          </a:bodyPr>
          <a:lstStyle/>
          <a:p>
            <a:r>
              <a:rPr lang="en-US" sz="1100" dirty="0" smtClean="0"/>
              <a:t>Roice Nelson &lt;</a:t>
            </a:r>
            <a:r>
              <a:rPr lang="en-US" sz="1100" dirty="0" smtClean="0">
                <a:hlinkClick r:id="rId2"/>
              </a:rPr>
              <a:t>rnelson@walden3d.com</a:t>
            </a:r>
            <a:r>
              <a:rPr lang="en-US" sz="1100" dirty="0" smtClean="0"/>
              <a:t>&gt; 5/21/2012 5:25 PM </a:t>
            </a:r>
            <a:br>
              <a:rPr lang="en-US" sz="1100" dirty="0" smtClean="0"/>
            </a:br>
            <a:r>
              <a:rPr lang="en-US" sz="1100" dirty="0" smtClean="0"/>
              <a:t>&gt;  Dear Lori,</a:t>
            </a:r>
            <a:br>
              <a:rPr lang="en-US" sz="1100" dirty="0" smtClean="0"/>
            </a:br>
            <a:r>
              <a:rPr lang="en-US" sz="1100" dirty="0" smtClean="0"/>
              <a:t>&gt;</a:t>
            </a:r>
            <a:br>
              <a:rPr lang="en-US" sz="1100" dirty="0" smtClean="0"/>
            </a:br>
            <a:r>
              <a:rPr lang="en-US" sz="1100" dirty="0" smtClean="0"/>
              <a:t>&gt;  Our plans for this summer are pretty much set now and I have some</a:t>
            </a:r>
            <a:br>
              <a:rPr lang="en-US" sz="1100" dirty="0" smtClean="0"/>
            </a:br>
            <a:r>
              <a:rPr lang="en-US" sz="1100" dirty="0" smtClean="0"/>
              <a:t>&gt;  requests:</a:t>
            </a:r>
            <a:br>
              <a:rPr lang="en-US" sz="1100" dirty="0" smtClean="0"/>
            </a:br>
            <a:r>
              <a:rPr lang="en-US" sz="1100" dirty="0" smtClean="0"/>
              <a:t>&gt;</a:t>
            </a:r>
            <a:br>
              <a:rPr lang="en-US" sz="1100" dirty="0" smtClean="0"/>
            </a:br>
            <a:r>
              <a:rPr lang="en-US" sz="1100" dirty="0" smtClean="0"/>
              <a:t>&gt;  June 27th-29th is The 3rd Annual Nelson Grandkids Summer Science </a:t>
            </a:r>
            <a:br>
              <a:rPr lang="en-US" sz="1100" dirty="0" smtClean="0"/>
            </a:br>
            <a:r>
              <a:rPr lang="en-US" sz="1100" dirty="0" smtClean="0"/>
              <a:t>&gt;  Camp, and, based on previous correspondence, I was wondering </a:t>
            </a:r>
            <a:br>
              <a:rPr lang="en-US" sz="1100" dirty="0" smtClean="0"/>
            </a:br>
            <a:r>
              <a:rPr lang="en-US" sz="1100" dirty="0" smtClean="0"/>
              <a:t>&gt;  whether we could take the 5 grandkids who are over 8 and will be with </a:t>
            </a:r>
            <a:br>
              <a:rPr lang="en-US" sz="1100" dirty="0" smtClean="0"/>
            </a:br>
            <a:r>
              <a:rPr lang="en-US" sz="1100" dirty="0" smtClean="0"/>
              <a:t>&gt;   us in Cedar or a brief ride in the </a:t>
            </a:r>
            <a:r>
              <a:rPr lang="en-US" sz="1100" dirty="0" err="1" smtClean="0"/>
              <a:t>Willys</a:t>
            </a:r>
            <a:r>
              <a:rPr lang="en-US" sz="1100" dirty="0" smtClean="0"/>
              <a:t> Whippet on Friday the 29th?</a:t>
            </a:r>
          </a:p>
          <a:p>
            <a:r>
              <a:rPr lang="en-US" sz="1100" dirty="0" smtClean="0"/>
              <a:t>&gt; </a:t>
            </a:r>
          </a:p>
          <a:p>
            <a:r>
              <a:rPr lang="en-US" sz="1100" dirty="0" smtClean="0"/>
              <a:t>&gt;  Best Regards,</a:t>
            </a:r>
            <a:br>
              <a:rPr lang="en-US" sz="1100" dirty="0" smtClean="0"/>
            </a:br>
            <a:r>
              <a:rPr lang="en-US" sz="1100" dirty="0" smtClean="0"/>
              <a:t>&gt;</a:t>
            </a:r>
            <a:br>
              <a:rPr lang="en-US" sz="1100" dirty="0" smtClean="0"/>
            </a:br>
            <a:r>
              <a:rPr lang="en-US" sz="1100" dirty="0" smtClean="0"/>
              <a:t>&gt;  Roice</a:t>
            </a:r>
          </a:p>
          <a:p>
            <a:endParaRPr lang="en-US" sz="1100" dirty="0" smtClean="0"/>
          </a:p>
          <a:p>
            <a:r>
              <a:rPr lang="en-US" sz="1100" dirty="0" smtClean="0"/>
              <a:t>&gt;  Dear Roice and Andrea,</a:t>
            </a:r>
            <a:br>
              <a:rPr lang="en-US" sz="1100" dirty="0" smtClean="0"/>
            </a:br>
            <a:r>
              <a:rPr lang="en-US" sz="1100" dirty="0" smtClean="0"/>
              <a:t>&gt;</a:t>
            </a:r>
            <a:br>
              <a:rPr lang="en-US" sz="1100" dirty="0" smtClean="0"/>
            </a:br>
            <a:r>
              <a:rPr lang="en-US" sz="1100" dirty="0" smtClean="0"/>
              <a:t>&gt;  I checked on the Willey's Whippet car and the person that is in charge</a:t>
            </a:r>
            <a:br>
              <a:rPr lang="en-US" sz="1100" dirty="0" smtClean="0"/>
            </a:br>
            <a:r>
              <a:rPr lang="en-US" sz="1100" dirty="0" smtClean="0"/>
              <a:t>&gt;  of it is Casey </a:t>
            </a:r>
            <a:r>
              <a:rPr lang="en-US" sz="1100" dirty="0" err="1" smtClean="0"/>
              <a:t>Bowns</a:t>
            </a:r>
            <a:r>
              <a:rPr lang="en-US" sz="1100" dirty="0" smtClean="0"/>
              <a:t>. He said they will be pulling it out of storage</a:t>
            </a:r>
            <a:br>
              <a:rPr lang="en-US" sz="1100" dirty="0" smtClean="0"/>
            </a:br>
            <a:r>
              <a:rPr lang="en-US" sz="1100" dirty="0" smtClean="0"/>
              <a:t>&gt;  in about three weeks and it will be ready when you are visiting. You</a:t>
            </a:r>
            <a:br>
              <a:rPr lang="en-US" sz="1100" dirty="0" smtClean="0"/>
            </a:br>
            <a:r>
              <a:rPr lang="en-US" sz="1100" dirty="0" smtClean="0"/>
              <a:t>&gt;  may want to work directly with him to set up the times and dates for</a:t>
            </a:r>
            <a:br>
              <a:rPr lang="en-US" sz="1100" dirty="0" smtClean="0"/>
            </a:br>
            <a:r>
              <a:rPr lang="en-US" sz="1100" dirty="0" smtClean="0"/>
              <a:t>&gt;  the reunion rides. He will make sure there is a driver and the car</a:t>
            </a:r>
            <a:br>
              <a:rPr lang="en-US" sz="1100" dirty="0" smtClean="0"/>
            </a:br>
            <a:r>
              <a:rPr lang="en-US" sz="1100" dirty="0" smtClean="0"/>
              <a:t>&gt;  available. He can be reached at </a:t>
            </a:r>
            <a:r>
              <a:rPr lang="en-US" sz="1100" dirty="0" smtClean="0">
                <a:hlinkClick r:id="rId3"/>
              </a:rPr>
              <a:t>435-586-7792</a:t>
            </a:r>
            <a:r>
              <a:rPr lang="en-US" sz="1100" dirty="0" smtClean="0"/>
              <a:t>. It all sounds like lots</a:t>
            </a:r>
            <a:br>
              <a:rPr lang="en-US" sz="1100" dirty="0" smtClean="0"/>
            </a:br>
            <a:r>
              <a:rPr lang="en-US" sz="1100" dirty="0" smtClean="0"/>
              <a:t>&gt;  of fun. Let me know if there is more I can do.</a:t>
            </a:r>
            <a:br>
              <a:rPr lang="en-US" sz="1100" dirty="0" smtClean="0"/>
            </a:br>
            <a:r>
              <a:rPr lang="en-US" sz="1100" dirty="0" smtClean="0"/>
              <a:t>&gt;</a:t>
            </a:r>
            <a:br>
              <a:rPr lang="en-US" sz="1100" dirty="0" smtClean="0"/>
            </a:br>
            <a:r>
              <a:rPr lang="en-US" sz="1100" dirty="0" smtClean="0"/>
              <a:t>&gt;  Thanks,</a:t>
            </a:r>
            <a:br>
              <a:rPr lang="en-US" sz="1100" dirty="0" smtClean="0"/>
            </a:br>
            <a:r>
              <a:rPr lang="en-US" sz="1100" dirty="0" smtClean="0"/>
              <a:t>&gt;  Lori</a:t>
            </a:r>
          </a:p>
          <a:p>
            <a:r>
              <a:rPr lang="en-US" sz="1100" dirty="0" smtClean="0"/>
              <a:t>&gt;  Lori Ann </a:t>
            </a:r>
            <a:r>
              <a:rPr lang="en-US" sz="1100" dirty="0" err="1" smtClean="0"/>
              <a:t>Blackner</a:t>
            </a:r>
            <a:r>
              <a:rPr lang="en-US" sz="1100" dirty="0" smtClean="0"/>
              <a:t/>
            </a:r>
            <a:br>
              <a:rPr lang="en-US" sz="1100" dirty="0" smtClean="0"/>
            </a:br>
            <a:r>
              <a:rPr lang="en-US" sz="1100" dirty="0" smtClean="0"/>
              <a:t>&gt;  Director of Development Institutional Advancement</a:t>
            </a:r>
            <a:br>
              <a:rPr lang="en-US" sz="1100" dirty="0" smtClean="0"/>
            </a:br>
            <a:r>
              <a:rPr lang="en-US" sz="1100" dirty="0" smtClean="0"/>
              <a:t>&gt;  Southern Utah University, 351 W University Blvd</a:t>
            </a:r>
            <a:br>
              <a:rPr lang="en-US" sz="1100" dirty="0" smtClean="0"/>
            </a:br>
            <a:r>
              <a:rPr lang="en-US" sz="1100" dirty="0" smtClean="0"/>
              <a:t>&gt;  Cedar City, UT 84720 Office </a:t>
            </a:r>
            <a:r>
              <a:rPr lang="en-US" sz="1100" dirty="0" smtClean="0">
                <a:hlinkClick r:id="rId4"/>
              </a:rPr>
              <a:t>435-865-8436</a:t>
            </a:r>
            <a:r>
              <a:rPr lang="en-US" sz="1100" dirty="0" smtClean="0"/>
              <a:t/>
            </a:r>
            <a:br>
              <a:rPr lang="en-US" sz="1100" dirty="0" smtClean="0"/>
            </a:br>
            <a:r>
              <a:rPr lang="en-US" sz="1100" dirty="0" smtClean="0"/>
              <a:t>&gt;  Fax </a:t>
            </a:r>
            <a:r>
              <a:rPr lang="en-US" sz="1100" dirty="0" smtClean="0">
                <a:hlinkClick r:id="rId5"/>
              </a:rPr>
              <a:t>435-865-8391</a:t>
            </a:r>
            <a:r>
              <a:rPr lang="en-US" sz="1100" dirty="0" smtClean="0"/>
              <a:t> Cell </a:t>
            </a:r>
            <a:r>
              <a:rPr lang="en-US" sz="1100" dirty="0" smtClean="0">
                <a:hlinkClick r:id="rId6"/>
              </a:rPr>
              <a:t>435-590-0794</a:t>
            </a:r>
            <a:r>
              <a:rPr lang="en-US" sz="1100" dirty="0" smtClean="0"/>
              <a:t> </a:t>
            </a:r>
            <a:r>
              <a:rPr lang="en-US" sz="1100" dirty="0" smtClean="0">
                <a:hlinkClick r:id="rId7"/>
              </a:rPr>
              <a:t>blackner@suu.edu</a:t>
            </a:r>
            <a:r>
              <a:rPr lang="en-US" sz="1100" dirty="0" smtClean="0"/>
              <a:t> </a:t>
            </a:r>
          </a:p>
          <a:p>
            <a:endParaRPr lang="en-US" sz="1100" dirty="0" smtClean="0"/>
          </a:p>
          <a:p>
            <a:endParaRPr lang="en-US" sz="1100" dirty="0"/>
          </a:p>
        </p:txBody>
      </p:sp>
      <p:sp>
        <p:nvSpPr>
          <p:cNvPr id="5" name="Title 1"/>
          <p:cNvSpPr txBox="1">
            <a:spLocks/>
          </p:cNvSpPr>
          <p:nvPr/>
        </p:nvSpPr>
        <p:spPr>
          <a:xfrm>
            <a:off x="5181600" y="1143000"/>
            <a:ext cx="335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Request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0" y="684081"/>
            <a:ext cx="9144000" cy="6173919"/>
          </a:xfrm>
          <a:prstGeom prst="rect">
            <a:avLst/>
          </a:prstGeom>
          <a:noFill/>
          <a:ln w="9525">
            <a:noFill/>
            <a:miter lim="800000"/>
            <a:headEnd/>
            <a:tailEnd/>
          </a:ln>
        </p:spPr>
      </p:pic>
      <p:sp>
        <p:nvSpPr>
          <p:cNvPr id="2" name="Title 1"/>
          <p:cNvSpPr>
            <a:spLocks noGrp="1"/>
          </p:cNvSpPr>
          <p:nvPr>
            <p:ph type="title"/>
          </p:nvPr>
        </p:nvSpPr>
        <p:spPr>
          <a:xfrm>
            <a:off x="0" y="274638"/>
            <a:ext cx="9144000" cy="1143000"/>
          </a:xfrm>
        </p:spPr>
        <p:txBody>
          <a:bodyPr>
            <a:normAutofit/>
          </a:bodyPr>
          <a:lstStyle/>
          <a:p>
            <a:r>
              <a:rPr lang="en-US" dirty="0" smtClean="0">
                <a:solidFill>
                  <a:srgbClr val="FFFF00"/>
                </a:solidFill>
              </a:rPr>
              <a:t>Cedar Cemetery &amp; Bengt Nelson House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walden3d.com/photos/Family/Science_Camps/2011_SC_CD3/SC2-371_ms_CW.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9090" name="Picture 2" descr="http://www.walden3d.com/photos/Family/Science_Camps/2011_SC_CD1/SC2-145_GN_MS_CW_EN.JPG"/>
          <p:cNvPicPr>
            <a:picLocks noChangeAspect="1" noChangeArrowheads="1"/>
          </p:cNvPicPr>
          <p:nvPr/>
        </p:nvPicPr>
        <p:blipFill>
          <a:blip r:embed="rId4" cstate="print"/>
          <a:srcRect/>
          <a:stretch>
            <a:fillRect/>
          </a:stretch>
        </p:blipFill>
        <p:spPr bwMode="auto">
          <a:xfrm>
            <a:off x="5433958" y="1905000"/>
            <a:ext cx="3710042" cy="4953000"/>
          </a:xfrm>
          <a:prstGeom prst="rect">
            <a:avLst/>
          </a:prstGeom>
          <a:noFill/>
        </p:spPr>
      </p:pic>
      <p:sp>
        <p:nvSpPr>
          <p:cNvPr id="2" name="Title 1"/>
          <p:cNvSpPr>
            <a:spLocks noGrp="1"/>
          </p:cNvSpPr>
          <p:nvPr>
            <p:ph type="title"/>
          </p:nvPr>
        </p:nvSpPr>
        <p:spPr>
          <a:xfrm>
            <a:off x="381000" y="5334000"/>
            <a:ext cx="8229600" cy="1143000"/>
          </a:xfrm>
        </p:spPr>
        <p:txBody>
          <a:bodyPr/>
          <a:lstStyle/>
          <a:p>
            <a:r>
              <a:rPr lang="en-US" dirty="0" smtClean="0">
                <a:solidFill>
                  <a:srgbClr val="FFFF00"/>
                </a:solidFill>
              </a:rPr>
              <a:t>Grandma’s Dad &amp; Mom</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Geocaching (continued)</a:t>
            </a:r>
            <a:endParaRPr lang="en-US" dirty="0"/>
          </a:p>
        </p:txBody>
      </p:sp>
      <p:sp>
        <p:nvSpPr>
          <p:cNvPr id="3" name="Content Placeholder 2"/>
          <p:cNvSpPr>
            <a:spLocks noGrp="1"/>
          </p:cNvSpPr>
          <p:nvPr>
            <p:ph idx="1"/>
          </p:nvPr>
        </p:nvSpPr>
        <p:spPr>
          <a:xfrm>
            <a:off x="457200" y="1600200"/>
            <a:ext cx="8229600" cy="5029200"/>
          </a:xfrm>
        </p:spPr>
        <p:txBody>
          <a:bodyPr>
            <a:normAutofit fontScale="55000" lnSpcReduction="20000"/>
          </a:bodyPr>
          <a:lstStyle/>
          <a:p>
            <a:pPr fontAlgn="base"/>
            <a:r>
              <a:rPr lang="en-US" dirty="0" smtClean="0">
                <a:hlinkClick r:id="rId2" tooltip="Can I move a cache once I find it?"/>
              </a:rPr>
              <a:t>Can I move a cache once I find it?</a:t>
            </a:r>
            <a:endParaRPr lang="en-US" dirty="0" smtClean="0"/>
          </a:p>
          <a:p>
            <a:pPr fontAlgn="base"/>
            <a:r>
              <a:rPr lang="en-US" dirty="0" smtClean="0"/>
              <a:t>Please do not move a cache from its original location. If you feel that the cache may not be located in the correct location, please </a:t>
            </a:r>
            <a:r>
              <a:rPr lang="en-US" dirty="0" smtClean="0">
                <a:hlinkClick r:id="rId3" tooltip="Email the Cache Owner"/>
              </a:rPr>
              <a:t>email the cache owner</a:t>
            </a:r>
            <a:r>
              <a:rPr lang="en-US" dirty="0" smtClean="0"/>
              <a:t> directly or post a log on the cache listing page, notifying the owner of your concern. Cache owners are responsible for maintaining their cache placements.</a:t>
            </a:r>
          </a:p>
          <a:p>
            <a:pPr fontAlgn="base"/>
            <a:r>
              <a:rPr lang="en-US" dirty="0" smtClean="0">
                <a:hlinkClick r:id="rId2" tooltip="What should I do if I discover that a cache has gone missing?"/>
              </a:rPr>
              <a:t>What should I do if I discover that a cache has gone missing?</a:t>
            </a:r>
            <a:endParaRPr lang="en-US" dirty="0" smtClean="0"/>
          </a:p>
          <a:p>
            <a:pPr fontAlgn="base"/>
            <a:r>
              <a:rPr lang="en-US" dirty="0" smtClean="0"/>
              <a:t>If you visit a cache location and the cache is missing, make sure to log the cache with a "Didn't find it" log so that the cache owner is notified. Cache owners who repeatedly receive "Didn't find it" logs should check to see that their cache has not been removed.</a:t>
            </a:r>
          </a:p>
          <a:p>
            <a:pPr fontAlgn="base"/>
            <a:r>
              <a:rPr lang="en-US" dirty="0" smtClean="0"/>
              <a:t>As a </a:t>
            </a:r>
            <a:r>
              <a:rPr lang="en-US" dirty="0" err="1" smtClean="0"/>
              <a:t>geocacher</a:t>
            </a:r>
            <a:r>
              <a:rPr lang="en-US" dirty="0" smtClean="0"/>
              <a:t>, if you notice that a cache page has an unusual number of "Didn't find it" logs, please let the local reviewer know or contact us. We rely on the </a:t>
            </a:r>
            <a:r>
              <a:rPr lang="en-US" dirty="0" err="1" smtClean="0"/>
              <a:t>geocaching</a:t>
            </a:r>
            <a:r>
              <a:rPr lang="en-US" dirty="0" smtClean="0"/>
              <a:t> community to let us know the status of caches in their area.</a:t>
            </a:r>
          </a:p>
          <a:p>
            <a:pPr fontAlgn="base"/>
            <a:r>
              <a:rPr lang="en-US" dirty="0" smtClean="0">
                <a:hlinkClick r:id="rId2" tooltip="How do I log my find?"/>
              </a:rPr>
              <a:t>How do I log my find?</a:t>
            </a:r>
            <a:endParaRPr lang="en-US" dirty="0" smtClean="0"/>
          </a:p>
          <a:p>
            <a:pPr fontAlgn="base"/>
            <a:r>
              <a:rPr lang="en-US" dirty="0" smtClean="0"/>
              <a:t>Instructions for logging a "Found It" are located at http://www.geocaching.com/about/logging.aspx. If you need to post another type of log, such as a "Didn't find it" or a Note, the same instructions apply, with one small change; instead of choosing "Found It" in the drop-down menu, you would choose the applicable log type.</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Grandpa Nelson’s Family</a:t>
            </a:r>
            <a:endParaRPr lang="en-US" dirty="0"/>
          </a:p>
        </p:txBody>
      </p:sp>
      <p:pic>
        <p:nvPicPr>
          <p:cNvPr id="86018" name="Picture 2"/>
          <p:cNvPicPr>
            <a:picLocks noChangeAspect="1" noChangeArrowheads="1"/>
          </p:cNvPicPr>
          <p:nvPr/>
        </p:nvPicPr>
        <p:blipFill>
          <a:blip r:embed="rId3" cstate="print"/>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walden3d.com/photos/Family/Science_Camps/2011_SC_CD3/SC2-367_hn_CW_p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3733800"/>
            <a:ext cx="8229600" cy="1143000"/>
          </a:xfrm>
        </p:spPr>
        <p:txBody>
          <a:bodyPr>
            <a:normAutofit/>
          </a:bodyPr>
          <a:lstStyle/>
          <a:p>
            <a:r>
              <a:rPr lang="en-US" dirty="0" smtClean="0">
                <a:solidFill>
                  <a:srgbClr val="FFFF00"/>
                </a:solidFill>
              </a:rPr>
              <a:t>Grandpa’s Dad &amp; Mom</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Emma </a:t>
            </a:r>
            <a:r>
              <a:rPr lang="en-US" dirty="0" err="1" smtClean="0"/>
              <a:t>Lambson’s</a:t>
            </a:r>
            <a:r>
              <a:rPr lang="en-US" dirty="0" smtClean="0"/>
              <a:t> Family</a:t>
            </a:r>
            <a:endParaRPr lang="en-US" dirty="0"/>
          </a:p>
        </p:txBody>
      </p:sp>
      <p:pic>
        <p:nvPicPr>
          <p:cNvPr id="87043" name="Picture 3"/>
          <p:cNvPicPr>
            <a:picLocks noChangeAspect="1" noChangeArrowheads="1"/>
          </p:cNvPicPr>
          <p:nvPr/>
        </p:nvPicPr>
        <p:blipFill>
          <a:blip r:embed="rId3" cstate="print"/>
          <a:srcRect/>
          <a:stretch>
            <a:fillRect/>
          </a:stretch>
        </p:blipFill>
        <p:spPr bwMode="auto">
          <a:xfrm>
            <a:off x="0" y="1114425"/>
            <a:ext cx="9144000"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ww.walden3d.com/photos/Family/Science_Camps/2011_SC_CD3/SC2-368_rn_el_CW.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3398838"/>
            <a:ext cx="8229600" cy="1554162"/>
          </a:xfrm>
        </p:spPr>
        <p:txBody>
          <a:bodyPr>
            <a:normAutofit/>
          </a:bodyPr>
          <a:lstStyle/>
          <a:p>
            <a:r>
              <a:rPr lang="en-US" dirty="0" smtClean="0">
                <a:solidFill>
                  <a:srgbClr val="FFFF00"/>
                </a:solidFill>
              </a:rPr>
              <a:t>Grandpa’s </a:t>
            </a:r>
            <a:br>
              <a:rPr lang="en-US" dirty="0" smtClean="0">
                <a:solidFill>
                  <a:srgbClr val="FFFF00"/>
                </a:solidFill>
              </a:rPr>
            </a:br>
            <a:r>
              <a:rPr lang="en-US" dirty="0" smtClean="0">
                <a:solidFill>
                  <a:srgbClr val="FFFF00"/>
                </a:solidFill>
              </a:rPr>
              <a:t>Grandpa &amp; Grandma Nelson</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Emma </a:t>
            </a:r>
            <a:r>
              <a:rPr lang="en-US" dirty="0" err="1" smtClean="0"/>
              <a:t>Lambson’s</a:t>
            </a:r>
            <a:r>
              <a:rPr lang="en-US" dirty="0" smtClean="0"/>
              <a:t> Dad</a:t>
            </a:r>
            <a:endParaRPr lang="en-US" dirty="0"/>
          </a:p>
        </p:txBody>
      </p:sp>
      <p:pic>
        <p:nvPicPr>
          <p:cNvPr id="82946" name="Picture 2"/>
          <p:cNvPicPr>
            <a:picLocks noChangeAspect="1" noChangeArrowheads="1"/>
          </p:cNvPicPr>
          <p:nvPr/>
        </p:nvPicPr>
        <p:blipFill>
          <a:blip r:embed="rId3" cstate="print"/>
          <a:srcRect/>
          <a:stretch>
            <a:fillRect/>
          </a:stretch>
        </p:blipFill>
        <p:spPr bwMode="auto">
          <a:xfrm>
            <a:off x="0" y="1192457"/>
            <a:ext cx="9144000" cy="56655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Emma </a:t>
            </a:r>
            <a:r>
              <a:rPr lang="en-US" dirty="0" err="1" smtClean="0"/>
              <a:t>Lambson’s</a:t>
            </a:r>
            <a:r>
              <a:rPr lang="en-US" dirty="0" smtClean="0"/>
              <a:t> Dad page 2</a:t>
            </a:r>
            <a:endParaRPr lang="en-US" dirty="0"/>
          </a:p>
        </p:txBody>
      </p:sp>
      <p:pic>
        <p:nvPicPr>
          <p:cNvPr id="83970" name="Picture 2"/>
          <p:cNvPicPr>
            <a:picLocks noChangeAspect="1" noChangeArrowheads="1"/>
          </p:cNvPicPr>
          <p:nvPr/>
        </p:nvPicPr>
        <p:blipFill>
          <a:blip r:embed="rId3" cstate="print"/>
          <a:srcRect/>
          <a:stretch>
            <a:fillRect/>
          </a:stretch>
        </p:blipFill>
        <p:spPr bwMode="auto">
          <a:xfrm>
            <a:off x="0" y="1165962"/>
            <a:ext cx="9144000" cy="5692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501076"/>
            <a:ext cx="9143999" cy="6356924"/>
          </a:xfrm>
          <a:prstGeom prst="rect">
            <a:avLst/>
          </a:prstGeom>
          <a:noFill/>
          <a:ln w="9525">
            <a:noFill/>
            <a:miter lim="800000"/>
            <a:headEnd/>
            <a:tailEnd/>
          </a:ln>
        </p:spPr>
      </p:pic>
      <p:sp>
        <p:nvSpPr>
          <p:cNvPr id="6" name="Title 5"/>
          <p:cNvSpPr>
            <a:spLocks noGrp="1"/>
          </p:cNvSpPr>
          <p:nvPr>
            <p:ph type="title"/>
          </p:nvPr>
        </p:nvSpPr>
        <p:spPr>
          <a:xfrm>
            <a:off x="0" y="5029200"/>
            <a:ext cx="9144000" cy="1143000"/>
          </a:xfrm>
        </p:spPr>
        <p:txBody>
          <a:bodyPr/>
          <a:lstStyle/>
          <a:p>
            <a:r>
              <a:rPr lang="en-US" dirty="0" smtClean="0"/>
              <a:t>Paiute Indians Cedar City 1872</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Emma </a:t>
            </a:r>
            <a:r>
              <a:rPr lang="en-US" dirty="0" err="1" smtClean="0"/>
              <a:t>Lambson’s</a:t>
            </a:r>
            <a:r>
              <a:rPr lang="en-US" dirty="0" smtClean="0"/>
              <a:t> Mom</a:t>
            </a:r>
            <a:endParaRPr lang="en-US" dirty="0"/>
          </a:p>
        </p:txBody>
      </p:sp>
      <p:pic>
        <p:nvPicPr>
          <p:cNvPr id="84994" name="Picture 2"/>
          <p:cNvPicPr>
            <a:picLocks noChangeAspect="1" noChangeArrowheads="1"/>
          </p:cNvPicPr>
          <p:nvPr/>
        </p:nvPicPr>
        <p:blipFill>
          <a:blip r:embed="rId3" cstate="print"/>
          <a:srcRect/>
          <a:stretch>
            <a:fillRect/>
          </a:stretch>
        </p:blipFill>
        <p:spPr bwMode="auto">
          <a:xfrm>
            <a:off x="0" y="1338419"/>
            <a:ext cx="9144000" cy="55195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Emma Lambson Nelson Ancestors</a:t>
            </a:r>
            <a:endParaRPr lang="en-US" dirty="0"/>
          </a:p>
        </p:txBody>
      </p:sp>
      <p:pic>
        <p:nvPicPr>
          <p:cNvPr id="81922" name="Picture 2"/>
          <p:cNvPicPr>
            <a:picLocks noChangeAspect="1" noChangeArrowheads="1"/>
          </p:cNvPicPr>
          <p:nvPr/>
        </p:nvPicPr>
        <p:blipFill>
          <a:blip r:embed="rId3" cstate="print"/>
          <a:srcRect/>
          <a:stretch>
            <a:fillRect/>
          </a:stretch>
        </p:blipFill>
        <p:spPr bwMode="auto">
          <a:xfrm>
            <a:off x="0" y="1746086"/>
            <a:ext cx="9144000" cy="51119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2" name="Picture 6" descr="http://www.walden3d.com/photos/Family/Science_Camps/2011_SC_CD3/SC2-377_bn_hous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91138" name="Picture 2" descr="http://www.walden3d.com/photos/Family/Science_Camps/2011_SC_CD3/SC2-376_CW_bn_en.jpg"/>
          <p:cNvPicPr>
            <a:picLocks noChangeAspect="1" noChangeArrowheads="1"/>
          </p:cNvPicPr>
          <p:nvPr/>
        </p:nvPicPr>
        <p:blipFill>
          <a:blip r:embed="rId4" cstate="print"/>
          <a:srcRect/>
          <a:stretch>
            <a:fillRect/>
          </a:stretch>
        </p:blipFill>
        <p:spPr bwMode="auto">
          <a:xfrm>
            <a:off x="1" y="3276600"/>
            <a:ext cx="2682646" cy="3581400"/>
          </a:xfrm>
          <a:prstGeom prst="rect">
            <a:avLst/>
          </a:prstGeom>
          <a:noFill/>
        </p:spPr>
      </p:pic>
      <p:pic>
        <p:nvPicPr>
          <p:cNvPr id="91144" name="Picture 8" descr="http://www.walden3d.com/photos/Family/Science_Camps/2011_SC_CD3/SC2-374_bn_CW_sn.jpg"/>
          <p:cNvPicPr>
            <a:picLocks noChangeAspect="1" noChangeArrowheads="1"/>
          </p:cNvPicPr>
          <p:nvPr/>
        </p:nvPicPr>
        <p:blipFill>
          <a:blip r:embed="rId5" cstate="print"/>
          <a:srcRect/>
          <a:stretch>
            <a:fillRect/>
          </a:stretch>
        </p:blipFill>
        <p:spPr bwMode="auto">
          <a:xfrm>
            <a:off x="5181600" y="3886200"/>
            <a:ext cx="3962400" cy="2971800"/>
          </a:xfrm>
          <a:prstGeom prst="rect">
            <a:avLst/>
          </a:prstGeom>
          <a:noFill/>
        </p:spPr>
      </p:pic>
      <p:sp>
        <p:nvSpPr>
          <p:cNvPr id="2" name="Title 1"/>
          <p:cNvSpPr>
            <a:spLocks noGrp="1"/>
          </p:cNvSpPr>
          <p:nvPr>
            <p:ph type="title"/>
          </p:nvPr>
        </p:nvSpPr>
        <p:spPr>
          <a:xfrm>
            <a:off x="457200" y="5105400"/>
            <a:ext cx="8229600" cy="1554162"/>
          </a:xfrm>
        </p:spPr>
        <p:txBody>
          <a:bodyPr>
            <a:normAutofit fontScale="90000"/>
          </a:bodyPr>
          <a:lstStyle/>
          <a:p>
            <a:r>
              <a:rPr lang="en-US" dirty="0" smtClean="0">
                <a:solidFill>
                  <a:srgbClr val="FFFF00"/>
                </a:solidFill>
              </a:rPr>
              <a:t>Bengt Nelson &amp; Hunter House</a:t>
            </a:r>
            <a:br>
              <a:rPr lang="en-US" dirty="0" smtClean="0">
                <a:solidFill>
                  <a:srgbClr val="FFFF00"/>
                </a:solidFill>
              </a:rPr>
            </a:br>
            <a:r>
              <a:rPr lang="en-US" dirty="0" smtClean="0">
                <a:solidFill>
                  <a:srgbClr val="FFFF00"/>
                </a:solidFill>
              </a:rPr>
              <a:t>he built for his son Bengt, Jr. &amp;</a:t>
            </a:r>
            <a:br>
              <a:rPr lang="en-US" dirty="0" smtClean="0">
                <a:solidFill>
                  <a:srgbClr val="FFFF00"/>
                </a:solidFill>
              </a:rPr>
            </a:br>
            <a:r>
              <a:rPr lang="en-US" dirty="0" smtClean="0">
                <a:solidFill>
                  <a:srgbClr val="FFFF00"/>
                </a:solidFill>
              </a:rPr>
              <a:t>Sarah Catherine Hunter</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Science Camp</a:t>
            </a:r>
            <a:endParaRPr lang="en-US" dirty="0"/>
          </a:p>
        </p:txBody>
      </p:sp>
      <p:sp>
        <p:nvSpPr>
          <p:cNvPr id="3" name="Content Placeholder 2"/>
          <p:cNvSpPr>
            <a:spLocks noGrp="1"/>
          </p:cNvSpPr>
          <p:nvPr>
            <p:ph idx="1"/>
          </p:nvPr>
        </p:nvSpPr>
        <p:spPr>
          <a:xfrm>
            <a:off x="304800" y="1600200"/>
            <a:ext cx="8534400" cy="4525963"/>
          </a:xfrm>
        </p:spPr>
        <p:txBody>
          <a:bodyPr>
            <a:normAutofit/>
          </a:bodyPr>
          <a:lstStyle/>
          <a:p>
            <a:r>
              <a:rPr lang="en-US" dirty="0" smtClean="0"/>
              <a:t>What was best about 2012 Science Camp?</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p>
          <a:p>
            <a:r>
              <a:rPr lang="en-US" dirty="0" smtClean="0"/>
              <a:t>What would be your ideal 2013 Science Camp? </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a:t>
            </a:r>
            <a:endParaRPr lang="en-US" dirty="0"/>
          </a:p>
        </p:txBody>
      </p:sp>
      <p:sp>
        <p:nvSpPr>
          <p:cNvPr id="3" name="Content Placeholder 2"/>
          <p:cNvSpPr>
            <a:spLocks noGrp="1"/>
          </p:cNvSpPr>
          <p:nvPr>
            <p:ph idx="1"/>
          </p:nvPr>
        </p:nvSpPr>
        <p:spPr>
          <a:xfrm>
            <a:off x="457200" y="1371600"/>
            <a:ext cx="8229600" cy="5257800"/>
          </a:xfrm>
        </p:spPr>
        <p:txBody>
          <a:bodyPr>
            <a:normAutofit fontScale="70000" lnSpcReduction="20000"/>
          </a:bodyPr>
          <a:lstStyle/>
          <a:p>
            <a:pPr fontAlgn="base"/>
            <a:r>
              <a:rPr lang="en-US" dirty="0" smtClean="0">
                <a:hlinkClick r:id="rId2" tooltip="What is a GPS device?"/>
              </a:rPr>
              <a:t>What is a GPS device?</a:t>
            </a:r>
            <a:endParaRPr lang="en-US" dirty="0" smtClean="0"/>
          </a:p>
          <a:p>
            <a:pPr fontAlgn="base"/>
            <a:r>
              <a:rPr lang="en-US" dirty="0" smtClean="0"/>
              <a:t>A GPS device is an electronic unit that can determine your approximate location (within around 6 - 30 feet) on the planet. Coordinates are normally given in latitude and longitude. You can use the device to navigate from your current location to another location. Some devices have their own maps, built-in electronic compasses, and voice navigation, depending on the complexity of the device.</a:t>
            </a:r>
          </a:p>
          <a:p>
            <a:pPr fontAlgn="base"/>
            <a:r>
              <a:rPr lang="en-US" dirty="0" smtClean="0">
                <a:hlinkClick r:id="rId2" tooltip="How does GPS work?"/>
              </a:rPr>
              <a:t>How does GPS work?</a:t>
            </a:r>
            <a:endParaRPr lang="en-US" dirty="0" smtClean="0"/>
          </a:p>
          <a:p>
            <a:pPr fontAlgn="base"/>
            <a:r>
              <a:rPr lang="en-US" dirty="0" smtClean="0"/>
              <a:t>Each GPS device is a computer that receives signals broadcast from GPS satellites. A device needs to read signals from at least three satellites at a time to calculate its general location by a process called </a:t>
            </a:r>
            <a:r>
              <a:rPr lang="en-US" dirty="0" err="1" smtClean="0"/>
              <a:t>trilateration</a:t>
            </a:r>
            <a:r>
              <a:rPr lang="en-US" dirty="0" smtClean="0"/>
              <a:t>.</a:t>
            </a:r>
          </a:p>
          <a:p>
            <a:pPr fontAlgn="base"/>
            <a:r>
              <a:rPr lang="en-US" dirty="0" smtClean="0"/>
              <a:t>With signals from four satellites, a GPS receiver can get a more accurate fix that includes altitude and the exact time, as well as latitude and longitude. The more satellite signals the receiver reads, the more accurate the position it reports to you.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Trilateration</a:t>
            </a:r>
            <a:endParaRPr lang="en-US" dirty="0"/>
          </a:p>
        </p:txBody>
      </p:sp>
      <p:sp>
        <p:nvSpPr>
          <p:cNvPr id="3" name="Content Placeholder 2"/>
          <p:cNvSpPr>
            <a:spLocks noGrp="1"/>
          </p:cNvSpPr>
          <p:nvPr>
            <p:ph idx="1"/>
          </p:nvPr>
        </p:nvSpPr>
        <p:spPr>
          <a:xfrm>
            <a:off x="457200" y="1219200"/>
            <a:ext cx="4191000" cy="5486400"/>
          </a:xfrm>
        </p:spPr>
        <p:txBody>
          <a:bodyPr>
            <a:normAutofit fontScale="55000" lnSpcReduction="20000"/>
          </a:bodyPr>
          <a:lstStyle/>
          <a:p>
            <a:r>
              <a:rPr lang="en-US" dirty="0" smtClean="0"/>
              <a:t>In </a:t>
            </a:r>
            <a:r>
              <a:rPr lang="en-US" dirty="0" smtClean="0">
                <a:hlinkClick r:id="rId2" tooltip="Geometry"/>
              </a:rPr>
              <a:t>geometry</a:t>
            </a:r>
            <a:r>
              <a:rPr lang="en-US" dirty="0" smtClean="0"/>
              <a:t>, </a:t>
            </a:r>
            <a:r>
              <a:rPr lang="en-US" b="1" dirty="0" err="1" smtClean="0"/>
              <a:t>trilateration</a:t>
            </a:r>
            <a:r>
              <a:rPr lang="en-US" dirty="0" smtClean="0"/>
              <a:t> is the process of </a:t>
            </a:r>
            <a:r>
              <a:rPr lang="en-US" dirty="0" err="1" smtClean="0"/>
              <a:t>determing</a:t>
            </a:r>
            <a:r>
              <a:rPr lang="en-US" dirty="0" smtClean="0"/>
              <a:t> absolute or relative locations of points by measurement of distances, using the geometry of </a:t>
            </a:r>
            <a:r>
              <a:rPr lang="en-US" dirty="0" smtClean="0">
                <a:hlinkClick r:id="rId3" tooltip="Circles"/>
              </a:rPr>
              <a:t>circles</a:t>
            </a:r>
            <a:r>
              <a:rPr lang="en-US" dirty="0" smtClean="0"/>
              <a:t>, </a:t>
            </a:r>
            <a:r>
              <a:rPr lang="en-US" dirty="0" smtClean="0">
                <a:hlinkClick r:id="rId4" tooltip="Sphere"/>
              </a:rPr>
              <a:t>spheres</a:t>
            </a:r>
            <a:r>
              <a:rPr lang="en-US" dirty="0" smtClean="0"/>
              <a:t> , or </a:t>
            </a:r>
            <a:r>
              <a:rPr lang="en-US" dirty="0" err="1" smtClean="0">
                <a:hlinkClick r:id="rId5" tooltip="Triangle"/>
              </a:rPr>
              <a:t>triangles</a:t>
            </a:r>
            <a:r>
              <a:rPr lang="en-US" dirty="0" err="1" smtClean="0"/>
              <a:t>.In</a:t>
            </a:r>
            <a:r>
              <a:rPr lang="en-US" dirty="0" smtClean="0"/>
              <a:t> addition to its interest as a geometric problem, </a:t>
            </a:r>
            <a:r>
              <a:rPr lang="en-US" dirty="0" err="1" smtClean="0"/>
              <a:t>trilateration</a:t>
            </a:r>
            <a:r>
              <a:rPr lang="en-US" dirty="0" smtClean="0"/>
              <a:t> does have practical applications in  </a:t>
            </a:r>
            <a:r>
              <a:rPr lang="en-US" dirty="0" smtClean="0">
                <a:hlinkClick r:id="rId6" tooltip="Surveying"/>
              </a:rPr>
              <a:t>surveying</a:t>
            </a:r>
            <a:r>
              <a:rPr lang="en-US" dirty="0" smtClean="0"/>
              <a:t>  and  </a:t>
            </a:r>
            <a:r>
              <a:rPr lang="en-US" dirty="0" smtClean="0">
                <a:hlinkClick r:id="rId7" tooltip="Navigation"/>
              </a:rPr>
              <a:t>navigation</a:t>
            </a:r>
            <a:r>
              <a:rPr lang="en-US" dirty="0" smtClean="0"/>
              <a:t>, including </a:t>
            </a:r>
            <a:r>
              <a:rPr lang="en-US" dirty="0" smtClean="0">
                <a:hlinkClick r:id="rId8" tooltip="Global positioning system"/>
              </a:rPr>
              <a:t>global positioning systems</a:t>
            </a:r>
            <a:r>
              <a:rPr lang="en-US" dirty="0" smtClean="0"/>
              <a:t> (GPS). In contrast to </a:t>
            </a:r>
            <a:r>
              <a:rPr lang="en-US" dirty="0" smtClean="0">
                <a:hlinkClick r:id="rId9" tooltip="Triangulation"/>
              </a:rPr>
              <a:t>triangulation</a:t>
            </a:r>
            <a:r>
              <a:rPr lang="en-US" dirty="0" smtClean="0"/>
              <a:t> it does not involve the measurement of </a:t>
            </a:r>
            <a:r>
              <a:rPr lang="en-US" dirty="0" smtClean="0">
                <a:hlinkClick r:id="rId10" tooltip="Angle"/>
              </a:rPr>
              <a:t>angles</a:t>
            </a:r>
            <a:r>
              <a:rPr lang="en-US" dirty="0" smtClean="0"/>
              <a:t>.</a:t>
            </a:r>
          </a:p>
          <a:p>
            <a:endParaRPr lang="en-US" dirty="0" smtClean="0"/>
          </a:p>
          <a:p>
            <a:r>
              <a:rPr lang="en-US" dirty="0" smtClean="0"/>
              <a:t>Figure 1. The plane, z=0, showing the 3 sphere centers, P1, P2, and P3; their </a:t>
            </a:r>
            <a:r>
              <a:rPr lang="en-US" dirty="0" err="1" smtClean="0"/>
              <a:t>x,y</a:t>
            </a:r>
            <a:r>
              <a:rPr lang="en-US" dirty="0" smtClean="0"/>
              <a:t> coordinates; and the 3 sphere radii, r1, r2, and r3. The two intersections of the three sphere surfaces are directly in front and directly behind the point designated intersections in the z=0 plane.</a:t>
            </a:r>
          </a:p>
        </p:txBody>
      </p:sp>
      <p:pic>
        <p:nvPicPr>
          <p:cNvPr id="4" name="Picture 3" descr="http://upload.wikimedia.org/wikipedia/commons/thumb/c/c3/3spheres.svg/500px-3spheres.svg.png">
            <a:hlinkClick r:id="rId11"/>
          </p:cNvPr>
          <p:cNvPicPr/>
          <p:nvPr/>
        </p:nvPicPr>
        <p:blipFill>
          <a:blip r:embed="rId12" cstate="print"/>
          <a:srcRect/>
          <a:stretch>
            <a:fillRect/>
          </a:stretch>
        </p:blipFill>
        <p:spPr bwMode="auto">
          <a:xfrm>
            <a:off x="4381500" y="609600"/>
            <a:ext cx="4762500" cy="47434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20247</TotalTime>
  <Words>1222</Words>
  <Application>Microsoft Office PowerPoint</Application>
  <PresentationFormat>On-screen Show (4:3)</PresentationFormat>
  <Paragraphs>309</Paragraphs>
  <Slides>61</Slides>
  <Notes>18</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Science Camp #120627.3</vt:lpstr>
      <vt:lpstr>Fiddler’s Canyon Geocache</vt:lpstr>
      <vt:lpstr>Geocaching</vt:lpstr>
      <vt:lpstr>Geocaching (continued)</vt:lpstr>
      <vt:lpstr>Geocaching (continued)</vt:lpstr>
      <vt:lpstr>Notes</vt:lpstr>
      <vt:lpstr>GPS</vt:lpstr>
      <vt:lpstr>Trilateration</vt:lpstr>
      <vt:lpstr>Notes</vt:lpstr>
      <vt:lpstr>Ways to Geocache</vt:lpstr>
      <vt:lpstr>Ways to Geocache (continued)</vt:lpstr>
      <vt:lpstr>Ways to Geocache (continued)</vt:lpstr>
      <vt:lpstr>Terminology</vt:lpstr>
      <vt:lpstr>Logging a hunt:</vt:lpstr>
      <vt:lpstr>Notes</vt:lpstr>
      <vt:lpstr>A. Safety</vt:lpstr>
      <vt:lpstr>Schedule</vt:lpstr>
      <vt:lpstr>Job Chart</vt:lpstr>
      <vt:lpstr>Notes</vt:lpstr>
      <vt:lpstr>Nelson Farm &amp; Relatives Houses</vt:lpstr>
      <vt:lpstr>North Cedar &amp; Relatives</vt:lpstr>
      <vt:lpstr>Cedar City &amp; Relatives</vt:lpstr>
      <vt:lpstr>W.1. Nelson Cabin Map</vt:lpstr>
      <vt:lpstr>W.1. Reference Grid</vt:lpstr>
      <vt:lpstr>W.1. More Detail Reference Grid</vt:lpstr>
      <vt:lpstr>Notes</vt:lpstr>
      <vt:lpstr>T. Girls Day – Pottery and Fingernails</vt:lpstr>
      <vt:lpstr>T.B. Mammoth Cave Description</vt:lpstr>
      <vt:lpstr>T.B. Mammoth Cave</vt:lpstr>
      <vt:lpstr>T.B. Cascade Falls</vt:lpstr>
      <vt:lpstr>Notes</vt:lpstr>
      <vt:lpstr>1</vt:lpstr>
      <vt:lpstr>2</vt:lpstr>
      <vt:lpstr>Notes</vt:lpstr>
      <vt:lpstr>3</vt:lpstr>
      <vt:lpstr>4</vt:lpstr>
      <vt:lpstr>5</vt:lpstr>
      <vt:lpstr>6</vt:lpstr>
      <vt:lpstr>19</vt:lpstr>
      <vt:lpstr>Notes</vt:lpstr>
      <vt:lpstr>20</vt:lpstr>
      <vt:lpstr>21</vt:lpstr>
      <vt:lpstr>22</vt:lpstr>
      <vt:lpstr>23</vt:lpstr>
      <vt:lpstr>24</vt:lpstr>
      <vt:lpstr>Notes</vt:lpstr>
      <vt:lpstr>Cedar Cemetery &amp; Bengt Nelson House</vt:lpstr>
      <vt:lpstr>Grandma’s Dad &amp; Mom</vt:lpstr>
      <vt:lpstr>Notes</vt:lpstr>
      <vt:lpstr>Grandpa Nelson’s Family</vt:lpstr>
      <vt:lpstr>Grandpa’s Dad &amp; Mom</vt:lpstr>
      <vt:lpstr>Emma Lambson’s Family</vt:lpstr>
      <vt:lpstr>Grandpa’s  Grandpa &amp; Grandma Nelson</vt:lpstr>
      <vt:lpstr>Emma Lambson’s Dad</vt:lpstr>
      <vt:lpstr>Emma Lambson’s Dad page 2</vt:lpstr>
      <vt:lpstr>Paiute Indians Cedar City 1872</vt:lpstr>
      <vt:lpstr>Emma Lambson’s Mom</vt:lpstr>
      <vt:lpstr>Emma Lambson Nelson Ancestors</vt:lpstr>
      <vt:lpstr>Bengt Nelson &amp; Hunter House he built for his son Bengt, Jr. &amp; Sarah Catherine Hunter</vt:lpstr>
      <vt:lpstr>Notes</vt:lpstr>
      <vt:lpstr>2012 Science Camp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Roice</cp:lastModifiedBy>
  <cp:revision>28</cp:revision>
  <dcterms:created xsi:type="dcterms:W3CDTF">2011-07-30T22:58:22Z</dcterms:created>
  <dcterms:modified xsi:type="dcterms:W3CDTF">2013-07-20T01:14:00Z</dcterms:modified>
</cp:coreProperties>
</file>